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9" r:id="rId3"/>
    <p:sldId id="260" r:id="rId4"/>
    <p:sldId id="264" r:id="rId5"/>
    <p:sldId id="261" r:id="rId6"/>
    <p:sldId id="265" r:id="rId7"/>
    <p:sldId id="266" r:id="rId8"/>
    <p:sldId id="262" r:id="rId9"/>
    <p:sldId id="263" r:id="rId10"/>
    <p:sldId id="272" r:id="rId11"/>
    <p:sldId id="268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67" autoAdjust="0"/>
    <p:restoredTop sz="94783" autoAdjust="0"/>
  </p:normalViewPr>
  <p:slideViewPr>
    <p:cSldViewPr>
      <p:cViewPr varScale="1">
        <p:scale>
          <a:sx n="86" d="100"/>
          <a:sy n="86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8DB16-EECC-489B-ABF0-8C8F39AB5169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6067D-AE24-4819-BED8-90A044347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4974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1285860"/>
            <a:ext cx="9144000" cy="55721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" name="Прямоугольник 6"/>
          <p:cNvSpPr/>
          <p:nvPr userDrawn="1"/>
        </p:nvSpPr>
        <p:spPr>
          <a:xfrm>
            <a:off x="0" y="0"/>
            <a:ext cx="9144000" cy="1357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dirty="0" smtClean="0"/>
              <a:t>Образец текста</a:t>
            </a:r>
          </a:p>
          <a:p>
            <a:pPr lvl="1" eaLnBrk="1" latinLnBrk="0" hangingPunct="1"/>
            <a:r>
              <a:rPr kumimoji="0" lang="ru-RU" dirty="0" smtClean="0"/>
              <a:t>Второй уровень</a:t>
            </a:r>
          </a:p>
          <a:p>
            <a:pPr lvl="2" eaLnBrk="1" latinLnBrk="0" hangingPunct="1"/>
            <a:r>
              <a:rPr kumimoji="0" lang="ru-RU" dirty="0" smtClean="0"/>
              <a:t>Третий уровень</a:t>
            </a:r>
          </a:p>
          <a:p>
            <a:pPr lvl="3" eaLnBrk="1" latinLnBrk="0" hangingPunct="1"/>
            <a:r>
              <a:rPr kumimoji="0" lang="ru-RU" dirty="0" smtClean="0"/>
              <a:t>Четвертый уровень</a:t>
            </a:r>
          </a:p>
          <a:p>
            <a:pPr lvl="4" eaLnBrk="1" latinLnBrk="0" hangingPunct="1"/>
            <a:r>
              <a:rPr kumimoji="0" lang="ru-RU" dirty="0" smtClean="0"/>
              <a:t>Пятый уровень</a:t>
            </a:r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b="1" kern="1200" cap="none" baseline="0">
          <a:ln w="6350">
            <a:noFill/>
          </a:ln>
          <a:solidFill>
            <a:schemeClr val="accent1"/>
          </a:soli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100000"/>
        <a:buFont typeface="Arial" pitchFamily="34" charset="0"/>
        <a:buChar char="•"/>
        <a:defRPr kumimoji="0"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612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Что можно улучшить?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сервер времени</a:t>
            </a:r>
          </a:p>
          <a:p>
            <a:r>
              <a:rPr lang="ru-RU" b="1" dirty="0" smtClean="0"/>
              <a:t>часовой пояс</a:t>
            </a:r>
          </a:p>
          <a:p>
            <a:r>
              <a:rPr lang="ru-RU" b="1" dirty="0" smtClean="0"/>
              <a:t>домен</a:t>
            </a:r>
          </a:p>
          <a:p>
            <a:r>
              <a:rPr lang="ru-RU" b="1" dirty="0" smtClean="0"/>
              <a:t>запретить маршрутизацию клиентам</a:t>
            </a:r>
          </a:p>
          <a:p>
            <a:r>
              <a:rPr lang="ru-RU" b="1" dirty="0" smtClean="0"/>
              <a:t>уменьшить MTU для VPN</a:t>
            </a:r>
          </a:p>
          <a:p>
            <a:r>
              <a:rPr lang="ru-RU" b="1" dirty="0" smtClean="0"/>
              <a:t>указать статический адрес </a:t>
            </a:r>
            <a:r>
              <a:rPr lang="ru-RU" b="1" dirty="0" err="1" smtClean="0"/>
              <a:t>Windows</a:t>
            </a:r>
            <a:r>
              <a:rPr lang="ru-RU" b="1" dirty="0" smtClean="0"/>
              <a:t> серверу</a:t>
            </a:r>
          </a:p>
          <a:p>
            <a:r>
              <a:rPr lang="ru-RU" b="1" dirty="0" smtClean="0"/>
              <a:t>н</a:t>
            </a:r>
            <a:r>
              <a:rPr lang="ru-RU" b="1" dirty="0" smtClean="0"/>
              <a:t>астроить </a:t>
            </a:r>
            <a:r>
              <a:rPr lang="en-US" b="1" dirty="0" smtClean="0"/>
              <a:t>DDNS</a:t>
            </a: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Что такое </a:t>
            </a:r>
            <a:r>
              <a:rPr lang="en-US" b="1" dirty="0" smtClean="0"/>
              <a:t>DDNS?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</a:t>
            </a:r>
            <a:r>
              <a:rPr lang="ru-RU" dirty="0" smtClean="0"/>
              <a:t>добство управления сетью – имена внутренних хостов вместо </a:t>
            </a:r>
            <a:r>
              <a:rPr lang="en-US" dirty="0" smtClean="0"/>
              <a:t>IP</a:t>
            </a:r>
            <a:r>
              <a:rPr lang="en-US" dirty="0" smtClean="0"/>
              <a:t>-</a:t>
            </a:r>
            <a:r>
              <a:rPr lang="ru-RU" dirty="0" smtClean="0"/>
              <a:t>адреса</a:t>
            </a:r>
          </a:p>
          <a:p>
            <a:pPr>
              <a:buNone/>
            </a:pPr>
            <a:r>
              <a:rPr lang="ru-RU" b="1" dirty="0" smtClean="0"/>
              <a:t>Настройка:</a:t>
            </a:r>
          </a:p>
          <a:p>
            <a:r>
              <a:rPr lang="ru-RU" dirty="0" smtClean="0"/>
              <a:t>создать ключ для взаимодействия </a:t>
            </a:r>
            <a:r>
              <a:rPr lang="en-US" dirty="0" smtClean="0"/>
              <a:t>DHCP </a:t>
            </a:r>
            <a:r>
              <a:rPr lang="ru-RU" dirty="0" smtClean="0"/>
              <a:t>и </a:t>
            </a:r>
            <a:r>
              <a:rPr lang="en-US" dirty="0" smtClean="0"/>
              <a:t>DNS </a:t>
            </a:r>
            <a:r>
              <a:rPr lang="ru-RU" dirty="0" smtClean="0"/>
              <a:t>серверов</a:t>
            </a:r>
          </a:p>
          <a:p>
            <a:r>
              <a:rPr lang="ru-RU" dirty="0" smtClean="0"/>
              <a:t>добавить конфигурацию в </a:t>
            </a:r>
            <a:r>
              <a:rPr lang="en-US" dirty="0" smtClean="0"/>
              <a:t>DHCP </a:t>
            </a:r>
            <a:r>
              <a:rPr lang="ru-RU" dirty="0" smtClean="0"/>
              <a:t>и </a:t>
            </a:r>
            <a:r>
              <a:rPr lang="en-US" dirty="0" smtClean="0"/>
              <a:t>DNS</a:t>
            </a:r>
          </a:p>
          <a:p>
            <a:r>
              <a:rPr lang="ru-RU" dirty="0" smtClean="0"/>
              <a:t>создать файлы прямой и обратной зон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1472" y="5143512"/>
            <a:ext cx="66768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zone 03.Spektr.lcl. { primary 10.3.10.1; key updater; }</a:t>
            </a:r>
            <a:endParaRPr lang="ru-RU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zone 3.10.in-addr.arpa. { primary 10.3.10.1; key updater; </a:t>
            </a:r>
            <a:r>
              <a:rPr lang="en-US" sz="2000" dirty="0" smtClean="0">
                <a:solidFill>
                  <a:schemeClr val="bg1"/>
                </a:solidFill>
              </a:rPr>
              <a:t>}</a:t>
            </a:r>
            <a:endParaRPr lang="ru-RU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769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стоимость сети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Стоимость </a:t>
            </a:r>
            <a:r>
              <a:rPr lang="ru-RU" dirty="0" smtClean="0"/>
              <a:t>пассивного оборудования </a:t>
            </a:r>
            <a:r>
              <a:rPr lang="ru-RU" dirty="0"/>
              <a:t>14 617,00 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Стоимость </a:t>
            </a:r>
            <a:r>
              <a:rPr lang="ru-RU" dirty="0" smtClean="0"/>
              <a:t>активного оборудования</a:t>
            </a:r>
            <a:r>
              <a:rPr lang="ru-RU" dirty="0"/>
              <a:t> 230 000,00 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Стоимость программного обеспечения </a:t>
            </a:r>
            <a:r>
              <a:rPr lang="ru-RU" dirty="0"/>
              <a:t>147 000 р</a:t>
            </a:r>
            <a:r>
              <a:rPr lang="ru-RU" dirty="0" smtClean="0"/>
              <a:t>.</a:t>
            </a:r>
          </a:p>
          <a:p>
            <a:r>
              <a:rPr lang="ru-RU" b="1" dirty="0"/>
              <a:t>Итоговая стоимость</a:t>
            </a:r>
            <a:r>
              <a:rPr lang="ru-RU" dirty="0"/>
              <a:t> оборудования и ПО составляет 391 617,00 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7782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В дальнейшем развитии сети можно добавить:</a:t>
            </a:r>
          </a:p>
          <a:p>
            <a:pPr lvl="0"/>
            <a:r>
              <a:rPr lang="ru-RU" dirty="0"/>
              <a:t>Резервный сервер DHCP на </a:t>
            </a:r>
            <a:r>
              <a:rPr lang="ru-RU" dirty="0" err="1"/>
              <a:t>Windows</a:t>
            </a:r>
            <a:r>
              <a:rPr lang="ru-RU" dirty="0"/>
              <a:t> </a:t>
            </a:r>
            <a:r>
              <a:rPr lang="ru-RU" dirty="0" err="1"/>
              <a:t>Server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Резервный DNS сервер на </a:t>
            </a:r>
            <a:r>
              <a:rPr lang="ru-RU" dirty="0" err="1"/>
              <a:t>Windows</a:t>
            </a:r>
            <a:r>
              <a:rPr lang="ru-RU" dirty="0"/>
              <a:t> сервер;</a:t>
            </a:r>
          </a:p>
          <a:p>
            <a:pPr lvl="0"/>
            <a:r>
              <a:rPr lang="ru-RU" dirty="0"/>
              <a:t>Настроить DHCP </a:t>
            </a:r>
            <a:r>
              <a:rPr lang="ru-RU" dirty="0" err="1"/>
              <a:t>Snooping</a:t>
            </a:r>
            <a:r>
              <a:rPr lang="ru-RU" dirty="0"/>
              <a:t> на коммутаторе для защиты от атак на DHCP.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1355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RARP — </a:t>
            </a:r>
            <a:r>
              <a:rPr lang="ru-RU" b="1" dirty="0" smtClean="0"/>
              <a:t>1984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9143999" cy="4886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9792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BOOTP</a:t>
            </a:r>
            <a:r>
              <a:rPr lang="ru-RU" b="1" dirty="0" smtClean="0"/>
              <a:t> — переход на </a:t>
            </a:r>
            <a:r>
              <a:rPr lang="en-US" b="1" dirty="0" smtClean="0"/>
              <a:t>UDP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04961"/>
            <a:ext cx="9143999" cy="538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47688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DHCP</a:t>
            </a:r>
            <a:r>
              <a:rPr lang="ru-RU" b="1" dirty="0" smtClean="0"/>
              <a:t> — автоматизация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Усовершенствованный </a:t>
            </a:r>
            <a:r>
              <a:rPr lang="en-US" b="1" dirty="0" smtClean="0"/>
              <a:t>BOOTP.</a:t>
            </a:r>
          </a:p>
          <a:p>
            <a:pPr>
              <a:buNone/>
            </a:pPr>
            <a:r>
              <a:rPr lang="ru-RU" b="1" dirty="0" smtClean="0"/>
              <a:t>Новые технологии</a:t>
            </a:r>
            <a:r>
              <a:rPr lang="en-US" b="1" dirty="0" smtClean="0"/>
              <a:t>:</a:t>
            </a:r>
            <a:endParaRPr lang="ru-RU" b="1" dirty="0" smtClean="0"/>
          </a:p>
          <a:p>
            <a:r>
              <a:rPr lang="ru-RU" b="1" dirty="0" smtClean="0"/>
              <a:t>IPv4</a:t>
            </a:r>
            <a:r>
              <a:rPr lang="ru-RU" dirty="0" smtClean="0"/>
              <a:t> </a:t>
            </a:r>
            <a:r>
              <a:rPr lang="en-US" dirty="0" smtClean="0"/>
              <a:t> — </a:t>
            </a:r>
            <a:r>
              <a:rPr lang="ru-RU" dirty="0" smtClean="0"/>
              <a:t>выделяется свободный</a:t>
            </a:r>
            <a:endParaRPr lang="ru-RU" dirty="0" smtClean="0"/>
          </a:p>
          <a:p>
            <a:r>
              <a:rPr lang="ru-RU" b="1" dirty="0" smtClean="0"/>
              <a:t>маска </a:t>
            </a:r>
            <a:r>
              <a:rPr lang="ru-RU" b="1" dirty="0" smtClean="0"/>
              <a:t>и шлюз </a:t>
            </a:r>
            <a:r>
              <a:rPr lang="en-US" dirty="0" smtClean="0"/>
              <a:t>—</a:t>
            </a:r>
            <a:r>
              <a:rPr lang="ru-RU" dirty="0" smtClean="0"/>
              <a:t> готовый выход в Интернет</a:t>
            </a:r>
          </a:p>
          <a:p>
            <a:r>
              <a:rPr lang="en-US" b="1" dirty="0" smtClean="0"/>
              <a:t>DNS </a:t>
            </a:r>
            <a:r>
              <a:rPr lang="ru-RU" b="1" dirty="0" smtClean="0"/>
              <a:t>сервера, </a:t>
            </a:r>
            <a:r>
              <a:rPr lang="ru-RU" b="1" dirty="0" smtClean="0"/>
              <a:t>имя домена</a:t>
            </a:r>
            <a:r>
              <a:rPr lang="en-US" b="1" dirty="0" smtClean="0"/>
              <a:t>, </a:t>
            </a:r>
            <a:r>
              <a:rPr lang="ru-RU" b="1" dirty="0" smtClean="0"/>
              <a:t>время </a:t>
            </a:r>
            <a:r>
              <a:rPr lang="ru-RU" b="1" dirty="0" smtClean="0"/>
              <a:t>аренды</a:t>
            </a:r>
          </a:p>
          <a:p>
            <a:r>
              <a:rPr lang="ru-RU" b="1" dirty="0" smtClean="0"/>
              <a:t>другие опции </a:t>
            </a:r>
            <a:r>
              <a:rPr lang="en-US" dirty="0" smtClean="0"/>
              <a:t>—</a:t>
            </a:r>
            <a:r>
              <a:rPr lang="ru-RU" dirty="0" smtClean="0"/>
              <a:t> </a:t>
            </a:r>
            <a:r>
              <a:rPr lang="en-US" dirty="0" smtClean="0"/>
              <a:t>MTU, Time server </a:t>
            </a:r>
            <a:r>
              <a:rPr lang="ru-RU" dirty="0" smtClean="0"/>
              <a:t>и др.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b="1" dirty="0" smtClean="0"/>
              <a:t>Разные наборы опций для разных типов клиентов.</a:t>
            </a:r>
          </a:p>
        </p:txBody>
      </p:sp>
    </p:spTree>
    <p:extLst>
      <p:ext uri="{BB962C8B-B14F-4D97-AF65-F5344CB8AC3E}">
        <p14:creationId xmlns:p14="http://schemas.microsoft.com/office/powerpoint/2010/main" xmlns="" val="392747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Формат пакета </a:t>
            </a:r>
            <a:r>
              <a:rPr lang="en-US" b="1" dirty="0" smtClean="0"/>
              <a:t>DHCP</a:t>
            </a:r>
            <a:endParaRPr lang="ru-RU" b="1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428736"/>
            <a:ext cx="7697927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6065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Получение </a:t>
            </a:r>
            <a:r>
              <a:rPr lang="en-US" b="1" dirty="0" smtClean="0"/>
              <a:t>IP </a:t>
            </a:r>
            <a:r>
              <a:rPr lang="ru-RU" b="1" dirty="0" smtClean="0"/>
              <a:t>адреса по </a:t>
            </a:r>
            <a:r>
              <a:rPr lang="en-US" b="1" dirty="0" smtClean="0"/>
              <a:t>DHCP</a:t>
            </a:r>
            <a:endParaRPr lang="ru-RU" b="1" dirty="0"/>
          </a:p>
        </p:txBody>
      </p:sp>
      <p:pic>
        <p:nvPicPr>
          <p:cNvPr id="11266" name="Picture 2" descr="https://www.flowmon.com/getattachment/Blog/DHCP-Monitoring-in-Flowmon-8-0/dhcp_principle.png.aspx?lang=en-GB"/>
          <p:cNvPicPr>
            <a:picLocks noChangeAspect="1" noChangeArrowheads="1"/>
          </p:cNvPicPr>
          <p:nvPr/>
        </p:nvPicPr>
        <p:blipFill>
          <a:blip r:embed="rId2"/>
          <a:srcRect t="2778" b="5556"/>
          <a:stretch>
            <a:fillRect/>
          </a:stretch>
        </p:blipFill>
        <p:spPr bwMode="auto">
          <a:xfrm>
            <a:off x="2000232" y="1357298"/>
            <a:ext cx="5143536" cy="54228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2864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ООО «Спектр»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1357298"/>
            <a:ext cx="5500726" cy="547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8198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Логическая схема сети</a:t>
            </a:r>
            <a:endParaRPr lang="ru-RU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5504" y="1357298"/>
            <a:ext cx="8492776" cy="5357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7064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Текущая конфигурация </a:t>
            </a:r>
            <a:r>
              <a:rPr lang="en-US" b="1" dirty="0" smtClean="0"/>
              <a:t>DHCP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Изначально </a:t>
            </a:r>
            <a:r>
              <a:rPr lang="en-US" b="1" dirty="0" smtClean="0"/>
              <a:t>DHCP </a:t>
            </a:r>
            <a:r>
              <a:rPr lang="ru-RU" b="1" dirty="0" smtClean="0"/>
              <a:t>настроен просто:</a:t>
            </a:r>
          </a:p>
          <a:p>
            <a:r>
              <a:rPr lang="ru-RU" dirty="0" smtClean="0"/>
              <a:t>выдается </a:t>
            </a:r>
            <a:r>
              <a:rPr lang="en-US" dirty="0" smtClean="0"/>
              <a:t>IP, </a:t>
            </a:r>
            <a:r>
              <a:rPr lang="ru-RU" dirty="0" smtClean="0"/>
              <a:t>маска подсети, шлюз</a:t>
            </a:r>
            <a:endParaRPr lang="ru-RU" dirty="0" smtClean="0"/>
          </a:p>
          <a:p>
            <a:r>
              <a:rPr lang="ru-RU" dirty="0" smtClean="0"/>
              <a:t>указан </a:t>
            </a:r>
            <a:r>
              <a:rPr lang="ru-RU" dirty="0" smtClean="0"/>
              <a:t>один </a:t>
            </a:r>
            <a:r>
              <a:rPr lang="en-US" dirty="0" smtClean="0"/>
              <a:t>DNS </a:t>
            </a:r>
            <a:r>
              <a:rPr lang="ru-RU" dirty="0" smtClean="0"/>
              <a:t>сервер, он же шлюз</a:t>
            </a:r>
            <a:endParaRPr lang="ru-RU" dirty="0" smtClean="0"/>
          </a:p>
          <a:p>
            <a:r>
              <a:rPr lang="ru-RU" dirty="0" smtClean="0"/>
              <a:t>время аренды — 1 час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000504"/>
            <a:ext cx="485778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subnet 10.3.10.0 </a:t>
            </a:r>
            <a:r>
              <a:rPr lang="en-US" sz="2000" dirty="0" err="1" smtClean="0">
                <a:solidFill>
                  <a:schemeClr val="bg1"/>
                </a:solidFill>
              </a:rPr>
              <a:t>netmask</a:t>
            </a:r>
            <a:r>
              <a:rPr lang="en-US" sz="2000" dirty="0" smtClean="0">
                <a:solidFill>
                  <a:schemeClr val="bg1"/>
                </a:solidFill>
              </a:rPr>
              <a:t> 255.255.255.0 {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range 10.3.10.50 10.3.10.254;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option domain-name-servers 10.3.10.1;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option routers 10.3.10.1;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option broadcast-address 10.3.10.255;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default-lease-time 3600;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max-lease-time 7200</a:t>
            </a:r>
            <a:r>
              <a:rPr lang="en-US" sz="2000" dirty="0" smtClean="0">
                <a:solidFill>
                  <a:schemeClr val="bg1"/>
                </a:solidFill>
              </a:rPr>
              <a:t>;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}</a:t>
            </a:r>
            <a:endParaRPr lang="ru-RU" sz="2000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6441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4">
      <a:dk1>
        <a:srgbClr val="0C0C0C"/>
      </a:dk1>
      <a:lt1>
        <a:srgbClr val="262626"/>
      </a:lt1>
      <a:dk2>
        <a:srgbClr val="C2C1C5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262</Words>
  <Application>Microsoft Office PowerPoint</Application>
  <PresentationFormat>Экран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Слайд 1</vt:lpstr>
      <vt:lpstr>RARP — 1984</vt:lpstr>
      <vt:lpstr>BOOTP — переход на UDP</vt:lpstr>
      <vt:lpstr>DHCP — автоматизация</vt:lpstr>
      <vt:lpstr>Формат пакета DHCP</vt:lpstr>
      <vt:lpstr>Получение IP адреса по DHCP</vt:lpstr>
      <vt:lpstr>ООО «Спектр»</vt:lpstr>
      <vt:lpstr>Логическая схема сети</vt:lpstr>
      <vt:lpstr>Текущая конфигурация DHCP</vt:lpstr>
      <vt:lpstr>Что можно улучшить?</vt:lpstr>
      <vt:lpstr>Что такое DDNS?</vt:lpstr>
      <vt:lpstr>Общая стоимость сети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SF</cp:lastModifiedBy>
  <cp:revision>27</cp:revision>
  <dcterms:created xsi:type="dcterms:W3CDTF">2018-06-08T13:11:45Z</dcterms:created>
  <dcterms:modified xsi:type="dcterms:W3CDTF">2018-06-12T18:11:49Z</dcterms:modified>
</cp:coreProperties>
</file>