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9" r:id="rId5"/>
    <p:sldId id="262" r:id="rId6"/>
    <p:sldId id="259" r:id="rId7"/>
    <p:sldId id="260" r:id="rId8"/>
    <p:sldId id="258" r:id="rId9"/>
    <p:sldId id="257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52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ck72.ru/files/4592/4.4_%D0%A3%D1%87%D0%B5%D0%B1%D0%BD%D0%B8%D0%BA_%D0%BA%D0%BE%D1%80%D0%BF%D0%BE%D1%80%D0%B0%D1%82%D0%B8%D0%B2%D0%BD%D0%BE%D0%B5_%D0%BE%D0%B1%D1%83%D1%87%D0%B5%D0%BD%D0%B8%D0%B5.pdf" TargetMode="External"/><Relationship Id="rId2" Type="http://schemas.openxmlformats.org/officeDocument/2006/relationships/hyperlink" Target="http://www.grandars.ru/college/biznes/obuchenie-personala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737943"/>
            <a:ext cx="8496944" cy="2786081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САМОСТОЯТЕЛЬНАЯ РАБОТА</a:t>
            </a:r>
            <a:br>
              <a:rPr lang="ru-RU" sz="3200" b="1" dirty="0" smtClean="0"/>
            </a:br>
            <a:r>
              <a:rPr lang="ru-RU" sz="3200" b="1" dirty="0" smtClean="0"/>
              <a:t>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u="sng" dirty="0" smtClean="0"/>
              <a:t>Дисциплина</a:t>
            </a:r>
            <a:r>
              <a:rPr lang="ru-RU" sz="3200" dirty="0" smtClean="0"/>
              <a:t> «</a:t>
            </a:r>
            <a:r>
              <a:rPr lang="ru-RU" sz="3200" dirty="0" smtClean="0"/>
              <a:t>Управление персоналом</a:t>
            </a:r>
            <a:r>
              <a:rPr lang="ru-RU" sz="3200" dirty="0" smtClean="0"/>
              <a:t>»</a:t>
            </a:r>
            <a:br>
              <a:rPr lang="ru-RU" sz="3200" dirty="0" smtClean="0"/>
            </a:br>
            <a:r>
              <a:rPr lang="ru-RU" sz="3200" u="sng" dirty="0"/>
              <a:t>Тема</a:t>
            </a:r>
            <a:r>
              <a:rPr lang="ru-RU" sz="3200" dirty="0" smtClean="0"/>
              <a:t>: </a:t>
            </a:r>
            <a:r>
              <a:rPr lang="ru-RU" sz="3200" dirty="0" smtClean="0"/>
              <a:t>«Обучение персонала организации»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9709" y="4524024"/>
            <a:ext cx="6400800" cy="1752600"/>
          </a:xfrm>
        </p:spPr>
        <p:txBody>
          <a:bodyPr>
            <a:normAutofit fontScale="77500" lnSpcReduction="20000"/>
          </a:bodyPr>
          <a:lstStyle/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6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Работу </a:t>
            </a:r>
            <a:r>
              <a:rPr lang="ru-RU" sz="26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выполнили: </a:t>
            </a:r>
            <a:endParaRPr lang="ru-RU" sz="2600" u="sng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Студенты</a:t>
            </a: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группы </a:t>
            </a: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 КС 1.4</a:t>
            </a:r>
          </a:p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Вебер </a:t>
            </a: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Сергей, </a:t>
            </a:r>
            <a:r>
              <a:rPr lang="ru-RU" sz="2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Фрик</a:t>
            </a: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Александр</a:t>
            </a:r>
          </a:p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Преподаватель –</a:t>
            </a:r>
          </a:p>
          <a:p>
            <a:pPr lvl="0" algn="r">
              <a:lnSpc>
                <a:spcPct val="120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ru-RU" sz="26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Сергеева В.А.</a:t>
            </a:r>
            <a:r>
              <a:rPr lang="ru-RU" sz="26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ru-RU" sz="26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9552" y="188640"/>
            <a:ext cx="77438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ГОСУДАРСТВЕННОЕ БЮДЖЕТНОЕ ПРОФЕССИОНАЛЬНОЕ </a:t>
            </a:r>
          </a:p>
          <a:p>
            <a:pPr algn="ctr"/>
            <a:r>
              <a:rPr lang="ru-RU" dirty="0" smtClean="0"/>
              <a:t>ОБРАЗОВАТЕЛЬНОЕ УЧРЕЖДЕНИЕ</a:t>
            </a:r>
          </a:p>
          <a:p>
            <a:pPr algn="ctr"/>
            <a:r>
              <a:rPr lang="ru-RU" b="1" dirty="0" smtClean="0"/>
              <a:t>ПОЛИТЕХНИЧЕСКИЙ ТЕХНИКУМ № 2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Оценка обучения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403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Процедура оценки эффективности обучения обычно состоит из четырех этапов: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Определение целей обучения.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Сбор данных до обучения.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Сбор данных в процессе обучения и после обучения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Сравнение данных, полученных до, во время и после обучения</a:t>
            </a:r>
            <a:r>
              <a:rPr lang="ru-RU" sz="28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Анализ и вывод по прошедшему обучению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Формула Е.Л. Смирнова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256"/>
            <a:ext cx="8229600" cy="235743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dirty="0" smtClean="0"/>
              <a:t>Ч </a:t>
            </a:r>
            <a:r>
              <a:rPr lang="ru-RU" sz="2400" dirty="0" err="1" smtClean="0"/>
              <a:t>нв</a:t>
            </a:r>
            <a:r>
              <a:rPr lang="ru-RU" sz="2400" dirty="0" smtClean="0"/>
              <a:t>–численность рабочих, увеличивших выполнение норм выработки в результате повышения квалификации;</a:t>
            </a:r>
          </a:p>
          <a:p>
            <a:pPr>
              <a:buNone/>
            </a:pPr>
            <a:r>
              <a:rPr lang="ru-RU" sz="2400" dirty="0" smtClean="0"/>
              <a:t>Р </a:t>
            </a:r>
            <a:r>
              <a:rPr lang="ru-RU" sz="2400" dirty="0" err="1" smtClean="0"/>
              <a:t>нв</a:t>
            </a:r>
            <a:r>
              <a:rPr lang="ru-RU" sz="2400" dirty="0" smtClean="0"/>
              <a:t>–прирост процента выполнения норм выработки рабочими;</a:t>
            </a:r>
          </a:p>
          <a:p>
            <a:pPr>
              <a:buNone/>
            </a:pPr>
            <a:r>
              <a:rPr lang="ru-RU" sz="2400" dirty="0" smtClean="0"/>
              <a:t>Р нв1, Р нв2–выполнение норм выработки соответственно до и после повышения квалификации, %.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20488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357298"/>
            <a:ext cx="428625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/>
          <a:lstStyle/>
          <a:p>
            <a:r>
              <a:rPr lang="ru-RU" b="1" dirty="0" smtClean="0"/>
              <a:t>Формула Дж. Филипса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4214818"/>
            <a:ext cx="6929486" cy="19827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ROI –возврат на вложенный капитал;</a:t>
            </a:r>
          </a:p>
          <a:p>
            <a:pPr>
              <a:buNone/>
            </a:pPr>
            <a:r>
              <a:rPr lang="ru-RU" dirty="0" smtClean="0"/>
              <a:t>Д – доход от программы;</a:t>
            </a:r>
          </a:p>
          <a:p>
            <a:pPr>
              <a:buNone/>
            </a:pPr>
            <a:r>
              <a:rPr lang="ru-RU" dirty="0" smtClean="0"/>
              <a:t>З – затраты на программу</a:t>
            </a:r>
          </a:p>
          <a:p>
            <a:endParaRPr lang="ru-RU" dirty="0"/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857364"/>
            <a:ext cx="6053153" cy="1907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http://www.grandars.ru/college/biznes/obuchenie-personala.html</a:t>
            </a:r>
            <a:endParaRPr lang="ru-RU" dirty="0" smtClean="0"/>
          </a:p>
          <a:p>
            <a:r>
              <a:rPr lang="en-US" dirty="0" smtClean="0">
                <a:hlinkClick r:id="rId3" tooltip="https://mck72.ru/files/4592/4.4_Учебник_корпоративное_обучение.pdf"/>
              </a:rPr>
              <a:t>https://mck72.ru/files/4592/4.4_</a:t>
            </a:r>
            <a:r>
              <a:rPr lang="ru-RU" dirty="0" err="1" smtClean="0">
                <a:hlinkClick r:id="rId3" tooltip="https://mck72.ru/files/4592/4.4_Учебник_корпоративное_обучение.pdf"/>
              </a:rPr>
              <a:t>Учебник_корпоративное_обучение</a:t>
            </a:r>
            <a:r>
              <a:rPr lang="ru-RU" dirty="0" smtClean="0">
                <a:hlinkClick r:id="rId3" tooltip="https://mck72.ru/files/4592/4.4_Учебник_корпоративное_обучение.pdf"/>
              </a:rPr>
              <a:t>.</a:t>
            </a:r>
            <a:r>
              <a:rPr lang="en-US" dirty="0" err="1" smtClean="0">
                <a:hlinkClick r:id="rId3" tooltip="https://mck72.ru/files/4592/4.4_Учебник_корпоративное_обучение.pdf"/>
              </a:rPr>
              <a:t>pdf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1666" y="6453336"/>
            <a:ext cx="542334" cy="404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892"/>
            <a:ext cx="8229600" cy="1143000"/>
          </a:xfrm>
        </p:spPr>
        <p:txBody>
          <a:bodyPr/>
          <a:lstStyle/>
          <a:p>
            <a:r>
              <a:rPr lang="ru-RU" dirty="0" smtClean="0"/>
              <a:t>Обучение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3096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/>
              <a:t>Обучение персонала </a:t>
            </a:r>
            <a:r>
              <a:rPr lang="ru-RU" sz="2800" dirty="0" smtClean="0"/>
              <a:t>– целенаправленно организованный процесс овладения знаниями, умениями, навыками и способами обучения под руководством преподавателей, наставников, руководителей, специалистов</a:t>
            </a:r>
            <a:r>
              <a:rPr lang="ru-RU" dirty="0" smtClean="0"/>
              <a:t> и т.д.</a:t>
            </a:r>
            <a:endParaRPr lang="ru-RU" dirty="0"/>
          </a:p>
        </p:txBody>
      </p:sp>
      <p:pic>
        <p:nvPicPr>
          <p:cNvPr id="4" name="Picture 2" descr="ÐÐ°ÑÑÐ¸Ð½ÐºÐ¸ Ð¿Ð¾ Ð·Ð°Ð¿ÑÐ¾ÑÑ Ð¾Ð±ÑÑÐµÐ½Ð¸Ðµ Ð¿ÐµÑÑÐ¾Ð½Ð°Ð»Ð° ÑÐµÐ»Ñ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789040"/>
            <a:ext cx="5495301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Три вида обучения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r>
              <a:rPr lang="ru-RU" dirty="0" smtClean="0"/>
              <a:t>Подготовка персонала</a:t>
            </a:r>
          </a:p>
          <a:p>
            <a:r>
              <a:rPr lang="ru-RU" dirty="0" smtClean="0"/>
              <a:t>Повышение квалификации персонала</a:t>
            </a:r>
          </a:p>
          <a:p>
            <a:r>
              <a:rPr lang="ru-RU" dirty="0" smtClean="0"/>
              <a:t>Переподготовка персонала </a:t>
            </a:r>
            <a:endParaRPr lang="ru-RU" dirty="0"/>
          </a:p>
        </p:txBody>
      </p:sp>
      <p:pic>
        <p:nvPicPr>
          <p:cNvPr id="1028" name="Picture 4" descr="ÐÐ°ÑÑÐ¸Ð½ÐºÐ¸ Ð¿Ð¾ Ð·Ð°Ð¿ÑÐ¾ÑÑ Ð¾Ð±ÑÑÐµÐ½Ð¸Ðµ Ð¿ÐµÑÑÐ¾Ð½Ð°Ð»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4059" y="3552825"/>
            <a:ext cx="4133850" cy="330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2935"/>
            <a:ext cx="6512511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sz="4000" b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endParaRPr lang="ru-RU" sz="4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79512" y="1772816"/>
            <a:ext cx="5040560" cy="525658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получение теоретических, методических и практических знаний, необходимых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работнику; </a:t>
            </a:r>
          </a:p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умения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способность выполнять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обязанности;</a:t>
            </a: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навыки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—умения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применять полученные знания на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практике;</a:t>
            </a:r>
          </a:p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общения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действий и поступков индивида в процессе общения с окружающей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действительностью</a:t>
            </a:r>
            <a:r>
              <a:rPr lang="en-U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ÐÐ°ÑÑÐ¸Ð½ÐºÐ¸ Ð¿Ð¾ Ð·Ð°Ð¿ÑÐ¾ÑÑ Ð¾Ð±ÑÑÐµÐ½Ð¸Ðµ Ð¿ÐµÑÑÐ¾Ð½Ð°Ð»Ð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322" y="1237638"/>
            <a:ext cx="3168352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8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Три концепции обучения квалифицированного персонала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/>
          <a:lstStyle/>
          <a:p>
            <a:r>
              <a:rPr lang="ru-RU" dirty="0" smtClean="0"/>
              <a:t>Концепция специализированного обучения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dirty="0" smtClean="0"/>
              <a:t>Концепция многопрофильного обучения</a:t>
            </a:r>
          </a:p>
          <a:p>
            <a:endParaRPr lang="ru-RU" dirty="0" smtClean="0"/>
          </a:p>
          <a:p>
            <a:r>
              <a:rPr lang="ru-RU" dirty="0" smtClean="0"/>
              <a:t>Концепция обучения, ориентированного на личность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Цель обучения с точки зрения работодателя: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организация и формирование персонала управления;</a:t>
            </a:r>
          </a:p>
          <a:p>
            <a:r>
              <a:rPr lang="ru-RU" dirty="0" smtClean="0"/>
              <a:t>овладение умением определять, понимать и решать проблемы;</a:t>
            </a:r>
          </a:p>
          <a:p>
            <a:r>
              <a:rPr lang="ru-RU" dirty="0" smtClean="0"/>
              <a:t>воспроизводство персонала;</a:t>
            </a:r>
          </a:p>
          <a:p>
            <a:r>
              <a:rPr lang="ru-RU" dirty="0" smtClean="0"/>
              <a:t>интеграция персонала;</a:t>
            </a:r>
          </a:p>
          <a:p>
            <a:r>
              <a:rPr lang="ru-RU" dirty="0" smtClean="0"/>
              <a:t>гибкое формирование персонала;</a:t>
            </a:r>
          </a:p>
          <a:p>
            <a:r>
              <a:rPr lang="ru-RU" dirty="0" smtClean="0"/>
              <a:t>адаптация;</a:t>
            </a:r>
          </a:p>
          <a:p>
            <a:r>
              <a:rPr lang="ru-RU" dirty="0" smtClean="0"/>
              <a:t>внедрение нововведений.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Цели образования с позиции работника: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поддержание на соответствующем уровне и повышение профессиональной квалификации;</a:t>
            </a:r>
          </a:p>
          <a:p>
            <a:r>
              <a:rPr lang="ru-RU" dirty="0" smtClean="0"/>
              <a:t>приобретение профессиональных знаний вне сферы профессиональной деятельности;</a:t>
            </a:r>
          </a:p>
          <a:p>
            <a:r>
              <a:rPr lang="ru-RU" dirty="0" smtClean="0"/>
              <a:t>приобретение профессиональных знаний о поставщиках и потребителях продукции, банках и других организациях, влияющих на работу фирмы;</a:t>
            </a:r>
          </a:p>
          <a:p>
            <a:r>
              <a:rPr lang="ru-RU" dirty="0" smtClean="0"/>
              <a:t>развитие способностей в области планирования и организации производства.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Методы обучения персонала на рабочем месте</a:t>
            </a:r>
            <a:endParaRPr lang="ru-RU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739925"/>
              </p:ext>
            </p:extLst>
          </p:nvPr>
        </p:nvGraphicFramePr>
        <p:xfrm>
          <a:off x="457200" y="1612550"/>
          <a:ext cx="8229600" cy="4501263"/>
        </p:xfrm>
        <a:graphic>
          <a:graphicData uri="http://schemas.openxmlformats.org/drawingml/2006/table">
            <a:tbl>
              <a:tblPr/>
              <a:tblGrid>
                <a:gridCol w="1198849"/>
                <a:gridCol w="6955823"/>
                <a:gridCol w="74928"/>
              </a:tblGrid>
              <a:tr h="4552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Calibri"/>
                          <a:ea typeface="Times New Roman"/>
                          <a:cs typeface="Times New Roman"/>
                        </a:rPr>
                        <a:t>№ п/п </a:t>
                      </a:r>
                    </a:p>
                  </a:txBody>
                  <a:tcPr marL="14383" marR="14383" marT="7504" marB="7504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atin typeface="Calibri"/>
                          <a:ea typeface="Times New Roman"/>
                          <a:cs typeface="Times New Roman"/>
                        </a:rPr>
                        <a:t>Методы обучения</a:t>
                      </a:r>
                    </a:p>
                  </a:txBody>
                  <a:tcPr marL="14383" marR="14383" marT="7504" marB="75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cs typeface="Times New Roman"/>
                      </a:endParaRPr>
                    </a:p>
                  </a:txBody>
                  <a:tcPr marL="14383" marR="14383" marT="7504" marB="7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52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14383" marR="14383" marT="7504" marB="7504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atin typeface="Calibri"/>
                          <a:ea typeface="Times New Roman"/>
                          <a:cs typeface="Times New Roman"/>
                        </a:rPr>
                        <a:t>Направленное приобретение опыта</a:t>
                      </a:r>
                    </a:p>
                  </a:txBody>
                  <a:tcPr marL="14383" marR="14383" marT="7504" marB="75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cs typeface="Times New Roman"/>
                      </a:endParaRPr>
                    </a:p>
                  </a:txBody>
                  <a:tcPr marL="14383" marR="14383" marT="7504" marB="7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52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14383" marR="14383" marT="7504" marB="7504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atin typeface="Calibri"/>
                          <a:ea typeface="Times New Roman"/>
                          <a:cs typeface="Times New Roman"/>
                        </a:rPr>
                        <a:t>Производственный инструктаж</a:t>
                      </a:r>
                    </a:p>
                  </a:txBody>
                  <a:tcPr marL="14383" marR="14383" marT="7504" marB="75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cs typeface="Times New Roman"/>
                      </a:endParaRPr>
                    </a:p>
                  </a:txBody>
                  <a:tcPr marL="14383" marR="14383" marT="7504" marB="7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52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14383" marR="14383" marT="7504" marB="7504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atin typeface="Calibri"/>
                          <a:ea typeface="Times New Roman"/>
                          <a:cs typeface="Times New Roman"/>
                        </a:rPr>
                        <a:t>Смена рабочего места (ротация)</a:t>
                      </a:r>
                    </a:p>
                  </a:txBody>
                  <a:tcPr marL="14383" marR="14383" marT="7504" marB="75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cs typeface="Times New Roman"/>
                      </a:endParaRPr>
                    </a:p>
                  </a:txBody>
                  <a:tcPr marL="14383" marR="14383" marT="7504" marB="7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93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14383" marR="14383" marT="7504" marB="7504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atin typeface="Calibri"/>
                          <a:ea typeface="Times New Roman"/>
                          <a:cs typeface="Times New Roman"/>
                        </a:rPr>
                        <a:t>Использование работников в качестве ассистентов, стажеров</a:t>
                      </a:r>
                    </a:p>
                  </a:txBody>
                  <a:tcPr marL="14383" marR="14383" marT="7504" marB="75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cs typeface="Times New Roman"/>
                      </a:endParaRPr>
                    </a:p>
                  </a:txBody>
                  <a:tcPr marL="14383" marR="14383" marT="7504" marB="7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52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14383" marR="14383" marT="7504" marB="7504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Calibri"/>
                          <a:ea typeface="Times New Roman"/>
                          <a:cs typeface="Times New Roman"/>
                        </a:rPr>
                        <a:t>Наставничество</a:t>
                      </a:r>
                    </a:p>
                  </a:txBody>
                  <a:tcPr marL="14383" marR="14383" marT="7504" marB="75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  <a:cs typeface="Times New Roman"/>
                      </a:endParaRPr>
                    </a:p>
                  </a:txBody>
                  <a:tcPr marL="14383" marR="14383" marT="7504" marB="7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313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14383" marR="14383" marT="7504" marB="7504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latin typeface="Calibri"/>
                          <a:ea typeface="Times New Roman"/>
                          <a:cs typeface="Times New Roman"/>
                        </a:rPr>
                        <a:t>Подготовка </a:t>
                      </a:r>
                      <a:r>
                        <a:rPr lang="ru-RU" sz="2400" dirty="0" smtClean="0">
                          <a:latin typeface="Calibri"/>
                          <a:ea typeface="Times New Roman"/>
                          <a:cs typeface="Times New Roman"/>
                        </a:rPr>
                        <a:t>в проектных </a:t>
                      </a:r>
                      <a:r>
                        <a:rPr lang="ru-RU" sz="2400" dirty="0">
                          <a:latin typeface="Calibri"/>
                          <a:ea typeface="Times New Roman"/>
                          <a:cs typeface="Times New Roman"/>
                        </a:rPr>
                        <a:t>группах </a:t>
                      </a:r>
                    </a:p>
                  </a:txBody>
                  <a:tcPr marL="14383" marR="14383" marT="7504" marB="750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cs typeface="Times New Roman"/>
                      </a:endParaRPr>
                    </a:p>
                  </a:txBody>
                  <a:tcPr marL="14383" marR="14383" marT="7504" marB="750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Методы обучения персонала вне рабочего места</a:t>
            </a:r>
            <a:endParaRPr lang="ru-RU" b="1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476778"/>
              </p:ext>
            </p:extLst>
          </p:nvPr>
        </p:nvGraphicFramePr>
        <p:xfrm>
          <a:off x="285720" y="1142984"/>
          <a:ext cx="8687272" cy="5630929"/>
        </p:xfrm>
        <a:graphic>
          <a:graphicData uri="http://schemas.openxmlformats.org/drawingml/2006/table">
            <a:tbl>
              <a:tblPr/>
              <a:tblGrid>
                <a:gridCol w="901457"/>
                <a:gridCol w="7739646"/>
                <a:gridCol w="46169"/>
              </a:tblGrid>
              <a:tr h="4499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2000" dirty="0" err="1">
                          <a:latin typeface="Calibri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2000" dirty="0" err="1">
                          <a:latin typeface="Calibri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9171" marR="9171" marT="91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Times New Roman"/>
                          <a:cs typeface="Times New Roman"/>
                        </a:rPr>
                        <a:t>Методы обучения</a:t>
                      </a:r>
                    </a:p>
                  </a:txBody>
                  <a:tcPr marL="9171" marR="9171" marT="91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latin typeface="Calibri"/>
                        <a:cs typeface="Times New Roman"/>
                      </a:endParaRPr>
                    </a:p>
                  </a:txBody>
                  <a:tcPr marL="9171" marR="9171" marT="91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9171" marR="9171" marT="91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Times New Roman"/>
                          <a:cs typeface="Times New Roman"/>
                        </a:rPr>
                        <a:t>Чтение лекций</a:t>
                      </a:r>
                    </a:p>
                  </a:txBody>
                  <a:tcPr marL="9171" marR="9171" marT="91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latin typeface="Calibri"/>
                        <a:cs typeface="Times New Roman"/>
                      </a:endParaRPr>
                    </a:p>
                  </a:txBody>
                  <a:tcPr marL="9171" marR="9171" marT="91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</a:p>
                  </a:txBody>
                  <a:tcPr marL="9171" marR="9171" marT="91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Программированные курсы обучения</a:t>
                      </a:r>
                    </a:p>
                  </a:txBody>
                  <a:tcPr marL="9171" marR="9171" marT="91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latin typeface="Calibri"/>
                        <a:cs typeface="Times New Roman"/>
                      </a:endParaRPr>
                    </a:p>
                  </a:txBody>
                  <a:tcPr marL="9171" marR="9171" marT="91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</a:p>
                  </a:txBody>
                  <a:tcPr marL="9171" marR="9171" marT="91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Конференции, семинары, беседы «за круглым столом», экскурсии, дискуссии, встречи с руководством</a:t>
                      </a:r>
                    </a:p>
                  </a:txBody>
                  <a:tcPr marL="9171" marR="9171" marT="91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latin typeface="Calibri"/>
                        <a:cs typeface="Times New Roman"/>
                      </a:endParaRPr>
                    </a:p>
                  </a:txBody>
                  <a:tcPr marL="9171" marR="9171" marT="91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95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</a:p>
                  </a:txBody>
                  <a:tcPr marL="9171" marR="9171" marT="91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Метод обучения руководящих кадров, основанный на самостоятельном решении конкретных задач из производственной практики</a:t>
                      </a:r>
                    </a:p>
                  </a:txBody>
                  <a:tcPr marL="9171" marR="9171" marT="91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latin typeface="Calibri"/>
                        <a:cs typeface="Times New Roman"/>
                      </a:endParaRPr>
                    </a:p>
                  </a:txBody>
                  <a:tcPr marL="9171" marR="9171" marT="91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9171" marR="9171" marT="91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Times New Roman"/>
                          <a:cs typeface="Times New Roman"/>
                        </a:rPr>
                        <a:t>Деловые игры</a:t>
                      </a:r>
                    </a:p>
                  </a:txBody>
                  <a:tcPr marL="9171" marR="9171" marT="91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latin typeface="Calibri"/>
                        <a:cs typeface="Times New Roman"/>
                      </a:endParaRPr>
                    </a:p>
                  </a:txBody>
                  <a:tcPr marL="9171" marR="9171" marT="91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</a:p>
                  </a:txBody>
                  <a:tcPr marL="9171" marR="9171" marT="91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Times New Roman"/>
                          <a:cs typeface="Times New Roman"/>
                        </a:rPr>
                        <a:t>Тренинг </a:t>
                      </a:r>
                    </a:p>
                  </a:txBody>
                  <a:tcPr marL="9171" marR="9171" marT="91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latin typeface="Calibri"/>
                        <a:cs typeface="Times New Roman"/>
                      </a:endParaRPr>
                    </a:p>
                  </a:txBody>
                  <a:tcPr marL="9171" marR="9171" marT="91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</a:p>
                  </a:txBody>
                  <a:tcPr marL="9171" marR="9171" marT="91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Times New Roman"/>
                          <a:cs typeface="Times New Roman"/>
                        </a:rPr>
                        <a:t>Самостоятельное обучение</a:t>
                      </a:r>
                    </a:p>
                  </a:txBody>
                  <a:tcPr marL="9171" marR="9171" marT="91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latin typeface="Calibri"/>
                        <a:cs typeface="Times New Roman"/>
                      </a:endParaRPr>
                    </a:p>
                  </a:txBody>
                  <a:tcPr marL="9171" marR="9171" marT="91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</a:p>
                  </a:txBody>
                  <a:tcPr marL="9171" marR="9171" marT="91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Times New Roman"/>
                          <a:cs typeface="Times New Roman"/>
                        </a:rPr>
                        <a:t>Методы решения производственно- экономических проблем с помощью моделей</a:t>
                      </a:r>
                    </a:p>
                  </a:txBody>
                  <a:tcPr marL="9171" marR="9171" marT="91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>
                        <a:latin typeface="Calibri"/>
                        <a:cs typeface="Times New Roman"/>
                      </a:endParaRPr>
                    </a:p>
                  </a:txBody>
                  <a:tcPr marL="9171" marR="9171" marT="91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99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9171" marR="9171" marT="917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Кружок качества «вместо учебы», рабочая группа</a:t>
                      </a:r>
                    </a:p>
                  </a:txBody>
                  <a:tcPr marL="9171" marR="9171" marT="917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50" dirty="0">
                        <a:latin typeface="Calibri"/>
                        <a:cs typeface="Times New Roman"/>
                      </a:endParaRPr>
                    </a:p>
                  </a:txBody>
                  <a:tcPr marL="9171" marR="9171" marT="917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411</Words>
  <Application>Microsoft Office PowerPoint</Application>
  <PresentationFormat>Экран (4:3)</PresentationFormat>
  <Paragraphs>93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Тема Office</vt:lpstr>
      <vt:lpstr>САМОСТОЯТЕЛЬНАЯ РАБОТА   Дисциплина «Управление персоналом» Тема: «Обучение персонала организации»</vt:lpstr>
      <vt:lpstr>Обучение персонала</vt:lpstr>
      <vt:lpstr>Три вида обучения персонала</vt:lpstr>
      <vt:lpstr>Предмет обучения</vt:lpstr>
      <vt:lpstr>Три концепции обучения квалифицированного персонала</vt:lpstr>
      <vt:lpstr>Цель обучения с точки зрения работодателя:</vt:lpstr>
      <vt:lpstr>Цели образования с позиции работника:</vt:lpstr>
      <vt:lpstr>Методы обучения персонала на рабочем месте</vt:lpstr>
      <vt:lpstr>Методы обучения персонала вне рабочего места</vt:lpstr>
      <vt:lpstr>Оценка обучения персонала</vt:lpstr>
      <vt:lpstr>Формула Е.Л. Смирнова</vt:lpstr>
      <vt:lpstr>Формула Дж. Филипса</vt:lpstr>
      <vt:lpstr>Источники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SF</dc:creator>
  <cp:lastModifiedBy>123</cp:lastModifiedBy>
  <cp:revision>47</cp:revision>
  <dcterms:created xsi:type="dcterms:W3CDTF">2018-03-26T16:25:40Z</dcterms:created>
  <dcterms:modified xsi:type="dcterms:W3CDTF">2018-03-27T11:03:16Z</dcterms:modified>
</cp:coreProperties>
</file>