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71" r:id="rId12"/>
    <p:sldId id="265" r:id="rId13"/>
    <p:sldId id="266" r:id="rId14"/>
    <p:sldId id="269" r:id="rId15"/>
    <p:sldId id="267" r:id="rId16"/>
    <p:sldId id="268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-84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847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619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6249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7474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607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900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590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2384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2579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4745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962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4942E-11D8-4E7A-BF80-53A1E4EE12C3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22D8F-D525-45A9-9979-F224CEE7EE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57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3611" y="1806767"/>
            <a:ext cx="8825658" cy="770776"/>
          </a:xfrm>
        </p:spPr>
        <p:txBody>
          <a:bodyPr/>
          <a:lstStyle/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КУРСОВАЯ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7214" y="2897436"/>
            <a:ext cx="10180260" cy="245515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дисциплине: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Программное обеспечение компьютерных сетей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тему: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smtClean="0"/>
              <a:t>Выработка </a:t>
            </a:r>
            <a:r>
              <a:rPr lang="ru-RU" sz="2800" dirty="0" smtClean="0"/>
              <a:t>и реализация сетевой политики, настройка телекоммуникационного оборудования локальной вычислительной сети в юридической компании </a:t>
            </a:r>
            <a:br>
              <a:rPr lang="ru-RU" sz="2800" dirty="0" smtClean="0"/>
            </a:br>
            <a:r>
              <a:rPr lang="ru-RU" sz="2800" dirty="0" smtClean="0"/>
              <a:t>на </a:t>
            </a:r>
            <a:r>
              <a:rPr lang="ru-RU" sz="2800" dirty="0" smtClean="0"/>
              <a:t>10 рабочих мест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53721" y="5020050"/>
            <a:ext cx="29182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b="1" dirty="0" smtClean="0"/>
              <a:t>Работу выполнил</a:t>
            </a:r>
            <a:endParaRPr lang="ru-RU" b="1" dirty="0"/>
          </a:p>
          <a:p>
            <a:pPr algn="r"/>
            <a:r>
              <a:rPr lang="ru-RU" b="1" dirty="0"/>
              <a:t> Студент ГБПОУ СПО ПТ №2</a:t>
            </a:r>
          </a:p>
          <a:p>
            <a:pPr algn="r"/>
            <a:r>
              <a:rPr lang="ru-RU" b="1" dirty="0"/>
              <a:t>Группы 4КС 1.4</a:t>
            </a:r>
          </a:p>
          <a:p>
            <a:pPr algn="r"/>
            <a:r>
              <a:rPr lang="ru-RU" b="1" dirty="0" err="1" smtClean="0"/>
              <a:t>Фрик</a:t>
            </a:r>
            <a:r>
              <a:rPr lang="ru-RU" b="1" dirty="0" smtClean="0"/>
              <a:t> Александр Сергеевич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36423" y="0"/>
            <a:ext cx="65109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ДЕПАРТАМЕНТ ОБРАЗОВАНИЯ ГОРОДА МОСКВЫ</a:t>
            </a:r>
          </a:p>
          <a:p>
            <a:pPr algn="ctr"/>
            <a:r>
              <a:rPr lang="ru-RU" sz="2000" dirty="0" smtClean="0"/>
              <a:t>ГОСУДАРСТВЕННОЕ БЮДЖЕТНОЕ ПРОФЕССИОНАЛЬНОЕ </a:t>
            </a:r>
          </a:p>
          <a:p>
            <a:pPr algn="ctr"/>
            <a:r>
              <a:rPr lang="ru-RU" sz="2000" dirty="0" smtClean="0"/>
              <a:t>ОБРАЗОВАТЕЛЬНОЕ УЧРЕЖДЕНИЕ</a:t>
            </a:r>
          </a:p>
          <a:p>
            <a:pPr algn="ctr"/>
            <a:r>
              <a:rPr lang="ru-RU" sz="2000" b="1" dirty="0" smtClean="0"/>
              <a:t>ПОЛИТЕХНИЧЕСКИЙ ТЕХНИКУМ № 2</a:t>
            </a:r>
            <a:endParaRPr lang="ru-RU" sz="2000" dirty="0" smtClean="0"/>
          </a:p>
          <a:p>
            <a:pPr algn="ctr"/>
            <a:r>
              <a:rPr lang="ru-RU" sz="2000" dirty="0" smtClean="0"/>
              <a:t>(ГБПОУ ПТ № 2)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33435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2.3.3. Настройка </a:t>
            </a:r>
            <a:r>
              <a:rPr lang="en-US" sz="3600" dirty="0" smtClean="0"/>
              <a:t>IPTABLES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9957"/>
            <a:ext cx="10515600" cy="4887006"/>
          </a:xfrm>
        </p:spPr>
        <p:txBody>
          <a:bodyPr/>
          <a:lstStyle/>
          <a:p>
            <a:r>
              <a:rPr lang="ru-RU" dirty="0" smtClean="0"/>
              <a:t>Для настройки </a:t>
            </a:r>
            <a:r>
              <a:rPr lang="en-US" dirty="0" smtClean="0"/>
              <a:t>NAT </a:t>
            </a:r>
            <a:r>
              <a:rPr lang="ru-RU" dirty="0" smtClean="0"/>
              <a:t>надо прописать правило в </a:t>
            </a:r>
            <a:r>
              <a:rPr lang="ru-RU" dirty="0" err="1" smtClean="0"/>
              <a:t>iptables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 err="1" smtClean="0"/>
              <a:t>iptables</a:t>
            </a:r>
            <a:r>
              <a:rPr lang="en-US" dirty="0" smtClean="0"/>
              <a:t> -t </a:t>
            </a:r>
            <a:r>
              <a:rPr lang="en-US" dirty="0" err="1" smtClean="0"/>
              <a:t>nat</a:t>
            </a:r>
            <a:r>
              <a:rPr lang="en-US" dirty="0" smtClean="0"/>
              <a:t> -A POSTROUTING -o eth0 -j MASQUERADE</a:t>
            </a:r>
            <a:endParaRPr lang="ru-RU" dirty="0" smtClean="0"/>
          </a:p>
          <a:p>
            <a:r>
              <a:rPr lang="ru-RU" dirty="0" smtClean="0"/>
              <a:t>Ограничим возможность использования сервисов, запущенных на конфигурируемом сервере (</a:t>
            </a:r>
            <a:r>
              <a:rPr lang="en-US" dirty="0" smtClean="0"/>
              <a:t>DNS </a:t>
            </a:r>
            <a:r>
              <a:rPr lang="ru-RU" dirty="0" smtClean="0"/>
              <a:t>и </a:t>
            </a:r>
            <a:r>
              <a:rPr lang="en-US" dirty="0" smtClean="0"/>
              <a:t>SMB</a:t>
            </a:r>
            <a:r>
              <a:rPr lang="ru-RU" dirty="0" smtClean="0"/>
              <a:t>) из внешних сетей, но разрешим подключение к серверу по </a:t>
            </a:r>
            <a:r>
              <a:rPr lang="en-US" dirty="0" smtClean="0"/>
              <a:t>SSH</a:t>
            </a:r>
            <a:r>
              <a:rPr lang="ru-RU" dirty="0" smtClean="0"/>
              <a:t> для возможности удалённого администрирования.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iptables</a:t>
            </a:r>
            <a:r>
              <a:rPr lang="en-US" dirty="0" smtClean="0"/>
              <a:t> -A INPUT -</a:t>
            </a:r>
            <a:r>
              <a:rPr lang="en-US" dirty="0" err="1" smtClean="0"/>
              <a:t>i</a:t>
            </a:r>
            <a:r>
              <a:rPr lang="en-US" dirty="0" smtClean="0"/>
              <a:t> eth0 -p </a:t>
            </a:r>
            <a:r>
              <a:rPr lang="en-US" dirty="0" err="1" smtClean="0"/>
              <a:t>tcp</a:t>
            </a:r>
            <a:r>
              <a:rPr lang="en-US" dirty="0" smtClean="0"/>
              <a:t> --</a:t>
            </a:r>
            <a:r>
              <a:rPr lang="en-US" dirty="0" err="1" smtClean="0"/>
              <a:t>dport</a:t>
            </a:r>
            <a:r>
              <a:rPr lang="en-US" dirty="0" smtClean="0"/>
              <a:t> 22 -j ACCEPT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iptables</a:t>
            </a:r>
            <a:r>
              <a:rPr lang="en-US" dirty="0" smtClean="0"/>
              <a:t> -A INPUT -j DROP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9527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Также ограничим возможность подсетям общаться друг с другом, кроме IT. Для этого нужно прописать следующие правила:</a:t>
            </a:r>
          </a:p>
          <a:p>
            <a:pPr>
              <a:buNone/>
            </a:pPr>
            <a:r>
              <a:rPr lang="ru-RU" dirty="0" err="1" smtClean="0"/>
              <a:t>iptables</a:t>
            </a:r>
            <a:r>
              <a:rPr lang="ru-RU" dirty="0" smtClean="0"/>
              <a:t> -</a:t>
            </a:r>
            <a:r>
              <a:rPr lang="en-US" dirty="0" smtClean="0"/>
              <a:t>A FORWARD</a:t>
            </a:r>
            <a:r>
              <a:rPr lang="ru-RU" dirty="0" smtClean="0"/>
              <a:t> -</a:t>
            </a:r>
            <a:r>
              <a:rPr lang="en-US" dirty="0" err="1" smtClean="0"/>
              <a:t>i</a:t>
            </a:r>
            <a:r>
              <a:rPr lang="en-US" dirty="0" smtClean="0"/>
              <a:t> eth</a:t>
            </a:r>
            <a:r>
              <a:rPr lang="ru-RU" dirty="0" smtClean="0"/>
              <a:t>1.20 -</a:t>
            </a:r>
            <a:r>
              <a:rPr lang="en-US" dirty="0" smtClean="0"/>
              <a:t>o eth</a:t>
            </a:r>
            <a:r>
              <a:rPr lang="ru-RU" dirty="0" smtClean="0"/>
              <a:t>1.30 -</a:t>
            </a:r>
            <a:r>
              <a:rPr lang="en-US" dirty="0" smtClean="0"/>
              <a:t>j DROP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iptables</a:t>
            </a:r>
            <a:r>
              <a:rPr lang="en-US" dirty="0" smtClean="0"/>
              <a:t> -A FORWARD -</a:t>
            </a:r>
            <a:r>
              <a:rPr lang="en-US" dirty="0" err="1" smtClean="0"/>
              <a:t>i</a:t>
            </a:r>
            <a:r>
              <a:rPr lang="en-US" dirty="0" smtClean="0"/>
              <a:t> eth1.20 -o eth1.40 -j DROP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iptables</a:t>
            </a:r>
            <a:r>
              <a:rPr lang="en-US" dirty="0" smtClean="0"/>
              <a:t> -A FORWARD -</a:t>
            </a:r>
            <a:r>
              <a:rPr lang="en-US" dirty="0" err="1" smtClean="0"/>
              <a:t>i</a:t>
            </a:r>
            <a:r>
              <a:rPr lang="en-US" dirty="0" smtClean="0"/>
              <a:t> eth1.30 -o eth1.20 -j DROP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iptables</a:t>
            </a:r>
            <a:r>
              <a:rPr lang="en-US" dirty="0" smtClean="0"/>
              <a:t> -A FORWARD -</a:t>
            </a:r>
            <a:r>
              <a:rPr lang="en-US" dirty="0" err="1" smtClean="0"/>
              <a:t>i</a:t>
            </a:r>
            <a:r>
              <a:rPr lang="en-US" dirty="0" smtClean="0"/>
              <a:t> eth1.30 -o eth1.40 -j DROP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iptables</a:t>
            </a:r>
            <a:r>
              <a:rPr lang="en-US" dirty="0" smtClean="0"/>
              <a:t> -A FORWARD -</a:t>
            </a:r>
            <a:r>
              <a:rPr lang="en-US" dirty="0" err="1" smtClean="0"/>
              <a:t>i</a:t>
            </a:r>
            <a:r>
              <a:rPr lang="en-US" dirty="0" smtClean="0"/>
              <a:t> eth1.40 -o eth1.20 -j DROP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iptables</a:t>
            </a:r>
            <a:r>
              <a:rPr lang="en-US" dirty="0" smtClean="0"/>
              <a:t> -A FORWARD -</a:t>
            </a:r>
            <a:r>
              <a:rPr lang="en-US" dirty="0" err="1" smtClean="0"/>
              <a:t>i</a:t>
            </a:r>
            <a:r>
              <a:rPr lang="en-US" dirty="0" smtClean="0"/>
              <a:t> eth1.40 -o eth1.30 -j DROP</a:t>
            </a:r>
            <a:endParaRPr lang="ru-RU" dirty="0" smtClean="0"/>
          </a:p>
          <a:p>
            <a:r>
              <a:rPr lang="ru-RU" dirty="0" smtClean="0"/>
              <a:t>Сохраним таблицу в файл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iptables</a:t>
            </a:r>
            <a:r>
              <a:rPr lang="en-US" dirty="0" smtClean="0"/>
              <a:t>-save &gt; /etc/network/</a:t>
            </a:r>
            <a:r>
              <a:rPr lang="en-US" dirty="0" err="1" smtClean="0"/>
              <a:t>iptables</a:t>
            </a:r>
            <a:endParaRPr lang="ru-RU" dirty="0" smtClean="0"/>
          </a:p>
          <a:p>
            <a:r>
              <a:rPr lang="ru-RU" dirty="0" smtClean="0"/>
              <a:t>Чтобы таблица автоматически загружалась при старте сервера пишем в конец файла /</a:t>
            </a:r>
            <a:r>
              <a:rPr lang="ru-RU" dirty="0" err="1" smtClean="0"/>
              <a:t>etc</a:t>
            </a:r>
            <a:r>
              <a:rPr lang="ru-RU" dirty="0" smtClean="0"/>
              <a:t>/</a:t>
            </a:r>
            <a:r>
              <a:rPr lang="ru-RU" dirty="0" err="1" smtClean="0"/>
              <a:t>network</a:t>
            </a:r>
            <a:r>
              <a:rPr lang="ru-RU" dirty="0" smtClean="0"/>
              <a:t>/</a:t>
            </a:r>
            <a:r>
              <a:rPr lang="en-US" dirty="0" smtClean="0"/>
              <a:t>interfaces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up </a:t>
            </a:r>
            <a:r>
              <a:rPr lang="en-US" dirty="0" err="1" smtClean="0"/>
              <a:t>iptables</a:t>
            </a:r>
            <a:r>
              <a:rPr lang="en-US" dirty="0" smtClean="0"/>
              <a:t>-restore &lt; /etc/network/</a:t>
            </a:r>
            <a:r>
              <a:rPr lang="en-US" dirty="0" err="1" smtClean="0"/>
              <a:t>iptables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2.3.4. Настройка </a:t>
            </a:r>
            <a:r>
              <a:rPr lang="en-US" sz="3600" dirty="0" smtClean="0"/>
              <a:t>DNS</a:t>
            </a:r>
            <a:r>
              <a:rPr lang="ru-RU" sz="3600" dirty="0" smtClean="0"/>
              <a:t>-сервера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/>
              <a:t>Устанавливаем </a:t>
            </a:r>
            <a:r>
              <a:rPr lang="en-US" sz="3200" dirty="0" smtClean="0"/>
              <a:t>DNS</a:t>
            </a:r>
            <a:r>
              <a:rPr lang="ru-RU" sz="3200" dirty="0" smtClean="0"/>
              <a:t>-сервер при помощи команды </a:t>
            </a:r>
          </a:p>
          <a:p>
            <a:pPr>
              <a:buNone/>
            </a:pPr>
            <a:r>
              <a:rPr lang="en-US" sz="3200" dirty="0" smtClean="0"/>
              <a:t>apt</a:t>
            </a:r>
            <a:r>
              <a:rPr lang="ru-RU" sz="3200" dirty="0" smtClean="0"/>
              <a:t>-</a:t>
            </a:r>
            <a:r>
              <a:rPr lang="en-US" sz="3200" dirty="0" smtClean="0"/>
              <a:t>get install bind</a:t>
            </a:r>
            <a:r>
              <a:rPr lang="ru-RU" sz="3200" dirty="0" smtClean="0"/>
              <a:t>9</a:t>
            </a:r>
          </a:p>
          <a:p>
            <a:r>
              <a:rPr lang="ru-RU" sz="3200" dirty="0" smtClean="0"/>
              <a:t>Дополнительная настройка сервера не требуется. В конфигурации по умолчанию сервер будет отвечать на адресах всех локальных интерфейсов и производить полное рекурсивное разрешение имен, что обеспечивает независимость от работоспособности </a:t>
            </a:r>
            <a:r>
              <a:rPr lang="en-US" sz="3200" dirty="0" smtClean="0"/>
              <a:t>DNS</a:t>
            </a:r>
            <a:r>
              <a:rPr lang="ru-RU" sz="3200" dirty="0" smtClean="0"/>
              <a:t>-серверов провайдера.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07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2.3.5. Настройка файлового сервера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51905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Устанавливаем </a:t>
            </a:r>
            <a:r>
              <a:rPr lang="en-US" dirty="0" smtClean="0"/>
              <a:t>SMB</a:t>
            </a:r>
            <a:r>
              <a:rPr lang="ru-RU" dirty="0" smtClean="0"/>
              <a:t>-сервер при помощи команды </a:t>
            </a:r>
          </a:p>
          <a:p>
            <a:pPr>
              <a:buNone/>
            </a:pPr>
            <a:r>
              <a:rPr lang="en-US" dirty="0" smtClean="0"/>
              <a:t>apt-get install samba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Настроим его в файле</a:t>
            </a:r>
            <a:r>
              <a:rPr lang="en-US" dirty="0" smtClean="0"/>
              <a:t> /etc/samba/</a:t>
            </a:r>
            <a:r>
              <a:rPr lang="en-US" dirty="0" err="1" smtClean="0"/>
              <a:t>smb.conf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[global]       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workgroup = WORKGROUP       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server string = Samba Server 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[docs]       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comment = Document exchange       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path = /</a:t>
            </a:r>
            <a:r>
              <a:rPr lang="en-US" dirty="0" err="1" smtClean="0"/>
              <a:t>srv</a:t>
            </a:r>
            <a:r>
              <a:rPr lang="en-US" dirty="0" smtClean="0"/>
              <a:t>/samba/docs      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read only = No       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guest ok = Yes        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browseable</a:t>
            </a:r>
            <a:r>
              <a:rPr lang="en-US" dirty="0" smtClean="0"/>
              <a:t> = Yes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9685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2.3.6 </a:t>
            </a:r>
            <a:r>
              <a:rPr lang="ru-RU" sz="3600" dirty="0"/>
              <a:t>Дальнейшее развитие сети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9957"/>
            <a:ext cx="10515600" cy="488700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 качестве дальнейшего развития данной сети можно добавить следующие компоненты.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Учёт трафика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Распределение полосы пропускания интернет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Гостевой </a:t>
            </a:r>
            <a:r>
              <a:rPr lang="en-US" sz="3200" dirty="0" err="1" smtClean="0"/>
              <a:t>Wi</a:t>
            </a:r>
            <a:r>
              <a:rPr lang="ru-RU" sz="3200" dirty="0" smtClean="0"/>
              <a:t>-</a:t>
            </a:r>
            <a:r>
              <a:rPr lang="en-US" sz="3200" dirty="0" err="1" smtClean="0"/>
              <a:t>Fi</a:t>
            </a:r>
            <a:endParaRPr lang="ru-RU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dirty="0" err="1" smtClean="0"/>
              <a:t>Active</a:t>
            </a:r>
            <a:r>
              <a:rPr lang="ru-RU" sz="3200" dirty="0" smtClean="0"/>
              <a:t> </a:t>
            </a:r>
            <a:r>
              <a:rPr lang="ru-RU" sz="3200" dirty="0" err="1" smtClean="0"/>
              <a:t>Directo</a:t>
            </a:r>
            <a:r>
              <a:rPr lang="en-US" sz="3200" dirty="0" smtClean="0"/>
              <a:t>r</a:t>
            </a:r>
            <a:r>
              <a:rPr lang="ru-RU" sz="3200" dirty="0" err="1" smtClean="0"/>
              <a:t>y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407225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3. Техника безопасности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5923"/>
            <a:ext cx="10515600" cy="51889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1. Не трогать руками провода, электрические вилки и розетки работающего компьютера.</a:t>
            </a:r>
          </a:p>
          <a:p>
            <a:pPr>
              <a:buNone/>
            </a:pPr>
            <a:r>
              <a:rPr lang="ru-RU" dirty="0" smtClean="0"/>
              <a:t>2. Запрещается работать на компьютере мокрыми руками или в сырой одежде.</a:t>
            </a:r>
          </a:p>
          <a:p>
            <a:pPr>
              <a:buNone/>
            </a:pPr>
            <a:r>
              <a:rPr lang="ru-RU" dirty="0" smtClean="0"/>
              <a:t>3. Нельзя работать на компьютере, имеющий нарушение целостности корпуса или изоляции с неисправной идентификацией включения питания.</a:t>
            </a:r>
          </a:p>
          <a:p>
            <a:pPr>
              <a:buNone/>
            </a:pPr>
            <a:r>
              <a:rPr lang="ru-RU" dirty="0" smtClean="0"/>
              <a:t>4. при появлении запаха гари или необычных звуков, немедленно выключить компьютер.</a:t>
            </a:r>
          </a:p>
          <a:p>
            <a:pPr>
              <a:buNone/>
            </a:pPr>
            <a:r>
              <a:rPr lang="ru-RU" dirty="0" smtClean="0"/>
              <a:t>5. при появлении в процессе работы, каких-либо неотложных дел нельзя оставлять компьютер без присмотра. Необходимо выключить компьютер, если срок отсутствия превышает 20 мин.</a:t>
            </a:r>
          </a:p>
          <a:p>
            <a:pPr>
              <a:buNone/>
            </a:pPr>
            <a:r>
              <a:rPr lang="ru-RU" dirty="0" smtClean="0"/>
              <a:t>6. нельзя что-либо класть на компьютер т.к. уменьшается теплоотдача металлических элементов.</a:t>
            </a:r>
          </a:p>
        </p:txBody>
      </p:sp>
    </p:spTree>
    <p:extLst>
      <p:ext uri="{BB962C8B-B14F-4D97-AF65-F5344CB8AC3E}">
        <p14:creationId xmlns:p14="http://schemas.microsoft.com/office/powerpoint/2010/main" xmlns="" val="182608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4. Заключение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10159"/>
            <a:ext cx="10515600" cy="47668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 рамках курсовой работы были проделаны следующие пункты:</a:t>
            </a:r>
          </a:p>
          <a:p>
            <a:pPr>
              <a:buNone/>
            </a:pPr>
            <a:r>
              <a:rPr lang="ru-RU" dirty="0" smtClean="0"/>
              <a:t>1. Были написаны теоретическая и аналитическая части.</a:t>
            </a:r>
          </a:p>
          <a:p>
            <a:pPr>
              <a:buNone/>
            </a:pPr>
            <a:r>
              <a:rPr lang="ru-RU" dirty="0" smtClean="0"/>
              <a:t>2. Была выбрана архитектура сети.</a:t>
            </a:r>
          </a:p>
          <a:p>
            <a:pPr>
              <a:buNone/>
            </a:pPr>
            <a:r>
              <a:rPr lang="ru-RU" dirty="0" smtClean="0"/>
              <a:t>3. Были настроены коммутатор и сервер.</a:t>
            </a:r>
          </a:p>
          <a:p>
            <a:pPr>
              <a:buNone/>
            </a:pPr>
            <a:r>
              <a:rPr lang="ru-RU" dirty="0" smtClean="0"/>
              <a:t>4. Была составлена логическая схема сети.</a:t>
            </a:r>
          </a:p>
          <a:p>
            <a:pPr>
              <a:buNone/>
            </a:pPr>
            <a:r>
              <a:rPr lang="ru-RU" dirty="0" smtClean="0"/>
              <a:t>5. Было выбрано дальнейшее развитие сети.</a:t>
            </a:r>
          </a:p>
          <a:p>
            <a:pPr>
              <a:buNone/>
            </a:pPr>
            <a:r>
              <a:rPr lang="ru-RU" dirty="0" smtClean="0"/>
              <a:t>6. Была прописана техника безопасности.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5322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97575" y="2359178"/>
            <a:ext cx="6487099" cy="1325563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0502"/>
            <a:ext cx="10515600" cy="577283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Введение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Аналитическая часть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Логическая схема сети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/>
              <a:t>Настройка </a:t>
            </a:r>
            <a:r>
              <a:rPr lang="ru-RU" dirty="0" smtClean="0"/>
              <a:t>коммутатора</a:t>
            </a:r>
          </a:p>
          <a:p>
            <a:pPr marL="1371600" lvl="2" indent="-457200">
              <a:buFont typeface="+mj-lt"/>
              <a:buAutoNum type="arabicPeriod"/>
            </a:pPr>
            <a:r>
              <a:rPr lang="ru-RU" dirty="0"/>
              <a:t>Настройка </a:t>
            </a:r>
            <a:r>
              <a:rPr lang="en-US" dirty="0" err="1"/>
              <a:t>Vlan</a:t>
            </a:r>
            <a:r>
              <a:rPr lang="ru-RU" dirty="0"/>
              <a:t> и портов на </a:t>
            </a:r>
            <a:r>
              <a:rPr lang="ru-RU" dirty="0" smtClean="0"/>
              <a:t>коммутаторе</a:t>
            </a:r>
          </a:p>
          <a:p>
            <a:pPr marL="1371600" lvl="2" indent="-457200">
              <a:buFont typeface="+mj-lt"/>
              <a:buAutoNum type="arabicPeriod"/>
            </a:pPr>
            <a:r>
              <a:rPr lang="ru-RU" dirty="0"/>
              <a:t>Настройка </a:t>
            </a:r>
            <a:r>
              <a:rPr lang="en-US" dirty="0"/>
              <a:t>SSH </a:t>
            </a:r>
            <a:r>
              <a:rPr lang="ru-RU" dirty="0"/>
              <a:t>на </a:t>
            </a:r>
            <a:r>
              <a:rPr lang="ru-RU" dirty="0" smtClean="0"/>
              <a:t>коммутаторе</a:t>
            </a:r>
          </a:p>
          <a:p>
            <a:pPr marL="457200" lvl="1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Настройка</a:t>
            </a:r>
            <a:r>
              <a:rPr lang="en-US" dirty="0"/>
              <a:t> </a:t>
            </a:r>
            <a:r>
              <a:rPr lang="ru-RU" dirty="0"/>
              <a:t>сервера </a:t>
            </a:r>
          </a:p>
          <a:p>
            <a:pPr marL="1371600" lvl="2" indent="-457200">
              <a:buFont typeface="+mj-lt"/>
              <a:buAutoNum type="arabicPeriod"/>
            </a:pPr>
            <a:r>
              <a:rPr lang="ru-RU" dirty="0"/>
              <a:t>Настройка сетевых </a:t>
            </a:r>
            <a:r>
              <a:rPr lang="ru-RU" dirty="0" smtClean="0"/>
              <a:t>интерфейсов</a:t>
            </a:r>
          </a:p>
          <a:p>
            <a:pPr marL="1371600" lvl="2" indent="-457200">
              <a:buFont typeface="+mj-lt"/>
              <a:buAutoNum type="arabicPeriod"/>
            </a:pPr>
            <a:r>
              <a:rPr lang="ru-RU" dirty="0"/>
              <a:t>Настройка </a:t>
            </a:r>
            <a:r>
              <a:rPr lang="en-US" dirty="0"/>
              <a:t>DHCP</a:t>
            </a:r>
            <a:endParaRPr lang="ru-RU" dirty="0"/>
          </a:p>
          <a:p>
            <a:pPr marL="1371600" lvl="2" indent="-457200">
              <a:buFont typeface="+mj-lt"/>
              <a:buAutoNum type="arabicPeriod"/>
            </a:pPr>
            <a:r>
              <a:rPr lang="ru-RU" dirty="0"/>
              <a:t>Настройка </a:t>
            </a:r>
            <a:r>
              <a:rPr lang="en-US" dirty="0" smtClean="0"/>
              <a:t>IPTABLES</a:t>
            </a:r>
            <a:endParaRPr lang="ru-RU" dirty="0"/>
          </a:p>
          <a:p>
            <a:pPr marL="1371600" lvl="2" indent="-457200">
              <a:buFont typeface="+mj-lt"/>
              <a:buAutoNum type="arabicPeriod"/>
            </a:pPr>
            <a:r>
              <a:rPr lang="ru-RU" dirty="0"/>
              <a:t>Настройка </a:t>
            </a:r>
            <a:r>
              <a:rPr lang="en-US" dirty="0"/>
              <a:t>DNS</a:t>
            </a:r>
            <a:r>
              <a:rPr lang="ru-RU" dirty="0" smtClean="0"/>
              <a:t>-сервера</a:t>
            </a:r>
          </a:p>
          <a:p>
            <a:pPr marL="1371600" lvl="2" indent="-457200">
              <a:buFont typeface="+mj-lt"/>
              <a:buAutoNum type="arabicPeriod"/>
            </a:pPr>
            <a:r>
              <a:rPr lang="ru-RU" dirty="0"/>
              <a:t>Настройка файлового </a:t>
            </a:r>
            <a:r>
              <a:rPr lang="ru-RU" dirty="0" smtClean="0"/>
              <a:t>сервера</a:t>
            </a:r>
            <a:endParaRPr lang="en-US" dirty="0" smtClean="0"/>
          </a:p>
          <a:p>
            <a:pPr marL="1371600" lvl="2" indent="-457200">
              <a:buFont typeface="+mj-lt"/>
              <a:buAutoNum type="arabicPeriod"/>
            </a:pPr>
            <a:r>
              <a:rPr lang="ru-RU" dirty="0" smtClean="0"/>
              <a:t>Дальнейшее развитие сети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Техника безопасности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Заключение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4448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Введение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 курсовой работе требуется создать проект локальной вычислительной сети для юридической компании на 10 рабочих мест.</a:t>
            </a:r>
          </a:p>
          <a:p>
            <a:pPr marL="514350" indent="-514350">
              <a:buNone/>
            </a:pPr>
            <a:r>
              <a:rPr lang="ru-RU" dirty="0"/>
              <a:t>Цель и задачи курсового проекта: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Разработать проект локальной сети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Разделить отделы на подсети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Составить</a:t>
            </a:r>
            <a:r>
              <a:rPr lang="en-US" dirty="0"/>
              <a:t> </a:t>
            </a:r>
            <a:r>
              <a:rPr lang="en-US" dirty="0" err="1"/>
              <a:t>логическую</a:t>
            </a:r>
            <a:r>
              <a:rPr lang="en-US" dirty="0"/>
              <a:t> </a:t>
            </a:r>
            <a:r>
              <a:rPr lang="en-US" dirty="0" err="1"/>
              <a:t>схему</a:t>
            </a:r>
            <a:r>
              <a:rPr lang="en-US" dirty="0"/>
              <a:t> </a:t>
            </a:r>
            <a:r>
              <a:rPr lang="en-US" dirty="0" err="1"/>
              <a:t>сети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Настроить оборудование ЛВС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Выработать сетевую политику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Для реализации проекта использовалось программное обеспечение </a:t>
            </a:r>
            <a:r>
              <a:rPr lang="ru-RU" dirty="0" err="1"/>
              <a:t>Cisco</a:t>
            </a:r>
            <a:r>
              <a:rPr lang="ru-RU" dirty="0"/>
              <a:t> </a:t>
            </a:r>
            <a:r>
              <a:rPr lang="ru-RU" dirty="0" err="1"/>
              <a:t>Packet</a:t>
            </a:r>
            <a:r>
              <a:rPr lang="ru-RU" dirty="0"/>
              <a:t> </a:t>
            </a:r>
            <a:r>
              <a:rPr lang="ru-RU" dirty="0" err="1"/>
              <a:t>Tracer</a:t>
            </a:r>
            <a:r>
              <a:rPr lang="ru-RU" dirty="0"/>
              <a:t> и операционная система </a:t>
            </a:r>
            <a:r>
              <a:rPr lang="en-US" dirty="0" err="1"/>
              <a:t>Debian</a:t>
            </a:r>
            <a:r>
              <a:rPr lang="ru-RU" dirty="0"/>
              <a:t> 9.</a:t>
            </a:r>
          </a:p>
        </p:txBody>
      </p:sp>
    </p:spTree>
    <p:extLst>
      <p:ext uri="{BB962C8B-B14F-4D97-AF65-F5344CB8AC3E}">
        <p14:creationId xmlns:p14="http://schemas.microsoft.com/office/powerpoint/2010/main" xmlns="" val="197998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97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2. Аналитическая часть</a:t>
            </a:r>
            <a:br>
              <a:rPr lang="ru-RU" sz="3600" dirty="0" smtClean="0"/>
            </a:br>
            <a:r>
              <a:rPr lang="ru-RU" sz="3600" dirty="0" smtClean="0"/>
              <a:t>2.1. Логическая схема сети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53261" y="1477367"/>
            <a:ext cx="4054206" cy="51673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Для разделения отделов на разные подсети будет использоваться технология </a:t>
            </a:r>
            <a:r>
              <a:rPr lang="en-US" dirty="0" err="1"/>
              <a:t>Vlan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Сеть </a:t>
            </a:r>
            <a:r>
              <a:rPr lang="ru-RU" dirty="0"/>
              <a:t>будет разделена на 4 подсети: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Vlan</a:t>
            </a:r>
            <a:r>
              <a:rPr lang="ru-RU" dirty="0"/>
              <a:t> 10 </a:t>
            </a:r>
            <a:r>
              <a:rPr lang="en-US" dirty="0"/>
              <a:t>IT</a:t>
            </a:r>
            <a:r>
              <a:rPr lang="ru-RU" dirty="0"/>
              <a:t> отдел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Vlan</a:t>
            </a:r>
            <a:r>
              <a:rPr lang="ru-RU" dirty="0"/>
              <a:t> 20 Отдел обслуживания клиентов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Vlan</a:t>
            </a:r>
            <a:r>
              <a:rPr lang="ru-RU" dirty="0"/>
              <a:t> 30 Отдел обработки обращений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Vlan</a:t>
            </a:r>
            <a:r>
              <a:rPr lang="ru-RU" dirty="0"/>
              <a:t> 40 Главный администратор</a:t>
            </a:r>
          </a:p>
          <a:p>
            <a:endParaRPr lang="ru-RU" dirty="0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49184"/>
            <a:ext cx="7988075" cy="4816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72067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2.2. Настройка коммутатора</a:t>
            </a:r>
            <a:br>
              <a:rPr lang="ru-RU" sz="3600" dirty="0" smtClean="0"/>
            </a:br>
            <a:r>
              <a:rPr lang="ru-RU" sz="3600" dirty="0" smtClean="0"/>
              <a:t>2.2.1. Настройка </a:t>
            </a:r>
            <a:r>
              <a:rPr lang="en-US" sz="3600" dirty="0" err="1" smtClean="0"/>
              <a:t>Vlan</a:t>
            </a:r>
            <a:r>
              <a:rPr lang="ru-RU" sz="3600" dirty="0" smtClean="0"/>
              <a:t> и портов на коммутаторе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8139"/>
            <a:ext cx="10515600" cy="410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Добавляем </a:t>
            </a:r>
            <a:r>
              <a:rPr lang="en-US" sz="2000" dirty="0" err="1"/>
              <a:t>Vlan</a:t>
            </a:r>
            <a:r>
              <a:rPr lang="ru-RU" sz="2000" dirty="0"/>
              <a:t> в базу </a:t>
            </a:r>
            <a:r>
              <a:rPr lang="en-US" sz="2000" dirty="0" err="1"/>
              <a:t>Vlan</a:t>
            </a:r>
            <a:r>
              <a:rPr lang="ru-RU" sz="2000" dirty="0"/>
              <a:t> коммутатора: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52579"/>
            <a:ext cx="6580770" cy="191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782" y="3801829"/>
            <a:ext cx="6860821" cy="68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86782" y="3448096"/>
            <a:ext cx="985678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Назначение первого порта как </a:t>
            </a:r>
            <a:r>
              <a:rPr lang="en-US" sz="2000" dirty="0"/>
              <a:t>Trunk</a:t>
            </a:r>
            <a:r>
              <a:rPr lang="ru-RU" sz="2000" dirty="0"/>
              <a:t> к которому подключен сервер:</a:t>
            </a:r>
          </a:p>
          <a:p>
            <a:endParaRPr lang="ru-RU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782" y="4821780"/>
            <a:ext cx="6443546" cy="1861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782" y="4486730"/>
            <a:ext cx="758097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Назначение первого порта как </a:t>
            </a:r>
            <a:r>
              <a:rPr lang="en-US" sz="2000" dirty="0"/>
              <a:t>Trunk</a:t>
            </a:r>
            <a:r>
              <a:rPr lang="ru-RU" sz="2000" dirty="0"/>
              <a:t> к которому подключен сервер: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8427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6115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2.2.2. Настройка </a:t>
            </a:r>
            <a:r>
              <a:rPr lang="en-US" sz="3600" dirty="0" smtClean="0"/>
              <a:t>SSH </a:t>
            </a:r>
            <a:r>
              <a:rPr lang="ru-RU" sz="3600" dirty="0" smtClean="0"/>
              <a:t>на коммутаторе</a:t>
            </a:r>
            <a:endParaRPr lang="ru-RU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7587" y="1529308"/>
            <a:ext cx="7446249" cy="202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3213" y="2167349"/>
            <a:ext cx="6369953" cy="618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0170" y="3448280"/>
            <a:ext cx="6199717" cy="1942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33900" y="5944283"/>
            <a:ext cx="6271131" cy="759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Объект 2"/>
          <p:cNvSpPr txBox="1">
            <a:spLocks/>
          </p:cNvSpPr>
          <p:nvPr/>
        </p:nvSpPr>
        <p:spPr>
          <a:xfrm>
            <a:off x="860778" y="1080094"/>
            <a:ext cx="10515600" cy="410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 sz="2000" dirty="0" smtClean="0"/>
              <a:t>Ставим пароль на привилегированный режим.</a:t>
            </a: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856493" y="1740903"/>
            <a:ext cx="10515600" cy="410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ru-RU" sz="2000" dirty="0" smtClean="0"/>
              <a:t>Для подключения к коммутатору, ему требуется назначить IP адрес.</a:t>
            </a:r>
            <a:endParaRPr lang="ru-RU" sz="2000" dirty="0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844727" y="2817903"/>
            <a:ext cx="10515600" cy="410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sz="2000" dirty="0" smtClean="0"/>
              <a:t>Для включения SSH в </a:t>
            </a:r>
            <a:r>
              <a:rPr lang="en-US" sz="2000" dirty="0" smtClean="0"/>
              <a:t>Cisco</a:t>
            </a:r>
            <a:r>
              <a:rPr lang="ru-RU" sz="2000" dirty="0" smtClean="0"/>
              <a:t> надо сменить имя устройства, прописать домен и сгенерировать ключ. После этого можно включить SSH.</a:t>
            </a: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825621" y="5342602"/>
            <a:ext cx="11039546" cy="410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sz="2000" dirty="0" smtClean="0"/>
              <a:t>После включения </a:t>
            </a:r>
            <a:r>
              <a:rPr lang="en-US" sz="2000" dirty="0" smtClean="0"/>
              <a:t>SSH</a:t>
            </a:r>
            <a:r>
              <a:rPr lang="ru-RU" sz="2000" dirty="0" smtClean="0"/>
              <a:t> добавляем пользователя </a:t>
            </a:r>
            <a:r>
              <a:rPr lang="ru-RU" sz="2000" dirty="0" err="1" smtClean="0"/>
              <a:t>Admin</a:t>
            </a:r>
            <a:r>
              <a:rPr lang="ru-RU" sz="2000" dirty="0" smtClean="0"/>
              <a:t> с максимальными правами и настраиваем канал для подключения.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87644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9198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2.3. </a:t>
            </a:r>
            <a:r>
              <a:rPr lang="en-US" sz="3600" dirty="0" err="1" smtClean="0"/>
              <a:t>Настройка</a:t>
            </a:r>
            <a:r>
              <a:rPr lang="en-US" sz="3600" dirty="0" smtClean="0"/>
              <a:t> </a:t>
            </a:r>
            <a:r>
              <a:rPr lang="ru-RU" sz="3600" dirty="0" smtClean="0"/>
              <a:t>сервера</a:t>
            </a:r>
            <a:br>
              <a:rPr lang="ru-RU" sz="3600" dirty="0" smtClean="0"/>
            </a:br>
            <a:r>
              <a:rPr lang="ru-RU" sz="3600" dirty="0" smtClean="0"/>
              <a:t>2.3.1. Настройка сетевых интерфейсов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8972" y="1175657"/>
            <a:ext cx="11353800" cy="538842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Настраиваем сетевые интерфейсы в файле /</a:t>
            </a:r>
            <a:r>
              <a:rPr lang="ru-RU" dirty="0" err="1" smtClean="0"/>
              <a:t>etc</a:t>
            </a:r>
            <a:r>
              <a:rPr lang="ru-RU" dirty="0" smtClean="0"/>
              <a:t>/</a:t>
            </a:r>
            <a:r>
              <a:rPr lang="ru-RU" dirty="0" err="1" smtClean="0"/>
              <a:t>network</a:t>
            </a:r>
            <a:r>
              <a:rPr lang="ru-RU" dirty="0" smtClean="0"/>
              <a:t>/</a:t>
            </a:r>
            <a:r>
              <a:rPr lang="en-US" dirty="0" smtClean="0"/>
              <a:t>interfaces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Интерфейс с выходом в интернет будет конфигурироваться при помощи </a:t>
            </a:r>
            <a:r>
              <a:rPr lang="en-US" dirty="0" smtClean="0"/>
              <a:t>DHCP </a:t>
            </a:r>
            <a:r>
              <a:rPr lang="ru-RU" dirty="0" smtClean="0"/>
              <a:t>провайдера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auto eth0</a:t>
            </a:r>
            <a:r>
              <a:rPr lang="ru-RU" dirty="0" smtClean="0"/>
              <a:t> #</a:t>
            </a:r>
            <a:r>
              <a:rPr lang="ru-RU" dirty="0" err="1" smtClean="0"/>
              <a:t>Wan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iface</a:t>
            </a:r>
            <a:r>
              <a:rPr lang="en-US" dirty="0" smtClean="0"/>
              <a:t> eth0 </a:t>
            </a:r>
            <a:r>
              <a:rPr lang="en-US" dirty="0" err="1" smtClean="0"/>
              <a:t>inet</a:t>
            </a:r>
            <a:r>
              <a:rPr lang="en-US" dirty="0" smtClean="0"/>
              <a:t> </a:t>
            </a:r>
            <a:r>
              <a:rPr lang="en-US" dirty="0" err="1" smtClean="0"/>
              <a:t>dhcp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Пример настройки интерфейса для </a:t>
            </a:r>
            <a:r>
              <a:rPr lang="en-US" dirty="0" err="1" smtClean="0"/>
              <a:t>Vlan</a:t>
            </a:r>
            <a:r>
              <a:rPr lang="en-US" dirty="0" smtClean="0"/>
              <a:t> 10</a:t>
            </a:r>
          </a:p>
          <a:p>
            <a:pPr>
              <a:buNone/>
            </a:pPr>
            <a:r>
              <a:rPr lang="en-US" dirty="0" smtClean="0"/>
              <a:t>auto eth1.10 #IT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iface</a:t>
            </a:r>
            <a:r>
              <a:rPr lang="en-US" dirty="0" smtClean="0"/>
              <a:t> eth1.10 </a:t>
            </a:r>
            <a:r>
              <a:rPr lang="en-US" dirty="0" err="1" smtClean="0"/>
              <a:t>inet</a:t>
            </a:r>
            <a:r>
              <a:rPr lang="en-US" dirty="0" smtClean="0"/>
              <a:t> static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address 10.1.10.1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netmask</a:t>
            </a:r>
            <a:r>
              <a:rPr lang="en-US" dirty="0" smtClean="0"/>
              <a:t> </a:t>
            </a:r>
            <a:r>
              <a:rPr lang="en-US" dirty="0" smtClean="0"/>
              <a:t>255.255.255.0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Для пересылки пакетов между портами надо включить </a:t>
            </a:r>
            <a:r>
              <a:rPr lang="ru-RU" dirty="0" err="1" smtClean="0"/>
              <a:t>ip_forward</a:t>
            </a:r>
            <a:r>
              <a:rPr lang="ru-RU" dirty="0" smtClean="0"/>
              <a:t>. Для этого в файле /</a:t>
            </a:r>
            <a:r>
              <a:rPr lang="ru-RU" dirty="0" err="1" smtClean="0"/>
              <a:t>etc</a:t>
            </a:r>
            <a:r>
              <a:rPr lang="ru-RU" dirty="0" smtClean="0"/>
              <a:t>/</a:t>
            </a:r>
            <a:r>
              <a:rPr lang="ru-RU" dirty="0" err="1" smtClean="0"/>
              <a:t>sysctl.conf</a:t>
            </a:r>
            <a:r>
              <a:rPr lang="ru-RU" dirty="0" smtClean="0"/>
              <a:t> поменять значение net.ipv4.ip_forward с 0 на 1.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6793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2.3.2. Настройка </a:t>
            </a:r>
            <a:r>
              <a:rPr lang="en-US" sz="3600" dirty="0" smtClean="0"/>
              <a:t>DHCP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1357"/>
            <a:ext cx="10515600" cy="555171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Устанавливаем </a:t>
            </a:r>
            <a:r>
              <a:rPr lang="en-US" dirty="0" smtClean="0"/>
              <a:t>DHCP </a:t>
            </a:r>
            <a:r>
              <a:rPr lang="ru-RU" dirty="0" smtClean="0"/>
              <a:t>сервер при помощи команды </a:t>
            </a:r>
            <a:br>
              <a:rPr lang="ru-RU" dirty="0" smtClean="0"/>
            </a:br>
            <a:r>
              <a:rPr lang="en-US" dirty="0" smtClean="0"/>
              <a:t>apt</a:t>
            </a:r>
            <a:r>
              <a:rPr lang="ru-RU" dirty="0" smtClean="0"/>
              <a:t>-</a:t>
            </a:r>
            <a:r>
              <a:rPr lang="en-US" dirty="0" smtClean="0"/>
              <a:t>get install </a:t>
            </a:r>
            <a:r>
              <a:rPr lang="en-US" dirty="0" err="1" smtClean="0"/>
              <a:t>isc</a:t>
            </a:r>
            <a:r>
              <a:rPr lang="ru-RU" dirty="0" smtClean="0"/>
              <a:t>-</a:t>
            </a:r>
            <a:r>
              <a:rPr lang="en-US" dirty="0" err="1" smtClean="0"/>
              <a:t>dhcp</a:t>
            </a:r>
            <a:r>
              <a:rPr lang="ru-RU" dirty="0" smtClean="0"/>
              <a:t>-</a:t>
            </a:r>
            <a:r>
              <a:rPr lang="en-US" dirty="0" smtClean="0"/>
              <a:t>server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Указываем в файле /</a:t>
            </a:r>
            <a:r>
              <a:rPr lang="ru-RU" dirty="0" err="1" smtClean="0"/>
              <a:t>etc</a:t>
            </a:r>
            <a:r>
              <a:rPr lang="ru-RU" dirty="0" smtClean="0"/>
              <a:t>/</a:t>
            </a:r>
            <a:r>
              <a:rPr lang="ru-RU" dirty="0" err="1" smtClean="0"/>
              <a:t>default</a:t>
            </a:r>
            <a:r>
              <a:rPr lang="ru-RU" dirty="0" smtClean="0"/>
              <a:t>/</a:t>
            </a:r>
            <a:r>
              <a:rPr lang="ru-RU" dirty="0" err="1" smtClean="0"/>
              <a:t>isc-dhcp-server</a:t>
            </a:r>
            <a:r>
              <a:rPr lang="ru-RU" dirty="0" smtClean="0"/>
              <a:t> на каких портах будет работать </a:t>
            </a:r>
            <a:r>
              <a:rPr lang="en-US" dirty="0" smtClean="0"/>
              <a:t>DHCP</a:t>
            </a:r>
            <a:r>
              <a:rPr lang="ru-RU" dirty="0" smtClean="0"/>
              <a:t>: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INTERFACES="eth1.10 eth1.20 eth1.30 eth1.40"</a:t>
            </a:r>
            <a:endParaRPr lang="ru-RU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ru-RU" dirty="0" smtClean="0"/>
              <a:t>Настраиваем конфигурацию </a:t>
            </a:r>
            <a:r>
              <a:rPr lang="en-US" dirty="0" smtClean="0"/>
              <a:t>DHCP</a:t>
            </a:r>
            <a:r>
              <a:rPr lang="ru-RU" dirty="0" smtClean="0"/>
              <a:t>-сервера в файле /</a:t>
            </a:r>
            <a:r>
              <a:rPr lang="ru-RU" dirty="0" err="1" smtClean="0"/>
              <a:t>etc</a:t>
            </a:r>
            <a:r>
              <a:rPr lang="ru-RU" dirty="0" smtClean="0"/>
              <a:t>/</a:t>
            </a:r>
            <a:r>
              <a:rPr lang="ru-RU" dirty="0" err="1" smtClean="0"/>
              <a:t>dhcp</a:t>
            </a:r>
            <a:r>
              <a:rPr lang="ru-RU" dirty="0" smtClean="0"/>
              <a:t>/</a:t>
            </a:r>
            <a:r>
              <a:rPr lang="ru-RU" dirty="0" err="1" smtClean="0"/>
              <a:t>dhcpd.conf</a:t>
            </a:r>
            <a:endParaRPr lang="ru-RU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ru-RU" dirty="0" smtClean="0"/>
              <a:t>Резервируем начальные адреса каждой сети под резервные нужды, адреса будут выдаваться, начиная с 50-го.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dirty="0" smtClean="0"/>
              <a:t>В качестве </a:t>
            </a:r>
            <a:r>
              <a:rPr lang="en-US" dirty="0" smtClean="0"/>
              <a:t>DNS</a:t>
            </a:r>
            <a:r>
              <a:rPr lang="ru-RU" dirty="0" smtClean="0"/>
              <a:t>-сервера для </a:t>
            </a:r>
            <a:r>
              <a:rPr lang="en-US" dirty="0" smtClean="0"/>
              <a:t>DHCP</a:t>
            </a:r>
            <a:r>
              <a:rPr lang="ru-RU" dirty="0" smtClean="0"/>
              <a:t>-клиентов указываем адрес самого </a:t>
            </a:r>
            <a:r>
              <a:rPr lang="ru-RU" dirty="0" smtClean="0"/>
              <a:t>сервера. </a:t>
            </a:r>
            <a:r>
              <a:rPr lang="ru-RU" dirty="0" smtClean="0"/>
              <a:t>Потом установим на нем </a:t>
            </a:r>
            <a:r>
              <a:rPr lang="en-US" dirty="0" smtClean="0"/>
              <a:t>DNS</a:t>
            </a:r>
            <a:r>
              <a:rPr lang="ru-RU" dirty="0" smtClean="0"/>
              <a:t>-сервис.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dirty="0" smtClean="0"/>
              <a:t>Время аренды адреса установим в 1 час.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726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18642"/>
            <a:ext cx="10515600" cy="575832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Пример настройки</a:t>
            </a:r>
            <a:r>
              <a:rPr lang="en-US" dirty="0" smtClean="0"/>
              <a:t> DHCP</a:t>
            </a:r>
            <a:r>
              <a:rPr lang="ru-RU" dirty="0" smtClean="0"/>
              <a:t> для </a:t>
            </a:r>
            <a:r>
              <a:rPr lang="en-US" dirty="0" err="1" smtClean="0"/>
              <a:t>Vlan</a:t>
            </a:r>
            <a:r>
              <a:rPr lang="en-US" dirty="0" smtClean="0"/>
              <a:t> 10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##################### </a:t>
            </a:r>
            <a:r>
              <a:rPr lang="en-US" dirty="0" smtClean="0"/>
              <a:t>IT</a:t>
            </a:r>
            <a:r>
              <a:rPr lang="ru-RU" dirty="0" smtClean="0"/>
              <a:t> #############################</a:t>
            </a:r>
          </a:p>
          <a:p>
            <a:pPr>
              <a:buNone/>
            </a:pPr>
            <a:r>
              <a:rPr lang="en-US" dirty="0" smtClean="0"/>
              <a:t>subnet 10.1.10.0 </a:t>
            </a:r>
            <a:r>
              <a:rPr lang="en-US" dirty="0" err="1" smtClean="0"/>
              <a:t>netmask</a:t>
            </a:r>
            <a:r>
              <a:rPr lang="en-US" dirty="0" smtClean="0"/>
              <a:t> 255.255.255.0 {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range 10.1.10.50 10.1.10.254;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option domain-name-servers 10.1.10.1;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option domain-name "work.lcl";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option routers 10.1.10.1;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option broadcast-address 10.1.10.255;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default-lease-time 3600;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max-lease-time 7200;}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#####################################################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789</Words>
  <Application>Microsoft Office PowerPoint</Application>
  <PresentationFormat>Произвольный</PresentationFormat>
  <Paragraphs>143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КУРСОВАЯ РАБОТА</vt:lpstr>
      <vt:lpstr>Содержание</vt:lpstr>
      <vt:lpstr>1. Введение</vt:lpstr>
      <vt:lpstr>2. Аналитическая часть 2.1. Логическая схема сети</vt:lpstr>
      <vt:lpstr>2.2. Настройка коммутатора 2.2.1. Настройка Vlan и портов на коммутаторе</vt:lpstr>
      <vt:lpstr>2.2.2. Настройка SSH на коммутаторе</vt:lpstr>
      <vt:lpstr>2.3. Настройка сервера 2.3.1. Настройка сетевых интерфейсов</vt:lpstr>
      <vt:lpstr>2.3.2. Настройка DHCP</vt:lpstr>
      <vt:lpstr>Слайд 9</vt:lpstr>
      <vt:lpstr>2.3.3. Настройка IPTABLES</vt:lpstr>
      <vt:lpstr>Слайд 11</vt:lpstr>
      <vt:lpstr>2.3.4. Настройка DNS-сервера</vt:lpstr>
      <vt:lpstr>2.3.5. Настройка файлового сервера</vt:lpstr>
      <vt:lpstr>2.3.6 Дальнейшее развитие сети</vt:lpstr>
      <vt:lpstr>3. Техника безопасности</vt:lpstr>
      <vt:lpstr>4. Заключение</vt:lpstr>
      <vt:lpstr>Спасибо за внимание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Студент 42</dc:creator>
  <cp:lastModifiedBy>SF</cp:lastModifiedBy>
  <cp:revision>46</cp:revision>
  <dcterms:created xsi:type="dcterms:W3CDTF">2017-12-15T06:36:51Z</dcterms:created>
  <dcterms:modified xsi:type="dcterms:W3CDTF">2017-12-18T21:39:08Z</dcterms:modified>
</cp:coreProperties>
</file>