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1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mag.ru/analitics/detail.php?ID=2843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3571899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Работа по дисциплине 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en-US" sz="3600" dirty="0" err="1" smtClean="0"/>
              <a:t>Безопас</a:t>
            </a:r>
            <a:r>
              <a:rPr lang="ru-RU" sz="3600" dirty="0" err="1" smtClean="0"/>
              <a:t>ность</a:t>
            </a:r>
            <a:r>
              <a:rPr lang="ru-RU" sz="3600" dirty="0" smtClean="0"/>
              <a:t> Функционирования Информационных Систем» </a:t>
            </a:r>
            <a:br>
              <a:rPr lang="ru-RU" sz="3600" dirty="0" smtClean="0"/>
            </a:br>
            <a:r>
              <a:rPr lang="ru-RU" sz="3600" dirty="0" smtClean="0"/>
              <a:t>на тему: </a:t>
            </a:r>
            <a:br>
              <a:rPr lang="ru-RU" sz="3600" dirty="0" smtClean="0"/>
            </a:br>
            <a:r>
              <a:rPr lang="ru-RU" sz="3600" dirty="0" smtClean="0"/>
              <a:t>«Современные проблемы управления ИТ- инфраструктурой»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Работу выполнил</a:t>
            </a:r>
          </a:p>
          <a:p>
            <a:pPr algn="r"/>
            <a:r>
              <a:rPr lang="ru-RU" dirty="0" smtClean="0"/>
              <a:t>студент ГБОУ СПО ПТ №2 </a:t>
            </a:r>
          </a:p>
          <a:p>
            <a:pPr algn="r"/>
            <a:r>
              <a:rPr lang="ru-RU" dirty="0" smtClean="0"/>
              <a:t>группы 4 КС 1.4</a:t>
            </a:r>
          </a:p>
          <a:p>
            <a:pPr algn="r"/>
            <a:r>
              <a:rPr lang="ru-RU" dirty="0" err="1" smtClean="0"/>
              <a:t>Фрик</a:t>
            </a:r>
            <a:r>
              <a:rPr lang="ru-RU" dirty="0" smtClean="0"/>
              <a:t> Александр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Прозрачность и управляемость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Чем проще и прозрачнее инфраструктура, тем проще управление, меньше ошибок и дешевле </a:t>
            </a:r>
            <a:r>
              <a:rPr lang="ru-RU" dirty="0" smtClean="0"/>
              <a:t>обслуживание</a:t>
            </a:r>
          </a:p>
          <a:p>
            <a:r>
              <a:rPr lang="ru-RU" dirty="0" smtClean="0"/>
              <a:t>Прозрачность и управляемость </a:t>
            </a:r>
            <a:r>
              <a:rPr lang="ru-RU" dirty="0" err="1" smtClean="0"/>
              <a:t>ИТ-инфраструктуры</a:t>
            </a:r>
            <a:r>
              <a:rPr lang="ru-RU" dirty="0" smtClean="0"/>
              <a:t> означают предсказуемый отклик ИТ на изменения </a:t>
            </a:r>
            <a:r>
              <a:rPr lang="ru-RU" dirty="0" smtClean="0"/>
              <a:t>бизнеса</a:t>
            </a:r>
          </a:p>
          <a:p>
            <a:r>
              <a:rPr lang="ru-RU" dirty="0" smtClean="0"/>
              <a:t>Прозрачность достигается путем сбора данных об информационной системе компании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Чем больше информации о процессах и состоянии </a:t>
            </a:r>
            <a:r>
              <a:rPr lang="ru-RU" dirty="0" err="1" smtClean="0"/>
              <a:t>ИТ-инфраструктуры</a:t>
            </a:r>
            <a:r>
              <a:rPr lang="ru-RU" dirty="0" smtClean="0"/>
              <a:t> учитывается, тем точнее мы можем предсказывать ее поведение и, следовательно, тем более эффективно можем ею управлять.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Адекватная стоимость владения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Следует иметь в виду, что основные затраты крупной компании идут не на покупку или создание инфраструктуры, а на ее поддержку, которая подразумевает постоянную корректировку под текущие потребности бизнеса. Для современных крупных компаний, использующих сложные бизнес-процессы, изменения сами по себе не дешевы. А помноженные на масштаб, они зачастую составляют астрономические суммы. Потому требование разумной стоимости владения </a:t>
            </a:r>
            <a:r>
              <a:rPr lang="ru-RU" dirty="0" err="1" smtClean="0"/>
              <a:t>ИТ-инфраструктурой</a:t>
            </a:r>
            <a:r>
              <a:rPr lang="ru-RU" dirty="0" smtClean="0"/>
              <a:t> становится особенно важным.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iemag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r>
              <a:rPr lang="ru-RU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analitics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detail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php</a:t>
            </a:r>
            <a:r>
              <a:rPr lang="ru-RU" dirty="0" smtClean="0">
                <a:hlinkClick r:id="rId2"/>
              </a:rPr>
              <a:t>?</a:t>
            </a:r>
            <a:r>
              <a:rPr lang="en-US" dirty="0" smtClean="0">
                <a:hlinkClick r:id="rId2"/>
              </a:rPr>
              <a:t>ID</a:t>
            </a:r>
            <a:r>
              <a:rPr lang="ru-RU" dirty="0" smtClean="0">
                <a:hlinkClick r:id="rId2"/>
              </a:rPr>
              <a:t>=28438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проблемы управления ИТ- инфраструктурой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Современные компании, обладающие эффективной </a:t>
            </a:r>
            <a:r>
              <a:rPr lang="ru-RU" dirty="0" err="1" smtClean="0"/>
              <a:t>ИТ-инфраструктурой</a:t>
            </a:r>
            <a:r>
              <a:rPr lang="ru-RU" dirty="0" smtClean="0"/>
              <a:t>, получают серьезное конкурентное преимущество стратегического уровня. </a:t>
            </a:r>
            <a:endParaRPr lang="ru-RU" dirty="0" smtClean="0"/>
          </a:p>
          <a:p>
            <a:r>
              <a:rPr lang="ru-RU" dirty="0" smtClean="0"/>
              <a:t>Причем </a:t>
            </a:r>
            <a:r>
              <a:rPr lang="ru-RU" dirty="0" smtClean="0"/>
              <a:t>постоянное развитие бизнеса, например расширение филиальной сети, выход на новые рынки, усложнение процессов, влечет за собой непрерывное усложнение программно-аппаратного комплекса компании.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 smtClean="0"/>
              <a:t>необходимость рационального управления ИТ, особенно для крупных структур, выходит на первый план.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Такие тенденции делают особенно значимыми следующие требования к </a:t>
            </a:r>
            <a:br>
              <a:rPr lang="ru-RU" dirty="0" smtClean="0"/>
            </a:br>
            <a:r>
              <a:rPr lang="ru-RU" dirty="0" err="1" smtClean="0"/>
              <a:t>ИТ-инфраструктуре</a:t>
            </a:r>
            <a:r>
              <a:rPr lang="ru-RU" dirty="0" smtClean="0"/>
              <a:t>:</a:t>
            </a:r>
            <a:endParaRPr lang="ru-RU" dirty="0" smtClean="0"/>
          </a:p>
          <a:p>
            <a:pPr lvl="0"/>
            <a:r>
              <a:rPr lang="ru-RU" dirty="0" smtClean="0"/>
              <a:t>бесперебойная работа; </a:t>
            </a:r>
          </a:p>
          <a:p>
            <a:pPr lvl="0"/>
            <a:r>
              <a:rPr lang="ru-RU" dirty="0" err="1" smtClean="0"/>
              <a:t>масштабируемость</a:t>
            </a:r>
            <a:r>
              <a:rPr lang="ru-RU" dirty="0" smtClean="0"/>
              <a:t>; </a:t>
            </a:r>
          </a:p>
          <a:p>
            <a:pPr lvl="0"/>
            <a:r>
              <a:rPr lang="ru-RU" dirty="0" smtClean="0"/>
              <a:t>безопасность; </a:t>
            </a:r>
          </a:p>
          <a:p>
            <a:pPr lvl="0"/>
            <a:r>
              <a:rPr lang="ru-RU" dirty="0" smtClean="0"/>
              <a:t>скорость изменений; </a:t>
            </a:r>
          </a:p>
          <a:p>
            <a:pPr lvl="0"/>
            <a:r>
              <a:rPr lang="ru-RU" dirty="0" smtClean="0"/>
              <a:t>прозрачность и управляемость; </a:t>
            </a:r>
          </a:p>
          <a:p>
            <a:pPr lvl="0"/>
            <a:r>
              <a:rPr lang="ru-RU" dirty="0" smtClean="0"/>
              <a:t>адекватная стоимость владения.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Требования современных крупных компаний к </a:t>
            </a:r>
            <a:r>
              <a:rPr lang="ru-RU" b="1" dirty="0" smtClean="0"/>
              <a:t>ИТ инфраструктур</a:t>
            </a:r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071538" y="1643050"/>
          <a:ext cx="7292905" cy="4714884"/>
        </p:xfrm>
        <a:graphic>
          <a:graphicData uri="http://schemas.openxmlformats.org/presentationml/2006/ole">
            <p:oleObj spid="_x0000_s5121" name="Точечный рисунок" r:id="rId3" imgW="8695238" imgH="561904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Бесперебойная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</a:t>
            </a:r>
            <a:r>
              <a:rPr lang="ru-RU" dirty="0" smtClean="0"/>
              <a:t>ублирование </a:t>
            </a:r>
            <a:r>
              <a:rPr lang="ru-RU" dirty="0" smtClean="0"/>
              <a:t>или </a:t>
            </a:r>
            <a:r>
              <a:rPr lang="ru-RU" dirty="0" smtClean="0"/>
              <a:t>объединение </a:t>
            </a:r>
            <a:r>
              <a:rPr lang="ru-RU" dirty="0" smtClean="0"/>
              <a:t>нескольких экземпляров устройств в кластер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Создают автоматическую </a:t>
            </a:r>
            <a:r>
              <a:rPr lang="ru-RU" dirty="0" smtClean="0"/>
              <a:t>систему резервного копирования и восстановления, которая позволяет восстанавливать актуальные данные в короткий срок.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компания имеет свой дата центр, то для бесперебойной работы он должен быть сертифицирован не ниже </a:t>
            </a:r>
            <a:r>
              <a:rPr lang="ru-RU" dirty="0" err="1" smtClean="0"/>
              <a:t>Tier</a:t>
            </a:r>
            <a:r>
              <a:rPr lang="ru-RU" dirty="0" smtClean="0"/>
              <a:t> III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learchive.cnews.ru/img/articles/2016/12/06/risunok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44315" cy="3929090"/>
          </a:xfrm>
          <a:prstGeom prst="rect">
            <a:avLst/>
          </a:prstGeom>
          <a:noFill/>
        </p:spPr>
      </p:pic>
      <p:pic>
        <p:nvPicPr>
          <p:cNvPr id="3076" name="Picture 4" descr="https://habrastorage.org/files/eaf/afd/d14/eafafdd1481e49bb901a796ef1cddd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42"/>
            <a:ext cx="3886348" cy="57150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Масштабируемость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Настройка оборудования с заделом на </a:t>
            </a:r>
            <a:r>
              <a:rPr lang="ru-RU" dirty="0" err="1" smtClean="0"/>
              <a:t>маштабируемость</a:t>
            </a:r>
            <a:endParaRPr lang="ru-RU" dirty="0" smtClean="0"/>
          </a:p>
          <a:p>
            <a:r>
              <a:rPr lang="ru-RU" dirty="0" smtClean="0"/>
              <a:t>Создание универсальных конфигураций при помощи которых можно легко развернуть дополнительные вычислительные мощности</a:t>
            </a:r>
          </a:p>
          <a:p>
            <a:r>
              <a:rPr lang="ru-RU" dirty="0" smtClean="0"/>
              <a:t>Использование готовых решений </a:t>
            </a:r>
            <a:r>
              <a:rPr lang="ru-RU" dirty="0" err="1" smtClean="0"/>
              <a:t>маштабируемости</a:t>
            </a:r>
            <a:r>
              <a:rPr lang="ru-RU" dirty="0" smtClean="0"/>
              <a:t> на рынке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Безопасность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Ограничение прав доступа</a:t>
            </a:r>
          </a:p>
          <a:p>
            <a:r>
              <a:rPr lang="ru-RU" dirty="0" smtClean="0"/>
              <a:t>Повышенный контроль доступа к сети</a:t>
            </a:r>
          </a:p>
          <a:p>
            <a:r>
              <a:rPr lang="ru-RU" dirty="0" smtClean="0"/>
              <a:t>Периодическая смена паролей и карт</a:t>
            </a:r>
            <a:r>
              <a:rPr lang="en-US" dirty="0" smtClean="0"/>
              <a:t>/</a:t>
            </a:r>
            <a:r>
              <a:rPr lang="ru-RU" dirty="0" smtClean="0"/>
              <a:t>сертификатов доступа</a:t>
            </a:r>
          </a:p>
          <a:p>
            <a:r>
              <a:rPr lang="ru-RU" dirty="0" smtClean="0"/>
              <a:t>Шифрование</a:t>
            </a:r>
          </a:p>
          <a:p>
            <a:r>
              <a:rPr lang="en-US" dirty="0" err="1" smtClean="0"/>
              <a:t>FireWall</a:t>
            </a:r>
            <a:endParaRPr lang="en-US" dirty="0" smtClean="0"/>
          </a:p>
          <a:p>
            <a:r>
              <a:rPr lang="ru-RU" dirty="0" smtClean="0"/>
              <a:t>Антивирусы и своевременное обновление ПО</a:t>
            </a:r>
          </a:p>
          <a:p>
            <a:r>
              <a:rPr lang="ru-RU" dirty="0" smtClean="0"/>
              <a:t>Групповые политики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Уровень </a:t>
            </a:r>
            <a:r>
              <a:rPr lang="ru-RU" b="1" dirty="0" smtClean="0"/>
              <a:t>сервиса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Конкуренция заставляет компании постоянно повышать уровень сервиса и качество предоставляемых услуг. Изменение бизнес-процессов должно поддерживаться сервисами </a:t>
            </a:r>
            <a:r>
              <a:rPr lang="ru-RU" dirty="0" err="1" smtClean="0"/>
              <a:t>ИТ-инфраструктуры</a:t>
            </a:r>
            <a:r>
              <a:rPr lang="ru-RU" dirty="0" smtClean="0"/>
              <a:t>: если принято решение об изменениях, то реализовать его следует в кратчайшие сроки.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312</Words>
  <PresentationFormat>Экран (4:3)</PresentationFormat>
  <Paragraphs>44</Paragraphs>
  <Slides>12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Изображение Paintbrush</vt:lpstr>
      <vt:lpstr>Работа по дисциплине  «Безопасность Функционирования Информационных Систем»  на тему:  «Современные проблемы управления ИТ- инфраструктурой» </vt:lpstr>
      <vt:lpstr>Современные проблемы управления ИТ- инфраструктурой</vt:lpstr>
      <vt:lpstr>Слайд 3</vt:lpstr>
      <vt:lpstr>Требования современных крупных компаний к ИТ инфраструктуре</vt:lpstr>
      <vt:lpstr>Бесперебойная работа </vt:lpstr>
      <vt:lpstr>Слайд 6</vt:lpstr>
      <vt:lpstr>Масштабируемость </vt:lpstr>
      <vt:lpstr>Безопасность</vt:lpstr>
      <vt:lpstr>Уровень сервиса</vt:lpstr>
      <vt:lpstr>Прозрачность и управляемость </vt:lpstr>
      <vt:lpstr>Адекватная стоимость владения</vt:lpstr>
      <vt:lpstr>Источник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дисциплине  «Безопасность Функционирования Информационных Систем»  на тему:  «Современные проблемы управления ИТ- инфраструктурой» </dc:title>
  <dc:creator>SF</dc:creator>
  <cp:lastModifiedBy>SF</cp:lastModifiedBy>
  <cp:revision>32</cp:revision>
  <dcterms:created xsi:type="dcterms:W3CDTF">2018-03-26T22:05:15Z</dcterms:created>
  <dcterms:modified xsi:type="dcterms:W3CDTF">2018-03-26T23:16:23Z</dcterms:modified>
</cp:coreProperties>
</file>