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7" r:id="rId12"/>
    <p:sldId id="266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pport17.com/component/content/737.html?task=view" TargetMode="External"/><Relationship Id="rId2" Type="http://schemas.openxmlformats.org/officeDocument/2006/relationships/hyperlink" Target="https://ru.wikipedi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uzlib.su/beta3/html/1/22770/2288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062912" cy="3286148"/>
          </a:xfrm>
        </p:spPr>
        <p:txBody>
          <a:bodyPr>
            <a:normAutofit/>
          </a:bodyPr>
          <a:lstStyle/>
          <a:p>
            <a:r>
              <a:rPr lang="ru-RU" dirty="0" smtClean="0"/>
              <a:t>Самостоятельная работа по </a:t>
            </a:r>
            <a:r>
              <a:rPr lang="ru-RU" dirty="0" smtClean="0"/>
              <a:t>основам философии </a:t>
            </a:r>
            <a:r>
              <a:rPr lang="ru-RU" dirty="0" smtClean="0"/>
              <a:t>на тему </a:t>
            </a:r>
            <a:r>
              <a:rPr lang="en-US" dirty="0" smtClean="0"/>
              <a:t>“</a:t>
            </a:r>
            <a:r>
              <a:rPr lang="ru-RU" dirty="0" smtClean="0"/>
              <a:t>Философия </a:t>
            </a:r>
            <a:r>
              <a:rPr lang="en-US" dirty="0" smtClean="0"/>
              <a:t>XX </a:t>
            </a:r>
            <a:r>
              <a:rPr lang="ru-RU" dirty="0" smtClean="0"/>
              <a:t>века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4286256"/>
            <a:ext cx="8530456" cy="1034704"/>
          </a:xfrm>
        </p:spPr>
        <p:txBody>
          <a:bodyPr/>
          <a:lstStyle/>
          <a:p>
            <a:r>
              <a:rPr lang="ru-RU" dirty="0" smtClean="0"/>
              <a:t>Работу выполнил студент</a:t>
            </a:r>
            <a:r>
              <a:rPr lang="en-US" dirty="0" smtClean="0"/>
              <a:t> </a:t>
            </a:r>
            <a:r>
              <a:rPr lang="ru-RU" dirty="0" smtClean="0"/>
              <a:t>ГБОУ СПО ПТ №2 группы 1 КС 1.4 Фрик Александр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Философская </a:t>
            </a:r>
            <a:r>
              <a:rPr lang="ru-RU" dirty="0" smtClean="0"/>
              <a:t>антропология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широком смысле — философское учение о природе и сущности </a:t>
            </a:r>
            <a:r>
              <a:rPr lang="ru-RU" dirty="0" smtClean="0"/>
              <a:t>человека.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узком — направление </a:t>
            </a:r>
            <a:r>
              <a:rPr lang="ru-RU" dirty="0" smtClean="0"/>
              <a:t>в </a:t>
            </a:r>
            <a:r>
              <a:rPr lang="ru-RU" dirty="0" smtClean="0"/>
              <a:t>западноевропейской философии </a:t>
            </a:r>
            <a:r>
              <a:rPr lang="ru-RU" dirty="0" smtClean="0"/>
              <a:t>первой </a:t>
            </a:r>
            <a:r>
              <a:rPr lang="ru-RU" dirty="0" smtClean="0"/>
              <a:t>половины XX века, исходившее из идей философии жизни </a:t>
            </a:r>
            <a:r>
              <a:rPr lang="ru-RU" dirty="0" err="1" smtClean="0"/>
              <a:t>Дильтея</a:t>
            </a:r>
            <a:r>
              <a:rPr lang="ru-RU" dirty="0" smtClean="0"/>
              <a:t>, феноменологии </a:t>
            </a:r>
            <a:r>
              <a:rPr lang="ru-RU" dirty="0" err="1" smtClean="0"/>
              <a:t>Гуссерля</a:t>
            </a:r>
            <a:r>
              <a:rPr lang="ru-RU" dirty="0" smtClean="0"/>
              <a:t> и </a:t>
            </a:r>
            <a:r>
              <a:rPr lang="ru-RU" dirty="0" smtClean="0"/>
              <a:t>других. </a:t>
            </a:r>
          </a:p>
          <a:p>
            <a:r>
              <a:rPr lang="ru-RU" dirty="0" smtClean="0"/>
              <a:t>Стремится </a:t>
            </a:r>
            <a:r>
              <a:rPr lang="ru-RU" dirty="0" smtClean="0"/>
              <a:t>к созданию целостного учения о человеке путём использования и истолкования данных различных наук — психологии, биологии, этологии, социологии, а также религии и др.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ru-RU" dirty="0" smtClean="0"/>
              <a:t>Персонализм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42928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Экзистенциально-теистическое </a:t>
            </a:r>
            <a:r>
              <a:rPr lang="ru-RU" dirty="0" smtClean="0"/>
              <a:t>направление в философии, признающее личность первичной творческой реальностью и высшей духовной ценностью, а весь мир — проявлением творческой активности верховной личности — Бога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персонализме можно выделить яркое и актуальное течение диалогический персонализм, представителями которого являются М. </a:t>
            </a:r>
            <a:r>
              <a:rPr lang="ru-RU" dirty="0" err="1" smtClean="0"/>
              <a:t>Бубер</a:t>
            </a:r>
            <a:r>
              <a:rPr lang="ru-RU" dirty="0" smtClean="0"/>
              <a:t>, </a:t>
            </a:r>
            <a:r>
              <a:rPr lang="ru-RU" dirty="0" err="1" smtClean="0"/>
              <a:t>Недонсель</a:t>
            </a:r>
            <a:r>
              <a:rPr lang="ru-RU" dirty="0" smtClean="0"/>
              <a:t>, Н. А. Бердяев. Социальная сторона личности, а именно коммуникация или диалог, заявляются в диалогическом персонализме основанием </a:t>
            </a:r>
            <a:r>
              <a:rPr lang="ru-RU" dirty="0" err="1" smtClean="0"/>
              <a:t>конституирования</a:t>
            </a:r>
            <a:r>
              <a:rPr lang="ru-RU" dirty="0" smtClean="0"/>
              <a:t> всей личности. </a:t>
            </a:r>
            <a:endParaRPr lang="ru-RU" dirty="0" smtClean="0"/>
          </a:p>
          <a:p>
            <a:r>
              <a:rPr lang="ru-RU" dirty="0" smtClean="0"/>
              <a:t>Диалогический </a:t>
            </a:r>
            <a:r>
              <a:rPr lang="ru-RU" dirty="0" smtClean="0"/>
              <a:t>персонализм, оперируя новыми экзистенциальными категориями (Я, ТЫ, МЫ), стремится преодолеть гносеологический </a:t>
            </a:r>
            <a:r>
              <a:rPr lang="ru-RU" dirty="0" err="1" smtClean="0"/>
              <a:t>Я-центризм</a:t>
            </a:r>
            <a:r>
              <a:rPr lang="ru-RU" dirty="0" smtClean="0"/>
              <a:t> классической философии, вынося проблему познания на новый онтологический уровень проблемы творчества.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Экзистенциальная </a:t>
            </a:r>
            <a:r>
              <a:rPr lang="ru-RU" dirty="0" smtClean="0"/>
              <a:t>философия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Особое </a:t>
            </a:r>
            <a:r>
              <a:rPr lang="ru-RU" dirty="0" smtClean="0"/>
              <a:t>направление в философии XX века, акцентирующее своё внимание на уникальности бытия человека, провозглашающее его иррациональным. </a:t>
            </a:r>
            <a:endParaRPr lang="ru-RU" dirty="0" smtClean="0"/>
          </a:p>
          <a:p>
            <a:r>
              <a:rPr lang="ru-RU" dirty="0" smtClean="0"/>
              <a:t>Одним из первых термин «экзистенциальная философия» ввел Карл Ясперс в 1931 в работе «Духовная ситуация времени», а в 1938 году он вынес его в название отдельной работы. В качестве основоположника экзистенциальной философии Ясперс называет Кьеркегора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Экзистенциализм </a:t>
            </a:r>
            <a:r>
              <a:rPr lang="ru-RU" dirty="0" smtClean="0"/>
              <a:t>развивался параллельно родственным направлениям персонализма и философской антропологии, от которых он </a:t>
            </a:r>
            <a:r>
              <a:rPr lang="ru-RU" dirty="0" smtClean="0"/>
              <a:t>отличается </a:t>
            </a:r>
            <a:r>
              <a:rPr lang="ru-RU" dirty="0" smtClean="0"/>
              <a:t>идеей преодоления (а не раскрытия) человеком собственной сущности и большим акцентом на глубине эмоциональной природы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Экзистенциальная </a:t>
            </a:r>
            <a:r>
              <a:rPr lang="ru-RU" dirty="0" smtClean="0"/>
              <a:t>философия разделяет </a:t>
            </a:r>
            <a:r>
              <a:rPr lang="ru-RU" dirty="0" smtClean="0"/>
              <a:t>мир на две сферы — объективную и субъективную. Всю действительность, в том числе и человека, рациональное мышление рассматривает только как предмет, «сущность», познанием которой можно манипулировать в терминах субъекта-объекта. Подлинная философия, с точки зрения экзистенциализма, должна исходить из единства объекта и субъекта. Это единство воплощено в «</a:t>
            </a:r>
            <a:r>
              <a:rPr lang="ru-RU" dirty="0" err="1" smtClean="0"/>
              <a:t>экзистенции</a:t>
            </a:r>
            <a:r>
              <a:rPr lang="ru-RU" dirty="0" smtClean="0"/>
              <a:t>», то есть некой иррациональной реальности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Логический </a:t>
            </a:r>
            <a:r>
              <a:rPr lang="ru-RU" dirty="0" smtClean="0"/>
              <a:t>позитивизм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является школой философии, которая включает в себя эмпиризм, идею о том, что для познания мира необходимы наблюдаемые доказательства, опирающиеся на рационализм, основанный на математических и логико-лингвистических конструкциях в эпистемологии. Логический </a:t>
            </a:r>
            <a:r>
              <a:rPr lang="ru-RU" dirty="0" smtClean="0"/>
              <a:t>позитивизм утверждает</a:t>
            </a:r>
            <a:r>
              <a:rPr lang="ru-RU" dirty="0" smtClean="0"/>
              <a:t>, что мир познаваем, надо только избавиться от </a:t>
            </a:r>
            <a:r>
              <a:rPr lang="ru-RU" dirty="0" smtClean="0"/>
              <a:t>ненаблюдаемого.</a:t>
            </a:r>
          </a:p>
          <a:p>
            <a:r>
              <a:rPr lang="ru-RU" dirty="0" smtClean="0"/>
              <a:t>Идейным ядром логического позитивизма (неопозитивизма) стала группа философов и учёных, сформированная и организованная профессором </a:t>
            </a:r>
            <a:r>
              <a:rPr lang="ru-RU" dirty="0" err="1" smtClean="0"/>
              <a:t>Морицом</a:t>
            </a:r>
            <a:r>
              <a:rPr lang="ru-RU" dirty="0" smtClean="0"/>
              <a:t> </a:t>
            </a:r>
            <a:r>
              <a:rPr lang="ru-RU" dirty="0" err="1" smtClean="0"/>
              <a:t>Шликом</a:t>
            </a:r>
            <a:r>
              <a:rPr lang="ru-RU" dirty="0" smtClean="0"/>
              <a:t> при кафедре индуктивных наук Венского университета в 1922 году, которая получила название «Венский кружок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своей программной статье «Поворот в философии» немецко-австрийский философ </a:t>
            </a:r>
            <a:r>
              <a:rPr lang="ru-RU" dirty="0" err="1" smtClean="0"/>
              <a:t>Мориц</a:t>
            </a:r>
            <a:r>
              <a:rPr lang="ru-RU" dirty="0" smtClean="0"/>
              <a:t> </a:t>
            </a:r>
            <a:r>
              <a:rPr lang="ru-RU" dirty="0" err="1" smtClean="0"/>
              <a:t>Шлик</a:t>
            </a:r>
            <a:r>
              <a:rPr lang="ru-RU" dirty="0" smtClean="0"/>
              <a:t> представил генетическую линию развития от Лейбница до Б.Рассела и Г.Фреге. Сама идея «Венского кружка» была </a:t>
            </a:r>
            <a:r>
              <a:rPr lang="ru-RU" dirty="0" smtClean="0"/>
              <a:t>инициирована книгой </a:t>
            </a:r>
            <a:r>
              <a:rPr lang="ru-RU" dirty="0" smtClean="0"/>
              <a:t>«</a:t>
            </a:r>
            <a:r>
              <a:rPr lang="ru-RU" dirty="0" err="1" smtClean="0"/>
              <a:t>Principia</a:t>
            </a:r>
            <a:r>
              <a:rPr lang="ru-RU" dirty="0" smtClean="0"/>
              <a:t> </a:t>
            </a:r>
            <a:r>
              <a:rPr lang="ru-RU" dirty="0" err="1" smtClean="0"/>
              <a:t>Mathematica</a:t>
            </a:r>
            <a:r>
              <a:rPr lang="ru-RU" dirty="0" smtClean="0"/>
              <a:t>» Рассела и </a:t>
            </a:r>
            <a:r>
              <a:rPr lang="ru-RU" dirty="0" smtClean="0"/>
              <a:t>Уайтхеда.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Неотомизм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4292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Официальная </a:t>
            </a:r>
            <a:r>
              <a:rPr lang="ru-RU" dirty="0" smtClean="0"/>
              <a:t>философия католицизма с 1879 по 1962, современная версия томизма, который представляет собой христианскую адаптацию философии Аристотеля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Главная составляющая </a:t>
            </a:r>
            <a:r>
              <a:rPr lang="ru-RU" dirty="0" err="1" smtClean="0"/>
              <a:t>неотомистского</a:t>
            </a:r>
            <a:r>
              <a:rPr lang="ru-RU" dirty="0" smtClean="0"/>
              <a:t> учения — это дуализм бытия (</a:t>
            </a:r>
            <a:r>
              <a:rPr lang="ru-RU" dirty="0" smtClean="0"/>
              <a:t>Бог</a:t>
            </a:r>
            <a:r>
              <a:rPr lang="ru-RU" dirty="0" smtClean="0"/>
              <a:t>) и сущего (Природа). Бог воспринимается как первопричина, вещи — как соединение материи и формы, а процессы — как переход потенции в актуальность. Вещи, созданные Богом, рассматриваются как субстанции, о которых можно судить по их сущности и существованию. </a:t>
            </a:r>
            <a:r>
              <a:rPr lang="ru-RU" dirty="0" err="1" smtClean="0"/>
              <a:t>Неотомисты</a:t>
            </a:r>
            <a:r>
              <a:rPr lang="ru-RU" dirty="0" smtClean="0"/>
              <a:t> называют себя «реалистами», так как признают внешний материальный мир, но как часть более широкого бытия, в которой есть место другой реальности — Богу.</a:t>
            </a:r>
          </a:p>
          <a:p>
            <a:r>
              <a:rPr lang="ru-RU" dirty="0" smtClean="0"/>
              <a:t>Краеугольным камнем неотомизма является учение о гармонии веры и разума. Следуя за Фомой, </a:t>
            </a:r>
            <a:r>
              <a:rPr lang="ru-RU" dirty="0" err="1" smtClean="0"/>
              <a:t>неотомисты</a:t>
            </a:r>
            <a:r>
              <a:rPr lang="ru-RU" dirty="0" smtClean="0"/>
              <a:t> различают два источника познания — естественный разум (науку) и божественное откровение (религию), считая при этом, что они не противоречат друг другу.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ru.wikipedia.org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www.support17.com/component/content/737.html?task=view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www.vuzlib.su/beta3/html/1/22770/22887</a:t>
            </a:r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Философия </a:t>
            </a:r>
            <a:r>
              <a:rPr lang="en-US" dirty="0" smtClean="0"/>
              <a:t>XX </a:t>
            </a:r>
            <a:r>
              <a:rPr lang="ru-RU" dirty="0" smtClean="0"/>
              <a:t>века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Философия XX в. — это множество самых различных направлений философствования, многие из которых пришли из </a:t>
            </a:r>
            <a:r>
              <a:rPr lang="ru-RU" dirty="0" smtClean="0"/>
              <a:t>прошлых столетий </a:t>
            </a:r>
            <a:r>
              <a:rPr lang="ru-RU" dirty="0" smtClean="0"/>
              <a:t>и продолжают жить и развиваться в соответствии с современными реалиями. Эти новые явления </a:t>
            </a:r>
            <a:r>
              <a:rPr lang="ru-RU" dirty="0" smtClean="0"/>
              <a:t>породили </a:t>
            </a:r>
            <a:r>
              <a:rPr lang="ru-RU" dirty="0" smtClean="0"/>
              <a:t>и совершенно новые, оригинальные направления </a:t>
            </a:r>
            <a:r>
              <a:rPr lang="ru-RU" dirty="0" smtClean="0"/>
              <a:t>философской </a:t>
            </a:r>
            <a:r>
              <a:rPr lang="ru-RU" dirty="0" smtClean="0"/>
              <a:t>мысли.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Среди </a:t>
            </a:r>
            <a:r>
              <a:rPr lang="ru-RU" dirty="0" smtClean="0"/>
              <a:t>всего этого многообразия есть очень </a:t>
            </a:r>
            <a:r>
              <a:rPr lang="ru-RU" dirty="0" smtClean="0"/>
              <a:t>влиятельные</a:t>
            </a:r>
            <a:r>
              <a:rPr lang="ru-RU" dirty="0" smtClean="0"/>
              <a:t>, мировые школы, есть узкие, частые направления, но все вместе они продолжают мировую историю философии, основываю­щуюся на традициях, обогащающуюся новациями и никогда не ос­танавливающуюся в своем развитии.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54395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Общих тенденции философии </a:t>
            </a:r>
            <a:r>
              <a:rPr lang="en-US" dirty="0" smtClean="0"/>
              <a:t>XX </a:t>
            </a:r>
            <a:r>
              <a:rPr lang="ru-RU" dirty="0" smtClean="0"/>
              <a:t>века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Более </a:t>
            </a:r>
            <a:r>
              <a:rPr lang="ru-RU" dirty="0" smtClean="0"/>
              <a:t>пристальное внимание к человеку как главному пред­мету философии;</a:t>
            </a:r>
          </a:p>
          <a:p>
            <a:r>
              <a:rPr lang="ru-RU" dirty="0" smtClean="0"/>
              <a:t>Беспокойство </a:t>
            </a:r>
            <a:r>
              <a:rPr lang="ru-RU" dirty="0" smtClean="0"/>
              <a:t>за судьбы человечества, сомнение в правильности выбранного им пути развития, поиски и предложения новых стратегических ориентиров;</a:t>
            </a:r>
          </a:p>
          <a:p>
            <a:r>
              <a:rPr lang="ru-RU" dirty="0" smtClean="0"/>
              <a:t>Г</a:t>
            </a:r>
            <a:r>
              <a:rPr lang="ru-RU" dirty="0" smtClean="0"/>
              <a:t>лобальные </a:t>
            </a:r>
            <a:r>
              <a:rPr lang="ru-RU" dirty="0" smtClean="0"/>
              <a:t>проблемы человечества;</a:t>
            </a:r>
          </a:p>
          <a:p>
            <a:r>
              <a:rPr lang="ru-RU" dirty="0" smtClean="0"/>
              <a:t>А</a:t>
            </a:r>
            <a:r>
              <a:rPr lang="ru-RU" dirty="0" smtClean="0"/>
              <a:t>нализ </a:t>
            </a:r>
            <a:r>
              <a:rPr lang="ru-RU" dirty="0" smtClean="0"/>
              <a:t>человечества как единого целого в параллелях с приро­дой, Космосом, Богом, борьба интеграционных и националистичес­ки-региональных тенденций развития цивилизации;</a:t>
            </a:r>
          </a:p>
          <a:p>
            <a:r>
              <a:rPr lang="ru-RU" dirty="0" smtClean="0"/>
              <a:t>У</a:t>
            </a:r>
            <a:r>
              <a:rPr lang="ru-RU" dirty="0" smtClean="0"/>
              <a:t>глубление </a:t>
            </a:r>
            <a:r>
              <a:rPr lang="ru-RU" dirty="0" smtClean="0"/>
              <a:t>формалистических исканий;</a:t>
            </a:r>
          </a:p>
          <a:p>
            <a:r>
              <a:rPr lang="ru-RU" dirty="0" smtClean="0"/>
              <a:t>В</a:t>
            </a:r>
            <a:r>
              <a:rPr lang="ru-RU" dirty="0" smtClean="0"/>
              <a:t>ечный </a:t>
            </a:r>
            <a:r>
              <a:rPr lang="ru-RU" dirty="0" smtClean="0"/>
              <a:t>поиск смысла и основ жизни, выдвижение культурно-духовных оснований как приоритетных для дальнейшего развития </a:t>
            </a:r>
            <a:r>
              <a:rPr lang="ru-RU" dirty="0" smtClean="0"/>
              <a:t>человечества.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  Основные направления философии ХХ века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588"/>
            <a:ext cx="8229600" cy="5286412"/>
          </a:xfrm>
        </p:spPr>
        <p:txBody>
          <a:bodyPr>
            <a:normAutofit/>
          </a:bodyPr>
          <a:lstStyle/>
          <a:p>
            <a:r>
              <a:rPr lang="ru-RU" dirty="0" smtClean="0"/>
              <a:t>Неокантианство</a:t>
            </a:r>
          </a:p>
          <a:p>
            <a:r>
              <a:rPr lang="ru-RU" dirty="0" smtClean="0"/>
              <a:t>Феноменология </a:t>
            </a:r>
            <a:endParaRPr lang="ru-RU" dirty="0" smtClean="0"/>
          </a:p>
          <a:p>
            <a:r>
              <a:rPr lang="ru-RU" dirty="0" smtClean="0"/>
              <a:t>Герменевтика </a:t>
            </a:r>
            <a:endParaRPr lang="ru-RU" dirty="0" smtClean="0"/>
          </a:p>
          <a:p>
            <a:r>
              <a:rPr lang="ru-RU" dirty="0" smtClean="0"/>
              <a:t>Философская </a:t>
            </a:r>
            <a:r>
              <a:rPr lang="ru-RU" dirty="0" smtClean="0"/>
              <a:t>антропология</a:t>
            </a:r>
          </a:p>
          <a:p>
            <a:r>
              <a:rPr lang="ru-RU" dirty="0" smtClean="0"/>
              <a:t>Психоанализ</a:t>
            </a:r>
          </a:p>
          <a:p>
            <a:r>
              <a:rPr lang="ru-RU" dirty="0" smtClean="0"/>
              <a:t>Аналитическая </a:t>
            </a:r>
            <a:r>
              <a:rPr lang="ru-RU" dirty="0" smtClean="0"/>
              <a:t>философия</a:t>
            </a:r>
          </a:p>
          <a:p>
            <a:r>
              <a:rPr lang="ru-RU" dirty="0" smtClean="0"/>
              <a:t>Экзистенциализм</a:t>
            </a:r>
          </a:p>
          <a:p>
            <a:r>
              <a:rPr lang="ru-RU" dirty="0" smtClean="0"/>
              <a:t>Персонализм</a:t>
            </a:r>
          </a:p>
          <a:p>
            <a:r>
              <a:rPr lang="ru-RU" dirty="0" smtClean="0"/>
              <a:t>Логический </a:t>
            </a:r>
            <a:r>
              <a:rPr lang="ru-RU" dirty="0" smtClean="0"/>
              <a:t>позитивизм</a:t>
            </a:r>
          </a:p>
          <a:p>
            <a:r>
              <a:rPr lang="ru-RU" dirty="0" smtClean="0"/>
              <a:t>Неотомизм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Неокантианство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42926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Центральный лозунг неокантианцев («Назад к Канту!») был сформулирован </a:t>
            </a:r>
            <a:r>
              <a:rPr lang="ru-RU" dirty="0" err="1" smtClean="0"/>
              <a:t>Отто</a:t>
            </a:r>
            <a:r>
              <a:rPr lang="ru-RU" dirty="0" smtClean="0"/>
              <a:t> </a:t>
            </a:r>
            <a:r>
              <a:rPr lang="ru-RU" dirty="0" err="1" smtClean="0"/>
              <a:t>Либманом</a:t>
            </a:r>
            <a:r>
              <a:rPr lang="ru-RU" dirty="0" smtClean="0"/>
              <a:t> в работе «Кант и эпигоны». Неокантианство акцентировало внимание на </a:t>
            </a:r>
            <a:r>
              <a:rPr lang="ru-RU" dirty="0" smtClean="0"/>
              <a:t>научной стороне </a:t>
            </a:r>
            <a:r>
              <a:rPr lang="ru-RU" dirty="0" smtClean="0"/>
              <a:t>учения Канта, а также повлияло на формирование концепции этического социализма. </a:t>
            </a:r>
            <a:endParaRPr lang="ru-RU" dirty="0" smtClean="0"/>
          </a:p>
          <a:p>
            <a:r>
              <a:rPr lang="ru-RU" dirty="0" smtClean="0"/>
              <a:t>Особенно </a:t>
            </a:r>
            <a:r>
              <a:rPr lang="ru-RU" dirty="0" smtClean="0"/>
              <a:t>много сделали кантианцы в деле обособления естественных и гуманитарных наук. Первые используют </a:t>
            </a:r>
            <a:r>
              <a:rPr lang="ru-RU" dirty="0" err="1" smtClean="0"/>
              <a:t>номотетический</a:t>
            </a:r>
            <a:r>
              <a:rPr lang="ru-RU" dirty="0" smtClean="0"/>
              <a:t> метод (генерализирующий — основанный на выведении законов), а вторые — </a:t>
            </a:r>
            <a:r>
              <a:rPr lang="ru-RU" dirty="0" err="1" smtClean="0"/>
              <a:t>идиографический</a:t>
            </a:r>
            <a:r>
              <a:rPr lang="ru-RU" dirty="0" smtClean="0"/>
              <a:t> (индивидуализирующий — основанный на описании эталонных состояний). Соответственно и мир делится на природу </a:t>
            </a:r>
            <a:r>
              <a:rPr lang="ru-RU" dirty="0" smtClean="0"/>
              <a:t>(мир сущего или объект естественных наук) и культуру, причём </a:t>
            </a:r>
            <a:r>
              <a:rPr lang="ru-RU" dirty="0" smtClean="0"/>
              <a:t>культуру организуют ценности. Отсюда именно неокантианцами была выделена такая философская наука как аксиология.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Феноменология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21497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Основателем направления был </a:t>
            </a:r>
            <a:r>
              <a:rPr lang="ru-RU" dirty="0" err="1" smtClean="0"/>
              <a:t>Эдмунд</a:t>
            </a:r>
            <a:r>
              <a:rPr lang="ru-RU" dirty="0" smtClean="0"/>
              <a:t> </a:t>
            </a:r>
            <a:r>
              <a:rPr lang="ru-RU" dirty="0" err="1" smtClean="0"/>
              <a:t>Гуссерль</a:t>
            </a:r>
            <a:r>
              <a:rPr lang="ru-RU" dirty="0" smtClean="0"/>
              <a:t> (1859 - 1938), к непосредственным предшественникам можно отнести Франца </a:t>
            </a:r>
            <a:r>
              <a:rPr lang="ru-RU" dirty="0" err="1" smtClean="0"/>
              <a:t>Брентано</a:t>
            </a:r>
            <a:r>
              <a:rPr lang="ru-RU" dirty="0" smtClean="0"/>
              <a:t> и Карла </a:t>
            </a:r>
            <a:r>
              <a:rPr lang="ru-RU" dirty="0" err="1" smtClean="0"/>
              <a:t>Штумпфа</a:t>
            </a:r>
            <a:r>
              <a:rPr lang="ru-RU" dirty="0" smtClean="0"/>
              <a:t>. Исходный пункт феноменологического движения — книга </a:t>
            </a:r>
            <a:r>
              <a:rPr lang="ru-RU" dirty="0" err="1" smtClean="0"/>
              <a:t>Гуссерля</a:t>
            </a:r>
            <a:r>
              <a:rPr lang="ru-RU" dirty="0" smtClean="0"/>
              <a:t> «Логические исследования», ядром которой выступает понятие </a:t>
            </a:r>
            <a:r>
              <a:rPr lang="ru-RU" dirty="0" err="1" smtClean="0"/>
              <a:t>интенциональности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Феноменология определяет </a:t>
            </a:r>
            <a:r>
              <a:rPr lang="ru-RU" dirty="0" smtClean="0"/>
              <a:t>свою задачу как </a:t>
            </a:r>
            <a:r>
              <a:rPr lang="ru-RU" dirty="0" err="1" smtClean="0"/>
              <a:t>беспредпосылочное</a:t>
            </a:r>
            <a:r>
              <a:rPr lang="ru-RU" dirty="0" smtClean="0"/>
              <a:t> описание опыта познающего сознания и выделение в нём сущностных черт.</a:t>
            </a:r>
          </a:p>
          <a:p>
            <a:r>
              <a:rPr lang="ru-RU" dirty="0" smtClean="0"/>
              <a:t>Феноменология началась с тезиса </a:t>
            </a:r>
            <a:r>
              <a:rPr lang="ru-RU" dirty="0" err="1" smtClean="0"/>
              <a:t>Гуссерля</a:t>
            </a:r>
            <a:r>
              <a:rPr lang="ru-RU" dirty="0" smtClean="0"/>
              <a:t> «Назад, к самим вещам!», который противопоставляется распространенным в то время призывам «Назад, к Канту!», «Назад, к Гегелю!» и означает необходимость отказаться от построения дедуктивных систем философии, подобных гегелевской, а также от редукции вещей и сознания к каузальным связям, изучаемым науками. </a:t>
            </a:r>
            <a:endParaRPr lang="ru-RU" dirty="0" smtClean="0"/>
          </a:p>
          <a:p>
            <a:r>
              <a:rPr lang="ru-RU" dirty="0" smtClean="0"/>
              <a:t>Феноменология</a:t>
            </a:r>
            <a:r>
              <a:rPr lang="ru-RU" dirty="0" smtClean="0"/>
              <a:t>, таким образом, предполагает обращение к первичному опыту, у </a:t>
            </a:r>
            <a:r>
              <a:rPr lang="ru-RU" dirty="0" err="1" smtClean="0"/>
              <a:t>Гуссерля</a:t>
            </a:r>
            <a:r>
              <a:rPr lang="ru-RU" dirty="0" smtClean="0"/>
              <a:t> — к опыту познающего сознания, где сознание понимается не как эмпирический предмет изучения психологии, но как «трансцендентальное </a:t>
            </a:r>
            <a:r>
              <a:rPr lang="ru-RU" dirty="0" smtClean="0"/>
              <a:t>Я» </a:t>
            </a:r>
            <a:r>
              <a:rPr lang="ru-RU" dirty="0" smtClean="0"/>
              <a:t>и «чистое </a:t>
            </a:r>
            <a:r>
              <a:rPr lang="ru-RU" dirty="0" err="1" smtClean="0"/>
              <a:t>смыслообразование</a:t>
            </a:r>
            <a:r>
              <a:rPr lang="ru-RU" dirty="0" smtClean="0"/>
              <a:t>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Герменевтика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398"/>
            <a:ext cx="8643998" cy="535787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Искусство </a:t>
            </a:r>
            <a:r>
              <a:rPr lang="ru-RU" dirty="0" smtClean="0"/>
              <a:t>толкования, теория интерпретации и понимания текстов, в том числе текстов классической </a:t>
            </a:r>
            <a:r>
              <a:rPr lang="ru-RU" dirty="0" smtClean="0"/>
              <a:t>древности. Стало популярным в XX веке за счёт теории интерпретации литературных текстов.</a:t>
            </a:r>
          </a:p>
          <a:p>
            <a:r>
              <a:rPr lang="ru-RU" dirty="0" smtClean="0"/>
              <a:t>Автором первой обобщающей работы по герменевтике был христианский мыслитель </a:t>
            </a:r>
            <a:r>
              <a:rPr lang="ru-RU" dirty="0" err="1" smtClean="0"/>
              <a:t>Аврелий</a:t>
            </a:r>
            <a:r>
              <a:rPr lang="ru-RU" dirty="0" smtClean="0"/>
              <a:t> Августин (354—430). Его труд назывался «Христианская наука, или Основания священной герменевтики и искусства церковного красноречия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В </a:t>
            </a:r>
            <a:r>
              <a:rPr lang="en-US" dirty="0" smtClean="0"/>
              <a:t>XX </a:t>
            </a:r>
            <a:r>
              <a:rPr lang="ru-RU" dirty="0" smtClean="0"/>
              <a:t>веке значительный вклад </a:t>
            </a:r>
            <a:r>
              <a:rPr lang="ru-RU" dirty="0" smtClean="0"/>
              <a:t>в герменевтику</a:t>
            </a:r>
            <a:r>
              <a:rPr lang="ru-RU" dirty="0" smtClean="0"/>
              <a:t> </a:t>
            </a:r>
            <a:r>
              <a:rPr lang="ru-RU" dirty="0" smtClean="0"/>
              <a:t>внесли </a:t>
            </a:r>
            <a:r>
              <a:rPr lang="ru-RU" dirty="0" err="1" smtClean="0"/>
              <a:t>Гадамер</a:t>
            </a:r>
            <a:r>
              <a:rPr lang="ru-RU" dirty="0" smtClean="0"/>
              <a:t>, </a:t>
            </a:r>
            <a:r>
              <a:rPr lang="ru-RU" dirty="0" err="1" smtClean="0"/>
              <a:t>Шлейермахер</a:t>
            </a:r>
            <a:r>
              <a:rPr lang="ru-RU" dirty="0" smtClean="0"/>
              <a:t> и Поль </a:t>
            </a:r>
            <a:r>
              <a:rPr lang="ru-RU" dirty="0" err="1" smtClean="0"/>
              <a:t>Рикёр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smtClean="0"/>
              <a:t>применении метода герменевтики для изучения исторических документов, необходимо учитывать ряд факторов: поскольку автор создаёт текст документа, находясь в определённой культурной среде, большое значение имеют его социальный статус, образование, принадлежность к тому или иному роду или клану, а также отношение к тому, кто в то время находился у </a:t>
            </a:r>
            <a:r>
              <a:rPr lang="ru-RU" dirty="0" smtClean="0"/>
              <a:t>власти.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/>
              <a:t>Психоанализ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00108"/>
            <a:ext cx="8786874" cy="5857892"/>
          </a:xfrm>
        </p:spPr>
        <p:txBody>
          <a:bodyPr>
            <a:normAutofit fontScale="62500" lnSpcReduction="20000"/>
          </a:bodyPr>
          <a:lstStyle/>
          <a:p>
            <a:r>
              <a:rPr lang="ru-RU" sz="3400" dirty="0" smtClean="0"/>
              <a:t>Психологическая </a:t>
            </a:r>
            <a:r>
              <a:rPr lang="ru-RU" sz="3400" dirty="0" smtClean="0"/>
              <a:t>теория, разработанная в конце </a:t>
            </a:r>
            <a:r>
              <a:rPr lang="ru-RU" sz="3400" dirty="0" smtClean="0"/>
              <a:t>XIX—начале </a:t>
            </a:r>
            <a:r>
              <a:rPr lang="ru-RU" sz="3400" dirty="0" smtClean="0"/>
              <a:t>XX века австрийским </a:t>
            </a:r>
            <a:r>
              <a:rPr lang="ru-RU" sz="3400" dirty="0" smtClean="0"/>
              <a:t>неврологом </a:t>
            </a:r>
            <a:r>
              <a:rPr lang="ru-RU" sz="3400" dirty="0" smtClean="0"/>
              <a:t>Зигмундом </a:t>
            </a:r>
            <a:r>
              <a:rPr lang="ru-RU" sz="3400" dirty="0" smtClean="0"/>
              <a:t>Фрейдом. Психоанализ </a:t>
            </a:r>
            <a:r>
              <a:rPr lang="ru-RU" sz="3400" dirty="0" smtClean="0"/>
              <a:t>расширялся, критиковался и развивался в различных направлениях, преимущественно бывшими коллегами Фрейда, такими как Альфред Адлер и К. Г. Юнг, а позднее </a:t>
            </a:r>
            <a:r>
              <a:rPr lang="ru-RU" sz="3400" dirty="0" err="1" smtClean="0"/>
              <a:t>неофрейдистами</a:t>
            </a:r>
            <a:r>
              <a:rPr lang="ru-RU" sz="3400" dirty="0" smtClean="0"/>
              <a:t>, такими как Эрих </a:t>
            </a:r>
            <a:r>
              <a:rPr lang="ru-RU" sz="3400" dirty="0" err="1" smtClean="0"/>
              <a:t>Фромм</a:t>
            </a:r>
            <a:r>
              <a:rPr lang="ru-RU" sz="3400" dirty="0" smtClean="0"/>
              <a:t>, Карен </a:t>
            </a:r>
            <a:r>
              <a:rPr lang="ru-RU" sz="3400" dirty="0" err="1" smtClean="0"/>
              <a:t>Хорни</a:t>
            </a:r>
            <a:r>
              <a:rPr lang="ru-RU" sz="3400" dirty="0" smtClean="0"/>
              <a:t>, Гарри Стек </a:t>
            </a:r>
            <a:r>
              <a:rPr lang="ru-RU" sz="3400" dirty="0" err="1" smtClean="0"/>
              <a:t>Салливан</a:t>
            </a:r>
            <a:r>
              <a:rPr lang="ru-RU" sz="3400" dirty="0" smtClean="0"/>
              <a:t>, Жак </a:t>
            </a:r>
            <a:r>
              <a:rPr lang="ru-RU" sz="3400" dirty="0" err="1" smtClean="0"/>
              <a:t>Лакан</a:t>
            </a:r>
            <a:r>
              <a:rPr lang="ru-RU" sz="3400" dirty="0" smtClean="0"/>
              <a:t> и др</a:t>
            </a:r>
            <a:r>
              <a:rPr lang="ru-RU" sz="3400" dirty="0" smtClean="0"/>
              <a:t>.</a:t>
            </a:r>
          </a:p>
          <a:p>
            <a:pPr>
              <a:buNone/>
            </a:pPr>
            <a:r>
              <a:rPr lang="ru-RU" sz="3400" dirty="0" smtClean="0"/>
              <a:t>Основные положения психоанализа заключаются в следующем:</a:t>
            </a:r>
          </a:p>
          <a:p>
            <a:r>
              <a:rPr lang="ru-RU" sz="3400" dirty="0" smtClean="0"/>
              <a:t>человеческое поведение, опыт и познание во многом определены внутренними и иррациональными </a:t>
            </a:r>
            <a:r>
              <a:rPr lang="ru-RU" sz="3400" dirty="0" smtClean="0"/>
              <a:t>влечениями</a:t>
            </a:r>
            <a:r>
              <a:rPr lang="ru-RU" sz="3400" dirty="0" smtClean="0"/>
              <a:t>;</a:t>
            </a:r>
          </a:p>
          <a:p>
            <a:r>
              <a:rPr lang="ru-RU" sz="3400" dirty="0" smtClean="0"/>
              <a:t>эти влечения преимущественно бессознательны;</a:t>
            </a:r>
          </a:p>
          <a:p>
            <a:r>
              <a:rPr lang="ru-RU" sz="3400" dirty="0" smtClean="0"/>
              <a:t>попытки осознания этих влечений приводят к психологическому сопротивлению в форме защитных механизмов;</a:t>
            </a:r>
          </a:p>
          <a:p>
            <a:r>
              <a:rPr lang="ru-RU" sz="3400" dirty="0" smtClean="0"/>
              <a:t>помимо структуры личности, индивидуальное развитие определяется событиями раннего детства;</a:t>
            </a:r>
          </a:p>
          <a:p>
            <a:r>
              <a:rPr lang="ru-RU" sz="3400" dirty="0" smtClean="0"/>
              <a:t>конфликты между осознанным восприятием реальности и бессознательным (вытесненным) материалом могут приводить к </a:t>
            </a:r>
            <a:r>
              <a:rPr lang="ru-RU" sz="3400" dirty="0" err="1" smtClean="0"/>
              <a:t>психо-эмоциональным</a:t>
            </a:r>
            <a:r>
              <a:rPr lang="ru-RU" sz="3400" dirty="0" smtClean="0"/>
              <a:t> нарушениям, таким как невроз, невротические черты характера, страх, депрессия, и так далее;</a:t>
            </a:r>
          </a:p>
          <a:p>
            <a:r>
              <a:rPr lang="ru-RU" sz="3400" dirty="0" smtClean="0"/>
              <a:t>освобождение от влияния бессознательного материала может быть достигнуто через его </a:t>
            </a:r>
            <a:r>
              <a:rPr lang="ru-RU" sz="3400" dirty="0" smtClean="0"/>
              <a:t>осознание.</a:t>
            </a:r>
            <a:endParaRPr lang="ru-RU" sz="3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Аналитическая </a:t>
            </a:r>
            <a:r>
              <a:rPr lang="ru-RU" dirty="0" smtClean="0"/>
              <a:t>философия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англо-американская традиция философии, получившая широкое распространение в середине XX века. </a:t>
            </a:r>
            <a:endParaRPr lang="ru-RU" dirty="0" smtClean="0"/>
          </a:p>
          <a:p>
            <a:r>
              <a:rPr lang="ru-RU" dirty="0" smtClean="0"/>
              <a:t>Аналитическая </a:t>
            </a:r>
            <a:r>
              <a:rPr lang="ru-RU" dirty="0" smtClean="0"/>
              <a:t>философия не представляет собой единой школы, поскольку хотя и сформировалась на основе британского </a:t>
            </a:r>
            <a:r>
              <a:rPr lang="ru-RU" dirty="0" smtClean="0"/>
              <a:t>неореализма</a:t>
            </a:r>
            <a:r>
              <a:rPr lang="ru-RU" dirty="0" smtClean="0"/>
              <a:t> </a:t>
            </a:r>
            <a:r>
              <a:rPr lang="ru-RU" dirty="0" smtClean="0"/>
              <a:t>Мура </a:t>
            </a:r>
            <a:r>
              <a:rPr lang="ru-RU" dirty="0" smtClean="0"/>
              <a:t>и Рассела, однако также впитала в себя австрийский неопозитивизм (через </a:t>
            </a:r>
            <a:r>
              <a:rPr lang="ru-RU" dirty="0" err="1" smtClean="0"/>
              <a:t>Айера</a:t>
            </a:r>
            <a:r>
              <a:rPr lang="ru-RU" dirty="0" smtClean="0"/>
              <a:t> и </a:t>
            </a:r>
            <a:r>
              <a:rPr lang="ru-RU" dirty="0" err="1" smtClean="0"/>
              <a:t>Куайна</a:t>
            </a:r>
            <a:r>
              <a:rPr lang="ru-RU" dirty="0" smtClean="0"/>
              <a:t>) </a:t>
            </a:r>
            <a:r>
              <a:rPr lang="ru-RU" dirty="0" err="1" smtClean="0"/>
              <a:t>и</a:t>
            </a:r>
            <a:r>
              <a:rPr lang="ru-RU" dirty="0" smtClean="0"/>
              <a:t> американский прагматизм (Пирс, Моррис). От позитивизма она заимствует антиметафизическую направленность (критика философских «</a:t>
            </a:r>
            <a:r>
              <a:rPr lang="ru-RU" dirty="0" err="1" smtClean="0"/>
              <a:t>псевдопроблем</a:t>
            </a:r>
            <a:r>
              <a:rPr lang="ru-RU" dirty="0" smtClean="0"/>
              <a:t>»), сциентизм и опору на опытное знание, а от прагматизма — здравый смысл. </a:t>
            </a:r>
            <a:endParaRPr lang="ru-RU" dirty="0" smtClean="0"/>
          </a:p>
          <a:p>
            <a:r>
              <a:rPr lang="ru-RU" dirty="0" smtClean="0"/>
              <a:t>Термин </a:t>
            </a:r>
            <a:r>
              <a:rPr lang="ru-RU" i="1" dirty="0" smtClean="0"/>
              <a:t>аналитический</a:t>
            </a:r>
            <a:r>
              <a:rPr lang="ru-RU" dirty="0" smtClean="0"/>
              <a:t> указывает на идеалы ясности, точности и логической (Аристотель называл логику аналитикой) строгости мышления, которые стремятся осуществить представители данного направления философии.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238</TotalTime>
  <Words>801</Words>
  <PresentationFormat>Экран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Апекс</vt:lpstr>
      <vt:lpstr>Самостоятельная работа по основам философии на тему “Философия XX века”</vt:lpstr>
      <vt:lpstr>Философия XX века</vt:lpstr>
      <vt:lpstr>Общих тенденции философии XX века</vt:lpstr>
      <vt:lpstr>  Основные направления философии ХХ века:</vt:lpstr>
      <vt:lpstr>Неокантианство</vt:lpstr>
      <vt:lpstr>Феноменология</vt:lpstr>
      <vt:lpstr>Герменевтика</vt:lpstr>
      <vt:lpstr>Психоанализ</vt:lpstr>
      <vt:lpstr>Аналитическая философия</vt:lpstr>
      <vt:lpstr>Философская антропология</vt:lpstr>
      <vt:lpstr>Персонализм</vt:lpstr>
      <vt:lpstr>Экзистенциальная философия</vt:lpstr>
      <vt:lpstr>Логический позитивизм</vt:lpstr>
      <vt:lpstr>Неотомизм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SF</dc:creator>
  <cp:lastModifiedBy>SF</cp:lastModifiedBy>
  <cp:revision>31</cp:revision>
  <dcterms:created xsi:type="dcterms:W3CDTF">2016-11-07T20:59:48Z</dcterms:created>
  <dcterms:modified xsi:type="dcterms:W3CDTF">2016-11-08T01:21:19Z</dcterms:modified>
</cp:coreProperties>
</file>