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85" r:id="rId2"/>
    <p:sldId id="279" r:id="rId3"/>
    <p:sldId id="284" r:id="rId4"/>
    <p:sldId id="283" r:id="rId5"/>
    <p:sldId id="281" r:id="rId6"/>
    <p:sldId id="272" r:id="rId7"/>
    <p:sldId id="269" r:id="rId8"/>
    <p:sldId id="262" r:id="rId9"/>
    <p:sldId id="263" r:id="rId10"/>
    <p:sldId id="259" r:id="rId11"/>
    <p:sldId id="265" r:id="rId12"/>
    <p:sldId id="267" r:id="rId13"/>
    <p:sldId id="268" r:id="rId14"/>
    <p:sldId id="274" r:id="rId15"/>
    <p:sldId id="276" r:id="rId16"/>
    <p:sldId id="27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8082274" cy="2114129"/>
          </a:xfrm>
        </p:spPr>
        <p:txBody>
          <a:bodyPr>
            <a:noAutofit/>
          </a:bodyPr>
          <a:lstStyle/>
          <a:p>
            <a:r>
              <a:rPr lang="ru-RU" sz="3200" dirty="0" smtClean="0"/>
              <a:t>Презентация по </a:t>
            </a:r>
            <a:r>
              <a:rPr lang="ru-RU" sz="3200" smtClean="0"/>
              <a:t>Безопасности </a:t>
            </a:r>
            <a:r>
              <a:rPr lang="ru-RU" sz="3200" smtClean="0"/>
              <a:t>жизнедеятельности </a:t>
            </a:r>
            <a:r>
              <a:rPr lang="ru-RU" sz="3200" dirty="0" smtClean="0"/>
              <a:t>на тему</a:t>
            </a:r>
            <a:r>
              <a:rPr lang="en-US" sz="3200" dirty="0" smtClean="0"/>
              <a:t>: “</a:t>
            </a:r>
            <a:r>
              <a:rPr lang="ru-RU" sz="3200" dirty="0" smtClean="0"/>
              <a:t>российская система чрезвычайных ситуаций</a:t>
            </a:r>
            <a:r>
              <a:rPr lang="en-US" sz="3200" dirty="0" smtClean="0"/>
              <a:t>”</a:t>
            </a:r>
            <a:endParaRPr lang="ru-RU" sz="3200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663952" y="5105400"/>
            <a:ext cx="6480048" cy="1752600"/>
          </a:xfrm>
          <a:prstGeom prst="rect">
            <a:avLst/>
          </a:prstGeom>
        </p:spPr>
        <p:txBody>
          <a:bodyPr vert="horz" tIns="0" rIns="45720" bIns="0" anchor="b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Работу выполнил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студент ГБОУ СПО ПТ №2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группы 3 КС 1.4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Фрик Александр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0420" name="Picture 4" descr="http://science.spb.ru/images/news/sci/2014/04/ung0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780928"/>
            <a:ext cx="5508104" cy="37531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Силы ликвидации ЧС включают: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66376"/>
          </a:xfrm>
        </p:spPr>
        <p:txBody>
          <a:bodyPr>
            <a:normAutofit fontScale="92500" lnSpcReduction="2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ru-RU" sz="3000" dirty="0" smtClean="0"/>
              <a:t>Войска гражданской обороны; </a:t>
            </a:r>
          </a:p>
          <a:p>
            <a:pPr marL="651510" indent="-514350">
              <a:buFont typeface="+mj-lt"/>
              <a:buAutoNum type="arabicPeriod"/>
            </a:pPr>
            <a:r>
              <a:rPr lang="ru-RU" sz="3000" dirty="0" smtClean="0"/>
              <a:t>Поисково-спасательную службу МЧС России; </a:t>
            </a:r>
          </a:p>
          <a:p>
            <a:pPr marL="651510" indent="-514350">
              <a:buFont typeface="+mj-lt"/>
              <a:buAutoNum type="arabicPeriod"/>
            </a:pPr>
            <a:r>
              <a:rPr lang="ru-RU" sz="3000" dirty="0" smtClean="0"/>
              <a:t>Государственную противопожарную службу МЧС России; </a:t>
            </a:r>
          </a:p>
          <a:p>
            <a:pPr marL="651510" indent="-514350">
              <a:buFont typeface="+mj-lt"/>
              <a:buAutoNum type="arabicPeriod"/>
            </a:pPr>
            <a:r>
              <a:rPr lang="ru-RU" sz="3000" dirty="0" smtClean="0"/>
              <a:t>Соединения и воинские части Вооруженных Сил, предназначенные для ликвидации последствий катастроф; </a:t>
            </a:r>
          </a:p>
          <a:p>
            <a:pPr marL="651510" indent="-514350">
              <a:buFont typeface="+mj-lt"/>
              <a:buAutoNum type="arabicPeriod"/>
            </a:pPr>
            <a:r>
              <a:rPr lang="ru-RU" sz="3000" dirty="0" smtClean="0"/>
              <a:t>Противопожарные, аварийно-спасательные, аварийно-восстановительные формирования министерств, ведомств и различных организаций; </a:t>
            </a:r>
          </a:p>
          <a:p>
            <a:pPr marL="651510" indent="-514350">
              <a:buFont typeface="+mj-lt"/>
              <a:buAutoNum type="arabicPeriod"/>
            </a:pPr>
            <a:r>
              <a:rPr lang="ru-RU" sz="3000" dirty="0" smtClean="0"/>
              <a:t>Учреждения и формирования служб экстренной медицинской помощи и многие другие. 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2214554"/>
          </a:xfrm>
        </p:spPr>
        <p:txBody>
          <a:bodyPr>
            <a:noAutofit/>
          </a:bodyPr>
          <a:lstStyle/>
          <a:p>
            <a:pPr algn="l"/>
            <a:r>
              <a:rPr lang="ru-RU" sz="2600" dirty="0" smtClean="0"/>
              <a:t>В зависимости от обстановки, масштаба прогнозируемой или возникшей чрезвычайной ситуации устанавливается один из следующих режимов функционирования РСЧС:</a:t>
            </a:r>
            <a:endParaRPr lang="ru-RU" sz="2600" dirty="0"/>
          </a:p>
        </p:txBody>
      </p:sp>
      <p:pic>
        <p:nvPicPr>
          <p:cNvPr id="2050" name="Picture 2" descr="D:\По ОБЖ\ОБЖ Методика\OBZ\Сайт\Противогаз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4814830"/>
            <a:ext cx="2143108" cy="204317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1964353"/>
            <a:ext cx="692948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600" u="sng" dirty="0" smtClean="0"/>
              <a:t>режим повседневной деятельности</a:t>
            </a:r>
            <a:r>
              <a:rPr lang="ru-RU" sz="2600" dirty="0" smtClean="0"/>
              <a:t> - при нормальной обстановке,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u="sng" dirty="0" smtClean="0"/>
              <a:t>режим повышенной готовности</a:t>
            </a:r>
            <a:r>
              <a:rPr lang="ru-RU" sz="2600" dirty="0" smtClean="0"/>
              <a:t> - при ухудшении производственно - промышленной, </a:t>
            </a:r>
            <a:r>
              <a:rPr lang="ru-RU" sz="2600" dirty="0" err="1" smtClean="0"/>
              <a:t>радиа-ционной</a:t>
            </a:r>
            <a:r>
              <a:rPr lang="ru-RU" sz="2600" dirty="0" smtClean="0"/>
              <a:t>, химической, биологической (бактериологической), сейсмической и </a:t>
            </a:r>
            <a:r>
              <a:rPr lang="ru-RU" sz="2600" dirty="0" err="1" smtClean="0"/>
              <a:t>гидрометеороло-гической</a:t>
            </a:r>
            <a:r>
              <a:rPr lang="ru-RU" sz="2600" dirty="0" smtClean="0"/>
              <a:t> обстановки, при получении прогноза о возможности возникновения ЧС;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600" u="sng" dirty="0" smtClean="0"/>
              <a:t>режим чрезвычайной ситуации</a:t>
            </a:r>
            <a:r>
              <a:rPr lang="ru-RU" sz="2600" dirty="0" smtClean="0"/>
              <a:t> - при возникновении и во время ликвидации ЧС.</a:t>
            </a:r>
            <a:endParaRPr lang="ru-RU" sz="2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6874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3100" dirty="0" smtClean="0"/>
              <a:t>Федеральные органы исполнительной власти располагают специально подготовленными и аттестованными силами и средствами, предназначенными для предупреждения и ликвидации ЧС. Используя их в рамках Единой государственной системы, можно до минимума свести людские и материальные потери.</a:t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ru-RU" sz="28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85720" y="4143380"/>
            <a:ext cx="6143668" cy="27146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u="sng" dirty="0" smtClean="0"/>
              <a:t>Силы и средства РСЧС подразделяются на: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Силы и средства наблюдения и контроля;</a:t>
            </a:r>
            <a:br>
              <a:rPr lang="ru-RU" dirty="0" smtClean="0"/>
            </a:br>
            <a:r>
              <a:rPr lang="ru-RU" dirty="0" smtClean="0"/>
              <a:t>- Силы и средства ликвидации ЧС.</a:t>
            </a:r>
            <a:endParaRPr lang="ru-RU" dirty="0"/>
          </a:p>
        </p:txBody>
      </p:sp>
      <p:pic>
        <p:nvPicPr>
          <p:cNvPr id="1026" name="Picture 2" descr="D:\По ОБЖ\ОБЖ Методика\OBZ\Сайт\взрыв рядом с домом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51600" y="3857628"/>
            <a:ext cx="2692400" cy="26543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b="1" u="sng" dirty="0" smtClean="0"/>
              <a:t>Силы и средства наблюдения и контроля</a:t>
            </a:r>
            <a:r>
              <a:rPr lang="ru-RU" sz="2800" u="sng" dirty="0" smtClean="0"/>
              <a:t> </a:t>
            </a:r>
            <a:r>
              <a:rPr lang="ru-RU" sz="2800" dirty="0" smtClean="0"/>
              <a:t>включают подразделения органов надзора, наблюдения и лабораторного контроля ГО; службу предупреждения о стихийных бедствиях.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u="sng" dirty="0" smtClean="0"/>
              <a:t>В силы и средства ликвидации ЧС</a:t>
            </a:r>
            <a:r>
              <a:rPr lang="ru-RU" sz="2800" b="1" dirty="0" smtClean="0"/>
              <a:t> </a:t>
            </a:r>
            <a:r>
              <a:rPr lang="ru-RU" sz="2800" dirty="0" smtClean="0"/>
              <a:t>входят, в первую очередь, соединения, части и подразделения МЧС, МО, МВД, гражданские организации ГО, а также силы и средства, принадлежащие другим министерствам и ведомствам, государственным и иным органам, расположенным на территории России.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Постоянно действующими органами управления единой системы являются: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85000" lnSpcReduction="20000"/>
          </a:bodyPr>
          <a:lstStyle/>
          <a:p>
            <a:r>
              <a:rPr lang="ru-RU" sz="2900" b="1" dirty="0" smtClean="0"/>
              <a:t>на федеральном уровне </a:t>
            </a:r>
            <a:r>
              <a:rPr lang="ru-RU" sz="2900" dirty="0" smtClean="0"/>
              <a:t>– МЧС России, структурные подразделения федеральных органов исполнительной власти; </a:t>
            </a:r>
          </a:p>
          <a:p>
            <a:r>
              <a:rPr lang="ru-RU" sz="2900" b="1" dirty="0" smtClean="0"/>
              <a:t>на региональном уровне</a:t>
            </a:r>
            <a:r>
              <a:rPr lang="ru-RU" sz="2900" dirty="0" smtClean="0"/>
              <a:t> – региональные центры по делам гражданской обороны, чрезвычайным ситуациям и ликвидации последствий стихийных бедствий МЧС России; </a:t>
            </a:r>
          </a:p>
          <a:p>
            <a:r>
              <a:rPr lang="ru-RU" sz="2900" b="1" dirty="0" smtClean="0"/>
              <a:t>на территориальном и местном уровнях</a:t>
            </a:r>
            <a:r>
              <a:rPr lang="ru-RU" sz="2900" dirty="0" smtClean="0"/>
              <a:t> – соответствующие органы, специально уполномоченные решать задачи гражданской обороны и задачи по предупреждению и ликвидации ЧС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900" b="1" dirty="0" smtClean="0"/>
              <a:t>на объектовом уровне</a:t>
            </a:r>
            <a:r>
              <a:rPr lang="ru-RU" sz="2900" dirty="0" smtClean="0"/>
              <a:t> - структурные подразделения или работники организаций, специально уполномоченные решать задачи в области защиты населения и территорий от ЧС.</a:t>
            </a:r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300" b="1" dirty="0" smtClean="0"/>
              <a:t/>
            </a:r>
            <a:br>
              <a:rPr lang="ru-RU" sz="3300" b="1" dirty="0" smtClean="0"/>
            </a:br>
            <a:r>
              <a:rPr lang="ru-RU" sz="3300" b="1" dirty="0" smtClean="0"/>
              <a:t>Органами повседневного управления единой системы являются</a:t>
            </a:r>
            <a:r>
              <a:rPr lang="ru-RU" sz="3300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715436" cy="5357850"/>
          </a:xfrm>
        </p:spPr>
        <p:txBody>
          <a:bodyPr>
            <a:normAutofit fontScale="77500" lnSpcReduction="20000"/>
          </a:bodyPr>
          <a:lstStyle/>
          <a:p>
            <a:r>
              <a:rPr lang="ru-RU" sz="3300" dirty="0" smtClean="0"/>
              <a:t>— центры управления в кризисных ситуациях, информационные центры, дежурно-диспетчерские службы федеральных органов исполнительной власти; </a:t>
            </a:r>
          </a:p>
          <a:p>
            <a:r>
              <a:rPr lang="ru-RU" sz="3300" dirty="0" smtClean="0"/>
              <a:t>— центры управления в кризисных ситуациях региональных центров; </a:t>
            </a:r>
          </a:p>
          <a:p>
            <a:r>
              <a:rPr lang="ru-RU" sz="3300" dirty="0" smtClean="0"/>
              <a:t>— центры управления в кризисных ситуациях органов управления по делам гражданской обороны и чрезвычайным ситуациям, информационные центры, дежурно-диспетчерские службы территориальных органов федеральных органов исполнительной власти; </a:t>
            </a:r>
          </a:p>
          <a:p>
            <a:r>
              <a:rPr lang="ru-RU" sz="3300" dirty="0" smtClean="0"/>
              <a:t>— единые дежурно-диспетчерские службы муниципальных образований; </a:t>
            </a:r>
          </a:p>
          <a:p>
            <a:r>
              <a:rPr lang="ru-RU" sz="3300" dirty="0" smtClean="0"/>
              <a:t>— дежурно-диспетчерские службы организаций (объектов). </a:t>
            </a:r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3000" b="1" dirty="0" smtClean="0"/>
              <a:t>Силы ликвидации ЧС включают: 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472518" cy="571504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/>
              <a:t>В</a:t>
            </a:r>
            <a:r>
              <a:rPr lang="ru-RU" sz="2800" dirty="0" smtClean="0"/>
              <a:t>ойска гражданской обороны;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П</a:t>
            </a:r>
            <a:r>
              <a:rPr lang="ru-RU" sz="2800" dirty="0" smtClean="0"/>
              <a:t>оисково-спасательную службу МЧС России;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Г</a:t>
            </a:r>
            <a:r>
              <a:rPr lang="ru-RU" sz="2800" dirty="0" smtClean="0"/>
              <a:t>осударственную противопожарную службу МЧС России;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С</a:t>
            </a:r>
            <a:r>
              <a:rPr lang="ru-RU" sz="2800" dirty="0" smtClean="0"/>
              <a:t>оединения и воинские части Вооруженных Сил, предназначенные для ликвидации последствий катастроф;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П</a:t>
            </a:r>
            <a:r>
              <a:rPr lang="ru-RU" sz="2800" dirty="0" smtClean="0"/>
              <a:t>ротивопожарные, аварийно-спасательные, аварийно-восстановительные формирования министерств, ведомств и различных организаций;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У</a:t>
            </a:r>
            <a:r>
              <a:rPr lang="ru-RU" sz="2800" dirty="0" smtClean="0"/>
              <a:t>чреждения и формирования служб экстренной медицинской помощи и многие другие. </a:t>
            </a:r>
            <a:endParaRPr lang="ru-RU" sz="2800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dirty="0" smtClean="0"/>
              <a:t>     В 1995 г. была создана Единая государственная система предупреждения и ликвидации чрезвычайных ситуаций (РСЧС). В её задачи входит</a:t>
            </a:r>
            <a:r>
              <a:rPr lang="en-US" sz="3100" dirty="0" smtClean="0"/>
              <a:t>: </a:t>
            </a:r>
            <a:r>
              <a:rPr lang="ru-RU" sz="3100" dirty="0" smtClean="0"/>
              <a:t>прогнозирование, предотвращение и ликвидация различных ситуаций, обеспечение постоянной готовности к ним органов государственного управления, быстрая и эффективная реакция на них.</a:t>
            </a:r>
            <a:br>
              <a:rPr lang="ru-RU" sz="3100" dirty="0" smtClean="0"/>
            </a:br>
            <a:r>
              <a:rPr lang="ru-RU" sz="3100" dirty="0" smtClean="0"/>
              <a:t>    </a:t>
            </a:r>
            <a:br>
              <a:rPr lang="ru-RU" sz="3100" dirty="0" smtClean="0"/>
            </a:br>
            <a:r>
              <a:rPr lang="ru-RU" sz="3100" dirty="0" smtClean="0"/>
              <a:t>     РСЧС объединяет в себе все органы управления, силы и средства страны, причастные к делу борьбы с ЧС и ранее занимавшиеся этим делом разрозненно.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643998" cy="6297634"/>
          </a:xfrm>
        </p:spPr>
        <p:txBody>
          <a:bodyPr>
            <a:noAutofit/>
          </a:bodyPr>
          <a:lstStyle/>
          <a:p>
            <a:pPr algn="l"/>
            <a:r>
              <a:rPr lang="ru-RU" sz="2600" b="1" dirty="0" smtClean="0"/>
              <a:t>Единая государственная система предупреждения и ликвидации ЧС (РСЧС)</a:t>
            </a:r>
            <a:r>
              <a:rPr lang="ru-RU" sz="2600" b="1" dirty="0"/>
              <a:t> </a:t>
            </a:r>
            <a:r>
              <a:rPr lang="ru-RU" sz="2600" dirty="0" smtClean="0"/>
              <a:t>предназначена для предупреждения ЧС, а в случае их возникновения для обеспечения безопасности и защиты населения, окружающей природной среды и уменьшения материальных потерь, локализации и ликвидации ЧС.</a:t>
            </a:r>
            <a:br>
              <a:rPr lang="ru-RU" sz="2600" dirty="0" smtClean="0"/>
            </a:br>
            <a:r>
              <a:rPr lang="ru-RU" sz="2600" dirty="0" smtClean="0"/>
              <a:t>     Ее деятельность организуется в соответствии с Конституцией и федеральными законами РФ, указами и распоряжениями Президента, постановлениями и распоряжениями Правительства Российской Федерации, нормативными правовыми актами ее субъектов и Положением о единой государственной системе предупреждения и ликвидации ЧС (РСЧС</a:t>
            </a:r>
            <a:r>
              <a:rPr lang="ru-RU" sz="2600" dirty="0" smtClean="0"/>
              <a:t>).</a:t>
            </a:r>
            <a:endParaRPr lang="ru-RU" sz="2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r>
              <a:rPr lang="ru-RU" dirty="0" smtClean="0"/>
              <a:t>Структура РСЧС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1510" indent="-514350">
              <a:buNone/>
            </a:pPr>
            <a:r>
              <a:rPr lang="ru-RU" dirty="0" smtClean="0"/>
              <a:t>	Организационно РСЧС состоит из территориальных и функциональных подсистем и имеет  5 уровней:</a:t>
            </a:r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Федеральный </a:t>
            </a:r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Региональный</a:t>
            </a:r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Территориальный</a:t>
            </a:r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Местный</a:t>
            </a:r>
          </a:p>
          <a:p>
            <a:pPr marL="651510" indent="-514350" algn="just">
              <a:buFont typeface="+mj-lt"/>
              <a:buAutoNum type="arabicPeriod"/>
            </a:pPr>
            <a:r>
              <a:rPr lang="ru-RU" dirty="0" smtClean="0"/>
              <a:t>Объектовый.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     На каждом уровне РСЧС имеются координирующие органы комиссии по ЧС, постоянно действующие органы управления, специально уполномоченные на решение задач по защите населения и территорий от ЧС (ГОЧС). а также органы повседневного управления (пункты управления и дежурные службы), силы и средства, резервы финансовых и материальных ресурсов, системы связи, оповещения, информационного обеспечения.</a:t>
            </a:r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www.nntu.sci-nnov.ru/RUS/otd_sl/gochs/fed_laws/fed12.gif"/>
          <p:cNvPicPr>
            <a:picLocks noGrp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293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6369072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Территориальные подсистемы РСЧС создаются в субъектах РФ и состоят из звеньев, соответствующих принятому административно-территориальному делении этих территорий.</a:t>
            </a:r>
            <a:br>
              <a:rPr lang="ru-RU" sz="2800" dirty="0" smtClean="0"/>
            </a:br>
            <a:r>
              <a:rPr lang="ru-RU" sz="2800" dirty="0" smtClean="0"/>
              <a:t>     Каждая территориальная подсистема предназначена для предупреждения и ликвидации ЧС на подведомственной территории.</a:t>
            </a:r>
            <a:br>
              <a:rPr lang="ru-RU" sz="2800" dirty="0" smtClean="0"/>
            </a:br>
            <a:r>
              <a:rPr lang="ru-RU" sz="2800" dirty="0" smtClean="0"/>
              <a:t>     Задачи, организационная структура, состав сил и средств, порядок функционирования территориальных подсистем РСЧС определяются положениями об этих подсистемах, утверждаемыми соответствующими органами исполнительной власти субъектов РФ и согласованными с региональными центрами МЧС России.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511288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b="1" dirty="0" smtClean="0"/>
              <a:t>Основные задачи Единой государственной системы предупреждения и ликвидации чрезвычайных ситуаций: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3092"/>
            <a:ext cx="8229600" cy="4429180"/>
          </a:xfrm>
        </p:spPr>
        <p:txBody>
          <a:bodyPr>
            <a:normAutofit fontScale="92500" lnSpcReduction="2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ru-RU" dirty="0" smtClean="0"/>
              <a:t> Разработка и исполнение законов и других важных документов по защите населения и территорий от чрезвычайных ситуаций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 Осуществление целевых научно-технических программ, направленных на предупреждение ЧС и повышение надежности функционирования предприятий, учреждений и организаций в чрезвычайных ситуациях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651510" indent="-514350">
              <a:buFont typeface="+mj-lt"/>
              <a:buAutoNum type="arabicPeriod"/>
            </a:pPr>
            <a:r>
              <a:rPr lang="ru-RU" dirty="0" smtClean="0"/>
              <a:t> Обеспечение готовности к действиям органов управления, сил и средств, предназначенных для предупреждения и ликвидации чрезвычайных ситуаций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52"/>
            <a:ext cx="8572560" cy="6500834"/>
          </a:xfrm>
        </p:spPr>
        <p:txBody>
          <a:bodyPr>
            <a:noAutofit/>
          </a:bodyPr>
          <a:lstStyle/>
          <a:p>
            <a:pPr marL="651600" lvl="0" indent="-514800">
              <a:buFont typeface="+mj-lt"/>
              <a:buAutoNum type="arabicPeriod" startAt="4"/>
            </a:pPr>
            <a:r>
              <a:rPr lang="ru-RU" sz="2600" dirty="0" smtClean="0"/>
              <a:t>Сбор, обработка, обмен и выдача информации по</a:t>
            </a:r>
            <a:r>
              <a:rPr lang="en-US" sz="2600" dirty="0" smtClean="0"/>
              <a:t> </a:t>
            </a:r>
            <a:r>
              <a:rPr lang="ru-RU" sz="2600" dirty="0" smtClean="0"/>
              <a:t>защите населения и территорий от ЧС</a:t>
            </a:r>
            <a:r>
              <a:rPr lang="en-US" sz="2600" dirty="0" smtClean="0"/>
              <a:t>;</a:t>
            </a:r>
            <a:endParaRPr lang="ru-RU" sz="2600" dirty="0" smtClean="0"/>
          </a:p>
          <a:p>
            <a:pPr marL="651510" lvl="0" indent="-514350">
              <a:buFont typeface="+mj-lt"/>
              <a:buAutoNum type="arabicPeriod" startAt="4"/>
            </a:pPr>
            <a:r>
              <a:rPr lang="ru-RU" sz="2600" dirty="0" smtClean="0"/>
              <a:t>Подготовка населения к действиям при чрезвычайных ситуациях;    </a:t>
            </a:r>
          </a:p>
          <a:p>
            <a:pPr marL="651510" lvl="0" indent="-514350">
              <a:buFont typeface="+mj-lt"/>
              <a:buAutoNum type="arabicPeriod" startAt="4"/>
            </a:pPr>
            <a:r>
              <a:rPr lang="ru-RU" sz="2600" dirty="0" smtClean="0"/>
              <a:t> Осуществление государственной экспертизы, надзора и контроля в сфере защиты населения и территорий от ЧС;</a:t>
            </a:r>
          </a:p>
          <a:p>
            <a:pPr marL="651510" lvl="0" indent="-514350">
              <a:buFont typeface="+mj-lt"/>
              <a:buAutoNum type="arabicPeriod" startAt="4"/>
            </a:pPr>
            <a:r>
              <a:rPr lang="ru-RU" sz="2600" dirty="0" smtClean="0"/>
              <a:t>  Ликвидация чрезвычайных ситуаций;</a:t>
            </a:r>
          </a:p>
          <a:p>
            <a:pPr marL="651510" lvl="0" indent="-514350">
              <a:buFont typeface="+mj-lt"/>
              <a:buAutoNum type="arabicPeriod" startAt="4"/>
            </a:pPr>
            <a:r>
              <a:rPr lang="ru-RU" sz="2600" dirty="0" smtClean="0"/>
              <a:t> Осуществление мероприятий по социальной защите населения, пострадавшего от ЧС, проведение гуманитарных акций;</a:t>
            </a:r>
          </a:p>
          <a:p>
            <a:pPr marL="651510" lvl="0" indent="-514350">
              <a:buFont typeface="+mj-lt"/>
              <a:buAutoNum type="arabicPeriod" startAt="4"/>
            </a:pPr>
            <a:r>
              <a:rPr lang="ru-RU" sz="2600" dirty="0" smtClean="0"/>
              <a:t> Реализация прав и обязанностей граждан в области защиты от чрезвычайных ситуаций;    </a:t>
            </a:r>
          </a:p>
          <a:p>
            <a:pPr marL="651510" lvl="0" indent="-514350">
              <a:buFont typeface="+mj-lt"/>
              <a:buAutoNum type="arabicPeriod" startAt="4"/>
            </a:pPr>
            <a:r>
              <a:rPr lang="ru-RU" sz="2600" dirty="0" smtClean="0"/>
              <a:t> Международное сотрудничество в области защиты населения и территорий от чрезвычайных ситуаций.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296</TotalTime>
  <Words>486</Words>
  <PresentationFormat>Экран (4:3)</PresentationFormat>
  <Paragraphs>59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Апекс</vt:lpstr>
      <vt:lpstr>Презентация по Безопасности жизнедеятельности на тему: “российская система чрезвычайных ситуаций”</vt:lpstr>
      <vt:lpstr>     В 1995 г. была создана Единая государственная система предупреждения и ликвидации чрезвычайных ситуаций (РСЧС). В её задачи входит: прогнозирование, предотвращение и ликвидация различных ситуаций, обеспечение постоянной готовности к ним органов государственного управления, быстрая и эффективная реакция на них.           РСЧС объединяет в себе все органы управления, силы и средства страны, причастные к делу борьбы с ЧС и ранее занимавшиеся этим делом разрозненно.</vt:lpstr>
      <vt:lpstr>Единая государственная система предупреждения и ликвидации ЧС (РСЧС) предназначена для предупреждения ЧС, а в случае их возникновения для обеспечения безопасности и защиты населения, окружающей природной среды и уменьшения материальных потерь, локализации и ликвидации ЧС.      Ее деятельность организуется в соответствии с Конституцией и федеральными законами РФ, указами и распоряжениями Президента, постановлениями и распоряжениями Правительства Российской Федерации, нормативными правовыми актами ее субъектов и Положением о единой государственной системе предупреждения и ликвидации ЧС (РСЧС).</vt:lpstr>
      <vt:lpstr>Структура РСЧС</vt:lpstr>
      <vt:lpstr>     На каждом уровне РСЧС имеются координирующие органы комиссии по ЧС, постоянно действующие органы управления, специально уполномоченные на решение задач по защите населения и территорий от ЧС (ГОЧС). а также органы повседневного управления (пункты управления и дежурные службы), силы и средства, резервы финансовых и материальных ресурсов, системы связи, оповещения, информационного обеспечения.</vt:lpstr>
      <vt:lpstr>Слайд 6</vt:lpstr>
      <vt:lpstr>Территориальные подсистемы РСЧС создаются в субъектах РФ и состоят из звеньев, соответствующих принятому административно-территориальному делении этих территорий.      Каждая территориальная подсистема предназначена для предупреждения и ликвидации ЧС на подведомственной территории.      Задачи, организационная структура, состав сил и средств, порядок функционирования территориальных подсистем РСЧС определяются положениями об этих подсистемах, утверждаемыми соответствующими органами исполнительной власти субъектов РФ и согласованными с региональными центрами МЧС России. </vt:lpstr>
      <vt:lpstr>Основные задачи Единой государственной системы предупреждения и ликвидации чрезвычайных ситуаций:</vt:lpstr>
      <vt:lpstr>Слайд 9</vt:lpstr>
      <vt:lpstr>Силы ликвидации ЧС включают:  </vt:lpstr>
      <vt:lpstr>В зависимости от обстановки, масштаба прогнозируемой или возникшей чрезвычайной ситуации устанавливается один из следующих режимов функционирования РСЧС:</vt:lpstr>
      <vt:lpstr>                 Федеральные органы исполнительной власти располагают специально подготовленными и аттестованными силами и средствами, предназначенными для предупреждения и ликвидации ЧС. Используя их в рамках Единой государственной системы, можно до минимума свести людские и материальные потери.                  </vt:lpstr>
      <vt:lpstr>Силы и средства наблюдения и контроля включают подразделения органов надзора, наблюдения и лабораторного контроля ГО; службу предупреждения о стихийных бедствиях.  В силы и средства ликвидации ЧС входят, в первую очередь, соединения, части и подразделения МЧС, МО, МВД, гражданские организации ГО, а также силы и средства, принадлежащие другим министерствам и ведомствам, государственным и иным органам, расположенным на территории России. </vt:lpstr>
      <vt:lpstr> Постоянно действующими органами управления единой системы являются:  </vt:lpstr>
      <vt:lpstr> Органами повседневного управления единой системы являются: </vt:lpstr>
      <vt:lpstr>Силы ликвидации ЧС включают: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РСЧС</dc:title>
  <dc:creator>SF</dc:creator>
  <cp:lastModifiedBy>SF</cp:lastModifiedBy>
  <cp:revision>41</cp:revision>
  <dcterms:modified xsi:type="dcterms:W3CDTF">2016-11-20T16:39:25Z</dcterms:modified>
</cp:coreProperties>
</file>