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notesMasterIdLst>
    <p:notesMasterId r:id="rId12"/>
  </p:notesMasterIdLst>
  <p:sldIdLst>
    <p:sldId id="256" r:id="rId2"/>
    <p:sldId id="257" r:id="rId3"/>
    <p:sldId id="258" r:id="rId4"/>
    <p:sldId id="264" r:id="rId5"/>
    <p:sldId id="259" r:id="rId6"/>
    <p:sldId id="261" r:id="rId7"/>
    <p:sldId id="265" r:id="rId8"/>
    <p:sldId id="260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cRulj5Sspwoc6jH3+RrLuQ" hashData="dv62p1OE01dQfMi46a3Y4feDcDY" cryptProvider="" algIdExt="0" algIdExtSource="" cryptProviderTypeExt="0" cryptProviderTypeExtSource="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76A5C7-3A31-45FA-BED1-3E069A02818E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229FE-8128-4EF6-B791-C3D1405998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ic.academic.ru/dic.nsf/ruwiki/100758" TargetMode="External"/><Relationship Id="rId2" Type="http://schemas.openxmlformats.org/officeDocument/2006/relationships/hyperlink" Target="http://edu.znate.ru/tw_files2/urls_4/2112/d-2111785/7z-docs/1_html_m28ffb04b.pn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rassvadoorreds.science/pic-cs311718.vk.me/v311718505/83b7/vZwHINdjBF8.jpg" TargetMode="External"/><Relationship Id="rId4" Type="http://schemas.openxmlformats.org/officeDocument/2006/relationships/hyperlink" Target="https://ru.wikipedia.org/wiki/%D0%9F%D1%80%D0%B5%D0%B4%D0%BB%D0%BE%D0%B6%D0%B5%D0%BD%D0%B8%D0%B5_(%D0%BB%D0%B8%D0%BD%D0%B3%D0%B2%D0%B8%D1%81%D1%82%D0%B8%D0%BA%D0%B0)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3214686"/>
            <a:ext cx="6848500" cy="1600200"/>
          </a:xfrm>
        </p:spPr>
        <p:txBody>
          <a:bodyPr/>
          <a:lstStyle/>
          <a:p>
            <a:r>
              <a:rPr lang="ru-RU" dirty="0" smtClean="0"/>
              <a:t>Работу выполнил студент ГБОУ СПО ПТ №2 Группы 2 К.С. 1.4 </a:t>
            </a:r>
            <a:r>
              <a:rPr lang="ru-RU" dirty="0" err="1" smtClean="0"/>
              <a:t>Фрик</a:t>
            </a:r>
            <a:r>
              <a:rPr lang="ru-RU" dirty="0" smtClean="0"/>
              <a:t> Александр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Презентация по русскому языку на тему</a:t>
            </a:r>
            <a:r>
              <a:rPr smtClean="0"/>
              <a:t>:"</a:t>
            </a:r>
            <a:r>
              <a:rPr lang="ru-RU" dirty="0" smtClean="0"/>
              <a:t>Виды простых</a:t>
            </a:r>
            <a:r>
              <a:rPr lang="en-US" dirty="0" smtClean="0"/>
              <a:t> </a:t>
            </a:r>
            <a:r>
              <a:rPr lang="ru-RU" dirty="0" smtClean="0"/>
              <a:t>и сложных</a:t>
            </a:r>
            <a:br>
              <a:rPr lang="ru-RU" dirty="0" smtClean="0"/>
            </a:br>
            <a:r>
              <a:rPr lang="ru-RU" dirty="0" smtClean="0"/>
              <a:t>предложений</a:t>
            </a:r>
            <a:r>
              <a:rPr smtClean="0"/>
              <a:t>"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6119336"/>
            <a:ext cx="4929190" cy="738664"/>
          </a:xfrm>
          <a:prstGeom prst="rect">
            <a:avLst/>
          </a:prstGeom>
          <a:solidFill>
            <a:srgbClr val="0000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rgbClr val="FF0000"/>
                </a:solidFill>
              </a:rPr>
              <a:t>Работа защищена паролем. Изменение и копирование части работы невозможно</a:t>
            </a:r>
          </a:p>
          <a:p>
            <a:r>
              <a:rPr lang="ru-RU" sz="1400" b="1" dirty="0" smtClean="0">
                <a:solidFill>
                  <a:srgbClr val="FF0000"/>
                </a:solidFill>
              </a:rPr>
              <a:t>(Попробуйте скопировать часть или удалить это).</a:t>
            </a:r>
            <a:endParaRPr lang="ru-RU" sz="1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5303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Надеюсь это то, что требовалось. И в честь того, что я эту работу сделал с нуля сам я напишу источники</a:t>
            </a:r>
            <a:r>
              <a:rPr lang="en-US" dirty="0" smtClean="0"/>
              <a:t>:</a:t>
            </a:r>
          </a:p>
          <a:p>
            <a:r>
              <a:rPr lang="en-US" dirty="0" smtClean="0">
                <a:hlinkClick r:id="rId2"/>
              </a:rPr>
              <a:t>http://edu.znate.ru/tw_files2/urls_4/2112/d-2111785/7z-docs/1_html_m28ffb04b.png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http://dic.academic.ru/dic.nsf/ruwiki/100758#.D0.92.D0.B8.D0.B4.D1.8B_.D1.81.D0.BB.D0.BE.D0.B6.D0.BD.D1.8B.D1.85_.D0.BF.D1.80.D0.B5.D0.B4.D0.BB.D0.BE.D0.B6.D0.B5.D0.BD.D0.B8.D0.B9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https://ru.wikipedia.org/wiki/%D0%9F%D1%80%D0%B5%D0%B4%D0%BB%D0%BE%D0%B6%D0%B5%D0%BD%D0%B8%D0%B5_%28%D0%BB%D0%B8%D0%BD%D0%B3%D0%B2%D0%B8%D1%81%D1%82%D0%B8%D0%BA%D0%B0%29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http://rassvadoorreds.science/pic-cs311718.vk.me/v311718505/83b7/vZwHINdjBF8.jpg</a:t>
            </a:r>
            <a:endParaRPr lang="ru-RU" dirty="0" smtClean="0"/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предложение?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Предложение</a:t>
            </a:r>
            <a:r>
              <a:rPr lang="ru-RU" dirty="0" smtClean="0"/>
              <a:t> — это единица языка, которая представляет собой грамматически организованное соединение слов (или слово), обладающее смысловой и интонационной законченностью. С точки зрения пунктуации, предложение как законченная единица речи оформляется в конце точкой, восклицательным или вопросительным знаками — или многоточием.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736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 smtClean="0"/>
              <a:t>Виды предложений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185678" y="3868718"/>
            <a:ext cx="3857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Простые</a:t>
            </a:r>
            <a:endParaRPr lang="ru-RU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5286380" y="3868718"/>
            <a:ext cx="36147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Сложные</a:t>
            </a:r>
            <a:endParaRPr lang="ru-RU" sz="6000" dirty="0"/>
          </a:p>
        </p:txBody>
      </p:sp>
      <p:cxnSp>
        <p:nvCxnSpPr>
          <p:cNvPr id="7" name="Прямая со стрелкой 6"/>
          <p:cNvCxnSpPr>
            <a:stCxn id="2" idx="2"/>
            <a:endCxn id="4" idx="0"/>
          </p:cNvCxnSpPr>
          <p:nvPr/>
        </p:nvCxnSpPr>
        <p:spPr>
          <a:xfrm rot="5400000">
            <a:off x="2680459" y="2005781"/>
            <a:ext cx="1296982" cy="242889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2" idx="2"/>
            <a:endCxn id="5" idx="0"/>
          </p:cNvCxnSpPr>
          <p:nvPr/>
        </p:nvCxnSpPr>
        <p:spPr>
          <a:xfrm rot="16200000" flipH="1">
            <a:off x="5170088" y="1945043"/>
            <a:ext cx="1296982" cy="255036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простое предложение?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Простое предложение — это предложение, в котором содержится только одна грамматическая основа, состоящая из подлежащего и/или сказуемого. Подлежащее и сказуемое являются главными членами предложения и выражают, соответственно, субъект действия или деятеля и само действие.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0"/>
            <a:ext cx="5357850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Простые предложения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1285860"/>
            <a:ext cx="2357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Двухсоставное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000790" y="1285860"/>
            <a:ext cx="24288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Односоставное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14282" y="2571744"/>
            <a:ext cx="1250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Полное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428728" y="2571744"/>
            <a:ext cx="16609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Неполное</a:t>
            </a:r>
            <a:endParaRPr lang="ru-RU" sz="2000" dirty="0"/>
          </a:p>
        </p:txBody>
      </p:sp>
      <p:cxnSp>
        <p:nvCxnSpPr>
          <p:cNvPr id="9" name="Прямая со стрелкой 8"/>
          <p:cNvCxnSpPr>
            <a:stCxn id="4" idx="2"/>
            <a:endCxn id="6" idx="0"/>
          </p:cNvCxnSpPr>
          <p:nvPr/>
        </p:nvCxnSpPr>
        <p:spPr>
          <a:xfrm rot="5400000">
            <a:off x="744731" y="1780606"/>
            <a:ext cx="885774" cy="69650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2"/>
            <a:endCxn id="7" idx="0"/>
          </p:cNvCxnSpPr>
          <p:nvPr/>
        </p:nvCxnSpPr>
        <p:spPr>
          <a:xfrm rot="16200000" flipH="1">
            <a:off x="1454646" y="1767192"/>
            <a:ext cx="885774" cy="72332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5" idx="1"/>
            <a:endCxn id="6" idx="0"/>
          </p:cNvCxnSpPr>
          <p:nvPr/>
        </p:nvCxnSpPr>
        <p:spPr>
          <a:xfrm rot="10800000" flipV="1">
            <a:off x="839368" y="1485914"/>
            <a:ext cx="5161423" cy="108582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5" idx="1"/>
            <a:endCxn id="7" idx="0"/>
          </p:cNvCxnSpPr>
          <p:nvPr/>
        </p:nvCxnSpPr>
        <p:spPr>
          <a:xfrm rot="10800000" flipV="1">
            <a:off x="2259198" y="1485914"/>
            <a:ext cx="3741592" cy="108582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215074" y="2571744"/>
            <a:ext cx="264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Гл. член подлежащее</a:t>
            </a:r>
            <a:endParaRPr lang="ru-RU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3214678" y="2571744"/>
            <a:ext cx="2500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Гл. член сказуемое</a:t>
            </a:r>
            <a:endParaRPr lang="ru-RU" sz="2000" dirty="0"/>
          </a:p>
        </p:txBody>
      </p:sp>
      <p:cxnSp>
        <p:nvCxnSpPr>
          <p:cNvPr id="41" name="Прямая со стрелкой 40"/>
          <p:cNvCxnSpPr>
            <a:stCxn id="5" idx="2"/>
            <a:endCxn id="38" idx="0"/>
          </p:cNvCxnSpPr>
          <p:nvPr/>
        </p:nvCxnSpPr>
        <p:spPr>
          <a:xfrm rot="16200000" flipH="1">
            <a:off x="6933078" y="1968113"/>
            <a:ext cx="885774" cy="3214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5" idx="2"/>
            <a:endCxn id="39" idx="0"/>
          </p:cNvCxnSpPr>
          <p:nvPr/>
        </p:nvCxnSpPr>
        <p:spPr>
          <a:xfrm rot="5400000">
            <a:off x="5397145" y="753668"/>
            <a:ext cx="885774" cy="275037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858016" y="3357562"/>
            <a:ext cx="1678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Назывное</a:t>
            </a:r>
            <a:endParaRPr lang="ru-RU" sz="2000" dirty="0"/>
          </a:p>
        </p:txBody>
      </p:sp>
      <p:cxnSp>
        <p:nvCxnSpPr>
          <p:cNvPr id="53" name="Прямая со стрелкой 52"/>
          <p:cNvCxnSpPr>
            <a:stCxn id="38" idx="2"/>
            <a:endCxn id="51" idx="0"/>
          </p:cNvCxnSpPr>
          <p:nvPr/>
        </p:nvCxnSpPr>
        <p:spPr>
          <a:xfrm rot="16200000" flipH="1">
            <a:off x="7424208" y="3084354"/>
            <a:ext cx="385708" cy="16070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214546" y="4714884"/>
            <a:ext cx="17502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Безличные</a:t>
            </a:r>
            <a:endParaRPr lang="ru-RU" sz="2000" dirty="0"/>
          </a:p>
        </p:txBody>
      </p:sp>
      <p:sp>
        <p:nvSpPr>
          <p:cNvPr id="58" name="TextBox 57"/>
          <p:cNvSpPr txBox="1"/>
          <p:nvPr/>
        </p:nvSpPr>
        <p:spPr>
          <a:xfrm>
            <a:off x="2071670" y="5929330"/>
            <a:ext cx="3946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Определённо-личное</a:t>
            </a:r>
            <a:endParaRPr lang="ru-RU" sz="20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5639662" y="4429132"/>
            <a:ext cx="35043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Неопределённо-личное</a:t>
            </a:r>
            <a:endParaRPr lang="ru-RU" sz="2000" dirty="0"/>
          </a:p>
        </p:txBody>
      </p:sp>
      <p:sp>
        <p:nvSpPr>
          <p:cNvPr id="60" name="TextBox 59"/>
          <p:cNvSpPr txBox="1"/>
          <p:nvPr/>
        </p:nvSpPr>
        <p:spPr>
          <a:xfrm>
            <a:off x="4429124" y="5357826"/>
            <a:ext cx="30718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Обобщённо-личное</a:t>
            </a:r>
            <a:endParaRPr lang="ru-RU" sz="2000" dirty="0"/>
          </a:p>
        </p:txBody>
      </p:sp>
      <p:cxnSp>
        <p:nvCxnSpPr>
          <p:cNvPr id="64" name="Прямая со стрелкой 63"/>
          <p:cNvCxnSpPr>
            <a:stCxn id="39" idx="2"/>
            <a:endCxn id="57" idx="0"/>
          </p:cNvCxnSpPr>
          <p:nvPr/>
        </p:nvCxnSpPr>
        <p:spPr>
          <a:xfrm rot="5400000">
            <a:off x="2905739" y="3155780"/>
            <a:ext cx="1743030" cy="137517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>
            <a:stCxn id="39" idx="2"/>
            <a:endCxn id="58" idx="0"/>
          </p:cNvCxnSpPr>
          <p:nvPr/>
        </p:nvCxnSpPr>
        <p:spPr>
          <a:xfrm rot="5400000">
            <a:off x="2776259" y="4240746"/>
            <a:ext cx="2957476" cy="41969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>
            <a:stCxn id="39" idx="2"/>
            <a:endCxn id="59" idx="0"/>
          </p:cNvCxnSpPr>
          <p:nvPr/>
        </p:nvCxnSpPr>
        <p:spPr>
          <a:xfrm rot="16200000" flipH="1">
            <a:off x="5199698" y="2236999"/>
            <a:ext cx="1457278" cy="29269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>
            <a:stCxn id="39" idx="2"/>
            <a:endCxn id="60" idx="0"/>
          </p:cNvCxnSpPr>
          <p:nvPr/>
        </p:nvCxnSpPr>
        <p:spPr>
          <a:xfrm rot="16200000" flipH="1">
            <a:off x="4021956" y="3414741"/>
            <a:ext cx="2385972" cy="150019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 стрелкой 181"/>
          <p:cNvCxnSpPr>
            <a:stCxn id="2" idx="2"/>
          </p:cNvCxnSpPr>
          <p:nvPr/>
        </p:nvCxnSpPr>
        <p:spPr>
          <a:xfrm rot="5400000">
            <a:off x="3482579" y="89282"/>
            <a:ext cx="285736" cy="239317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Прямая со стрелкой 186"/>
          <p:cNvCxnSpPr>
            <a:stCxn id="2" idx="2"/>
          </p:cNvCxnSpPr>
          <p:nvPr/>
        </p:nvCxnSpPr>
        <p:spPr>
          <a:xfrm rot="16200000" flipH="1">
            <a:off x="5268528" y="696504"/>
            <a:ext cx="214298" cy="110728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Примеры простых предложений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229600" cy="550072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Двухсоставное</a:t>
            </a:r>
            <a:r>
              <a:rPr lang="en-US" sz="2800" dirty="0" smtClean="0"/>
              <a:t>:</a:t>
            </a:r>
            <a:r>
              <a:rPr lang="ru-RU" sz="2800" dirty="0" smtClean="0"/>
              <a:t> Петя сегодня вышел из дома очень рано.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Односоставное</a:t>
            </a:r>
            <a:r>
              <a:rPr lang="en-US" sz="2800" dirty="0" smtClean="0"/>
              <a:t>:</a:t>
            </a:r>
            <a:endParaRPr lang="ru-RU" sz="28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ru-RU" sz="2800" dirty="0" smtClean="0"/>
              <a:t>Гл. член подлежащее</a:t>
            </a:r>
            <a:r>
              <a:rPr lang="en-US" sz="2800" dirty="0" smtClean="0"/>
              <a:t>:</a:t>
            </a:r>
            <a:endParaRPr lang="ru-RU" sz="2800" dirty="0" smtClean="0"/>
          </a:p>
          <a:p>
            <a:pPr marL="1314450" lvl="2" indent="-514350">
              <a:buFont typeface="+mj-lt"/>
              <a:buAutoNum type="arabicPeriod"/>
            </a:pPr>
            <a:r>
              <a:rPr lang="ru-RU" sz="2400" dirty="0" smtClean="0"/>
              <a:t>Назывное</a:t>
            </a:r>
            <a:r>
              <a:rPr lang="en-US" sz="2400" dirty="0" smtClean="0"/>
              <a:t>:</a:t>
            </a:r>
            <a:r>
              <a:rPr lang="ru-RU" sz="2400" dirty="0" smtClean="0"/>
              <a:t> Весна! Красота!</a:t>
            </a:r>
          </a:p>
          <a:p>
            <a:pPr marL="914400" lvl="1" indent="-514350">
              <a:buFont typeface="+mj-lt"/>
              <a:buAutoNum type="arabicPeriod"/>
            </a:pPr>
            <a:r>
              <a:rPr lang="ru-RU" sz="2800" dirty="0" smtClean="0"/>
              <a:t>Гл. член сказуемое</a:t>
            </a:r>
            <a:r>
              <a:rPr lang="en-US" sz="2800" dirty="0" smtClean="0"/>
              <a:t>:</a:t>
            </a:r>
            <a:endParaRPr lang="ru-RU" sz="2800" dirty="0" smtClean="0"/>
          </a:p>
          <a:p>
            <a:pPr marL="1314450" lvl="2" indent="-514350">
              <a:buFont typeface="+mj-lt"/>
              <a:buAutoNum type="arabicPeriod"/>
            </a:pPr>
            <a:r>
              <a:rPr lang="ru-RU" sz="2400" dirty="0" smtClean="0"/>
              <a:t>Безличное</a:t>
            </a:r>
            <a:r>
              <a:rPr lang="en-US" sz="2400" dirty="0" smtClean="0"/>
              <a:t>: </a:t>
            </a:r>
            <a:r>
              <a:rPr lang="ru-RU" sz="2400" dirty="0" smtClean="0"/>
              <a:t>Смеркается. Нужно закрыть дверь.</a:t>
            </a:r>
          </a:p>
          <a:p>
            <a:pPr marL="1314450" lvl="2" indent="-514350">
              <a:buFont typeface="+mj-lt"/>
              <a:buAutoNum type="arabicPeriod"/>
            </a:pPr>
            <a:r>
              <a:rPr lang="ru-RU" sz="2400" dirty="0" smtClean="0"/>
              <a:t>Определённо-личное</a:t>
            </a:r>
            <a:r>
              <a:rPr lang="en-US" sz="2400" dirty="0" smtClean="0"/>
              <a:t>:</a:t>
            </a:r>
            <a:r>
              <a:rPr lang="ru-RU" sz="2400" dirty="0" smtClean="0"/>
              <a:t> Люблю грозу в начале мая.</a:t>
            </a:r>
          </a:p>
          <a:p>
            <a:pPr marL="1314450" lvl="2" indent="-514350">
              <a:buFont typeface="+mj-lt"/>
              <a:buAutoNum type="arabicPeriod"/>
            </a:pPr>
            <a:r>
              <a:rPr lang="ru-RU" sz="2400" dirty="0" smtClean="0"/>
              <a:t>Неопределённо-личное</a:t>
            </a:r>
            <a:r>
              <a:rPr lang="en-US" sz="2400" dirty="0" smtClean="0"/>
              <a:t>: </a:t>
            </a:r>
            <a:r>
              <a:rPr lang="ru-RU" sz="2400" dirty="0" smtClean="0"/>
              <a:t>Младенца отнесли на гору и бросили там.</a:t>
            </a:r>
          </a:p>
          <a:p>
            <a:pPr marL="1314450" lvl="2" indent="-514350">
              <a:buFont typeface="+mj-lt"/>
              <a:buAutoNum type="arabicPeriod"/>
            </a:pPr>
            <a:r>
              <a:rPr lang="ru-RU" sz="2400" dirty="0" smtClean="0"/>
              <a:t>Обобщённо-личное</a:t>
            </a:r>
            <a:r>
              <a:rPr lang="en-US" sz="2400" dirty="0" smtClean="0"/>
              <a:t>: </a:t>
            </a:r>
            <a:r>
              <a:rPr lang="ru-RU" sz="2400" dirty="0" smtClean="0"/>
              <a:t> Тише едешь - дальше будешь.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сложные предложения?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Сложное предложение — это предложение, имеющее две или более грамматических основ и представляющее собой смысловое единство, оформленное интонационно.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285728"/>
            <a:ext cx="5229236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Сложные предложения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38" y="2143116"/>
            <a:ext cx="2714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Союзные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43570" y="2143116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Бессоюзные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072074"/>
            <a:ext cx="4429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Сложносочинённые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500562" y="4714884"/>
            <a:ext cx="4643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Сложноподчинённые</a:t>
            </a:r>
            <a:endParaRPr lang="ru-RU" sz="2400" dirty="0"/>
          </a:p>
        </p:txBody>
      </p:sp>
      <p:cxnSp>
        <p:nvCxnSpPr>
          <p:cNvPr id="9" name="Прямая со стрелкой 8"/>
          <p:cNvCxnSpPr>
            <a:stCxn id="4" idx="2"/>
            <a:endCxn id="6" idx="0"/>
          </p:cNvCxnSpPr>
          <p:nvPr/>
        </p:nvCxnSpPr>
        <p:spPr>
          <a:xfrm rot="5400000">
            <a:off x="1180390" y="3823619"/>
            <a:ext cx="2282627" cy="21428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2"/>
            <a:endCxn id="7" idx="0"/>
          </p:cNvCxnSpPr>
          <p:nvPr/>
        </p:nvCxnSpPr>
        <p:spPr>
          <a:xfrm rot="16200000" flipH="1">
            <a:off x="3662844" y="1555446"/>
            <a:ext cx="1925437" cy="439343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2" idx="2"/>
            <a:endCxn id="4" idx="0"/>
          </p:cNvCxnSpPr>
          <p:nvPr/>
        </p:nvCxnSpPr>
        <p:spPr>
          <a:xfrm rot="5400000">
            <a:off x="3200372" y="657200"/>
            <a:ext cx="714388" cy="225744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2" idx="2"/>
            <a:endCxn id="5" idx="0"/>
          </p:cNvCxnSpPr>
          <p:nvPr/>
        </p:nvCxnSpPr>
        <p:spPr>
          <a:xfrm rot="16200000" flipH="1">
            <a:off x="5575693" y="539322"/>
            <a:ext cx="714388" cy="249319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Примеры сложных предложений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Бессоюзные</a:t>
            </a:r>
            <a:r>
              <a:rPr lang="en-US" dirty="0" smtClean="0"/>
              <a:t>: </a:t>
            </a:r>
            <a:r>
              <a:rPr lang="ru-RU" dirty="0" smtClean="0"/>
              <a:t>Наступил вечер, шел дождь, с севера прерывисто дул ветер.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Союзные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ru-RU" dirty="0" smtClean="0"/>
              <a:t>Сложносочинённое</a:t>
            </a:r>
            <a:r>
              <a:rPr lang="en-US" dirty="0" smtClean="0"/>
              <a:t>:</a:t>
            </a:r>
            <a:r>
              <a:rPr lang="ru-RU" dirty="0" smtClean="0"/>
              <a:t> Открыли дверь, и в кухню паром вкатился воздух со двора.</a:t>
            </a:r>
          </a:p>
          <a:p>
            <a:pPr marL="914400" lvl="1" indent="-514350">
              <a:buFont typeface="+mj-lt"/>
              <a:buAutoNum type="arabicPeriod"/>
            </a:pPr>
            <a:r>
              <a:rPr lang="ru-RU" dirty="0" smtClean="0"/>
              <a:t>Сложноподчинённое</a:t>
            </a:r>
            <a:r>
              <a:rPr lang="en-US" dirty="0" smtClean="0"/>
              <a:t>:</a:t>
            </a:r>
            <a:r>
              <a:rPr lang="ru-RU" dirty="0" smtClean="0"/>
              <a:t> Я знал, сколько мужества проявила эта женщина в минуту опасности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245</TotalTime>
  <Words>305</Words>
  <PresentationFormat>Экран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Презентация по русскому языку на тему:"Виды простых и сложных предложений"</vt:lpstr>
      <vt:lpstr>Что такое предложение?</vt:lpstr>
      <vt:lpstr>Виды предложений</vt:lpstr>
      <vt:lpstr>Что такое простое предложение?</vt:lpstr>
      <vt:lpstr>Простые предложения</vt:lpstr>
      <vt:lpstr>Примеры простых предложений</vt:lpstr>
      <vt:lpstr>Что такое сложные предложения?</vt:lpstr>
      <vt:lpstr>Сложные предложения</vt:lpstr>
      <vt:lpstr>Примеры сложных предложений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простых и сложных предложений</dc:title>
  <dc:creator>Friksasha</dc:creator>
  <cp:lastModifiedBy>Friksasha</cp:lastModifiedBy>
  <cp:revision>34</cp:revision>
  <dcterms:created xsi:type="dcterms:W3CDTF">2016-02-15T16:01:08Z</dcterms:created>
  <dcterms:modified xsi:type="dcterms:W3CDTF">2016-05-22T23:35:55Z</dcterms:modified>
</cp:coreProperties>
</file>