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70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C9990-2FEC-4833-B4F7-9F111E16789F}" type="datetimeFigureOut">
              <a:rPr lang="ru-RU" smtClean="0"/>
              <a:t>06.06.2016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9E5CB-FB05-412B-AAD6-46BBE13DF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929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19139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19140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219142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3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4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5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6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7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8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9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50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51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9152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06.06.2016</a:t>
            </a:fld>
            <a:endParaRPr lang="ru-RU"/>
          </a:p>
        </p:txBody>
      </p:sp>
      <p:sp>
        <p:nvSpPr>
          <p:cNvPr id="219153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19154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915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1915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06.06.2016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06.06.2016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06.06.2016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06.06.2016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06.06.2016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06.06.2016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06.06.2016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06.06.2016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06.06.2016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06.06.2016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06.06.2016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1811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1811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1811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1812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1812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21812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1812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1812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21812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21812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181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812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5B106E36-FD25-4E2D-B0AA-010F637433A0}" type="datetimeFigureOut">
              <a:rPr lang="ru-RU" smtClean="0"/>
              <a:pPr/>
              <a:t>06.06.2016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Трудовой договор Российской Федерации</a:t>
            </a:r>
            <a:endParaRPr lang="ru-RU" dirty="0"/>
          </a:p>
        </p:txBody>
      </p:sp>
      <p:pic>
        <p:nvPicPr>
          <p:cNvPr id="1026" name="Picture 2" descr="C:\Users\Friksasha\Desktop\труд.-книжка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14818"/>
            <a:ext cx="3964773" cy="264318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786314" y="4786322"/>
            <a:ext cx="4357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Работу выполнил Студент ГБОУ СПО ПТ №2 группы 2 КС 1.4 Фрик Александр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Испытательный срок при приеме на работу не устанавливается:</a:t>
            </a:r>
            <a:endParaRPr lang="ru-RU" sz="36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500034" y="1699192"/>
            <a:ext cx="7715200" cy="5158808"/>
          </a:xfrm>
        </p:spPr>
        <p:txBody>
          <a:bodyPr>
            <a:normAutofit fontScale="92500" lnSpcReduction="20000"/>
          </a:bodyPr>
          <a:lstStyle/>
          <a:p>
            <a:pPr>
              <a:buSzPct val="100000"/>
              <a:buFont typeface="Wingdings" pitchFamily="2" charset="2"/>
              <a:buChar char="§"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Лиц. избранных по конкурсу   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Беременных женщин и женщин, имеющих детей в возрасте до 1,5 лет      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Лиц, не достигших 18 лет       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Молодых специалистов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Лиц избранных на выборную должность 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Лиц приглашенных на работку в порядке переводу от другого работодателя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Лиц,заклющающих трудовой договор сроком до двух месяцев              </a:t>
            </a:r>
            <a:endParaRPr lang="ru-RU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7772400" cy="914400"/>
          </a:xfrm>
        </p:spPr>
        <p:txBody>
          <a:bodyPr/>
          <a:lstStyle/>
          <a:p>
            <a:r>
              <a:rPr lang="ru-RU" dirty="0" smtClean="0"/>
              <a:t>Трудовой договор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8568952" cy="26642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i="1" dirty="0" smtClean="0"/>
              <a:t>Трудовой договор </a:t>
            </a:r>
            <a:r>
              <a:rPr lang="ru-RU" sz="2400" dirty="0" smtClean="0"/>
              <a:t>-</a:t>
            </a:r>
            <a:r>
              <a:rPr lang="ru-RU" sz="2400" i="1" dirty="0" smtClean="0"/>
              <a:t>это соглашение между работником и  работодателем, которые берут на себя взаимные обязательства  </a:t>
            </a:r>
            <a:endParaRPr lang="ru-RU" sz="2400" i="1" dirty="0"/>
          </a:p>
        </p:txBody>
      </p:sp>
      <p:grpSp>
        <p:nvGrpSpPr>
          <p:cNvPr id="5" name="Группа 10"/>
          <p:cNvGrpSpPr>
            <a:grpSpLocks/>
          </p:cNvGrpSpPr>
          <p:nvPr/>
        </p:nvGrpSpPr>
        <p:grpSpPr bwMode="auto">
          <a:xfrm>
            <a:off x="2743200" y="2895600"/>
            <a:ext cx="3581400" cy="1371600"/>
            <a:chOff x="762000" y="2209800"/>
            <a:chExt cx="3581400" cy="1371600"/>
          </a:xfrm>
        </p:grpSpPr>
        <p:sp>
          <p:nvSpPr>
            <p:cNvPr id="6" name="Овал 5"/>
            <p:cNvSpPr/>
            <p:nvPr/>
          </p:nvSpPr>
          <p:spPr>
            <a:xfrm>
              <a:off x="762000" y="2209800"/>
              <a:ext cx="3581400" cy="1371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" name="TextBox 4"/>
            <p:cNvSpPr txBox="1">
              <a:spLocks noChangeArrowheads="1"/>
            </p:cNvSpPr>
            <p:nvPr/>
          </p:nvSpPr>
          <p:spPr bwMode="auto">
            <a:xfrm>
              <a:off x="838200" y="2667000"/>
              <a:ext cx="3429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 b="1" u="sng" dirty="0">
                  <a:solidFill>
                    <a:schemeClr val="bg1"/>
                  </a:solidFill>
                  <a:latin typeface="Calibri" pitchFamily="34" charset="0"/>
                </a:rPr>
                <a:t>Стороны трудового договора</a:t>
              </a: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6357950" y="5786454"/>
            <a:ext cx="2057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/>
              <a:t>Работодатель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42910" y="5786454"/>
            <a:ext cx="2057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/>
              <a:t>Работник</a:t>
            </a:r>
            <a:endParaRPr lang="ru-RU" b="1" dirty="0"/>
          </a:p>
        </p:txBody>
      </p:sp>
      <p:cxnSp>
        <p:nvCxnSpPr>
          <p:cNvPr id="14" name="Прямая со стрелкой 13"/>
          <p:cNvCxnSpPr>
            <a:stCxn id="6" idx="3"/>
            <a:endCxn id="12" idx="0"/>
          </p:cNvCxnSpPr>
          <p:nvPr/>
        </p:nvCxnSpPr>
        <p:spPr>
          <a:xfrm rot="5400000">
            <a:off x="1609587" y="4128357"/>
            <a:ext cx="1720120" cy="15960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6" idx="5"/>
            <a:endCxn id="11" idx="0"/>
          </p:cNvCxnSpPr>
          <p:nvPr/>
        </p:nvCxnSpPr>
        <p:spPr>
          <a:xfrm rot="16200000" flipH="1">
            <a:off x="5733323" y="4133127"/>
            <a:ext cx="1720120" cy="158653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Содержание трудового договора</a:t>
            </a:r>
            <a:endParaRPr lang="ru-RU" sz="3600" dirty="0"/>
          </a:p>
        </p:txBody>
      </p:sp>
      <p:sp>
        <p:nvSpPr>
          <p:cNvPr id="13" name="Содержимое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  <a:buNone/>
            </a:pPr>
            <a:r>
              <a:rPr lang="ru-RU" dirty="0" smtClean="0"/>
              <a:t>В трудовом договоре есть 2 вида</a:t>
            </a:r>
          </a:p>
          <a:p>
            <a:pPr>
              <a:buSzPct val="100000"/>
              <a:buNone/>
            </a:pPr>
            <a:r>
              <a:rPr lang="ru-RU" dirty="0" smtClean="0"/>
              <a:t>условий: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ru-RU" dirty="0" smtClean="0"/>
              <a:t>Обязательные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ru-RU" dirty="0" smtClean="0"/>
              <a:t>Дополнительные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1502" y="428604"/>
            <a:ext cx="9215502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Обязательные условия трудового договора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7772400" cy="5256584"/>
          </a:xfrm>
          <a:ln>
            <a:noFill/>
          </a:ln>
        </p:spPr>
        <p:txBody>
          <a:bodyPr>
            <a:normAutofit lnSpcReduction="10000"/>
          </a:bodyPr>
          <a:lstStyle/>
          <a:p>
            <a:pPr>
              <a:buSzPct val="100000"/>
              <a:buFont typeface="Wingdings" pitchFamily="2" charset="2"/>
              <a:buChar char="§"/>
            </a:pPr>
            <a:r>
              <a:rPr lang="ru-RU" dirty="0" smtClean="0"/>
              <a:t> Место работы</a:t>
            </a:r>
          </a:p>
          <a:p>
            <a:pPr marL="582930" indent="-514350">
              <a:buSzPct val="100000"/>
              <a:buFont typeface="Wingdings" pitchFamily="2" charset="2"/>
              <a:buChar char="§"/>
            </a:pPr>
            <a:r>
              <a:rPr lang="ru-RU" dirty="0" smtClean="0"/>
              <a:t>Трудовая функция</a:t>
            </a:r>
          </a:p>
          <a:p>
            <a:pPr marL="582930" indent="-514350">
              <a:buSzPct val="100000"/>
              <a:buFont typeface="Wingdings" pitchFamily="2" charset="2"/>
              <a:buChar char="§"/>
            </a:pPr>
            <a:r>
              <a:rPr lang="ru-RU" dirty="0" smtClean="0"/>
              <a:t>Дата начала работы</a:t>
            </a:r>
          </a:p>
          <a:p>
            <a:pPr marL="582930" indent="-514350">
              <a:buSzPct val="100000"/>
              <a:buFont typeface="Wingdings" pitchFamily="2" charset="2"/>
              <a:buChar char="§"/>
            </a:pPr>
            <a:r>
              <a:rPr lang="ru-RU" dirty="0" smtClean="0"/>
              <a:t>Условия оплаты труда</a:t>
            </a:r>
          </a:p>
          <a:p>
            <a:pPr marL="582930" indent="-514350">
              <a:buSzPct val="100000"/>
              <a:buFont typeface="Wingdings" pitchFamily="2" charset="2"/>
              <a:buChar char="§"/>
            </a:pPr>
            <a:r>
              <a:rPr lang="ru-RU" dirty="0" smtClean="0"/>
              <a:t>Режим рабочего времени и времени отдыха</a:t>
            </a:r>
          </a:p>
          <a:p>
            <a:pPr marL="582930" indent="-514350">
              <a:buSzPct val="100000"/>
              <a:buFont typeface="Wingdings" pitchFamily="2" charset="2"/>
              <a:buChar char="§"/>
            </a:pPr>
            <a:r>
              <a:rPr lang="ru-RU" dirty="0" smtClean="0"/>
              <a:t>Условия, определяющие в необходимых случаях характера работы</a:t>
            </a:r>
          </a:p>
          <a:p>
            <a:pPr marL="582930" indent="-514350">
              <a:buSzPct val="100000"/>
              <a:buFont typeface="Wingdings" pitchFamily="2" charset="2"/>
              <a:buChar char="§"/>
            </a:pPr>
            <a:r>
              <a:rPr lang="ru-RU" dirty="0" smtClean="0"/>
              <a:t>Социальное страхование работника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116581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Дополнительные условия трудового договора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99192"/>
            <a:ext cx="8147248" cy="5158808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§"/>
            </a:pPr>
            <a:r>
              <a:rPr lang="ru-RU" dirty="0" smtClean="0"/>
              <a:t>Об испытании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ru-RU" dirty="0" smtClean="0"/>
              <a:t>О неразглашении охраняемой законом тайны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ru-RU" dirty="0" smtClean="0"/>
              <a:t>Об обязанности работника отработать поле обучения не менее установленного договором срока, если обучение проводилось за счет средств работодателя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ru-RU" dirty="0" smtClean="0"/>
              <a:t>О видах и условиях дополнительного социального страхования работника</a:t>
            </a:r>
          </a:p>
          <a:p>
            <a:pPr>
              <a:buSzPct val="100000"/>
              <a:buFont typeface="Wingdings" pitchFamily="2" charset="2"/>
              <a:buChar char="§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57158" y="428604"/>
            <a:ext cx="7772400" cy="1362075"/>
          </a:xfrm>
        </p:spPr>
        <p:txBody>
          <a:bodyPr/>
          <a:lstStyle/>
          <a:p>
            <a:r>
              <a:rPr lang="ru-RU" sz="3600" dirty="0" smtClean="0"/>
              <a:t>Виды трудовых договоров</a:t>
            </a:r>
            <a:endParaRPr lang="ru-RU" sz="3600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357158" y="2000240"/>
            <a:ext cx="8143932" cy="2500319"/>
          </a:xfrm>
        </p:spPr>
        <p:txBody>
          <a:bodyPr/>
          <a:lstStyle/>
          <a:p>
            <a:r>
              <a:rPr lang="ru-RU" sz="3200" dirty="0" smtClean="0"/>
              <a:t>Существует 2 вида трудовых договоров:</a:t>
            </a:r>
          </a:p>
          <a:p>
            <a:pPr lvl="0">
              <a:buSzPct val="100000"/>
              <a:buFont typeface="Wingdings" pitchFamily="2" charset="2"/>
              <a:buChar char="§"/>
            </a:pPr>
            <a:r>
              <a:rPr lang="ru-RU" sz="3200" dirty="0" smtClean="0"/>
              <a:t>На определенный срок не более 5 лет(срочный трудовой договор)</a:t>
            </a:r>
          </a:p>
          <a:p>
            <a:pPr lvl="0">
              <a:buSzPct val="100000"/>
              <a:buFont typeface="Wingdings" pitchFamily="2" charset="2"/>
              <a:buChar char="§"/>
            </a:pPr>
            <a:r>
              <a:rPr lang="ru-RU" sz="3200" dirty="0" smtClean="0"/>
              <a:t>Неопределенный срок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Необходимые документы для заключения трудового договора</a:t>
            </a:r>
            <a:endParaRPr lang="ru-RU" sz="3600" b="1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285720" y="1571612"/>
            <a:ext cx="7772400" cy="4572000"/>
          </a:xfrm>
        </p:spPr>
        <p:txBody>
          <a:bodyPr/>
          <a:lstStyle/>
          <a:p>
            <a:pPr marL="514350" indent="-514350">
              <a:buSzPct val="100000"/>
              <a:buFont typeface="Wingdings" pitchFamily="2" charset="2"/>
              <a:buChar char="§"/>
            </a:pPr>
            <a:r>
              <a:rPr lang="ru-RU" dirty="0" smtClean="0"/>
              <a:t>Паспорт или иной документ удостоверяющий личность</a:t>
            </a:r>
          </a:p>
          <a:p>
            <a:pPr marL="514350" indent="-514350">
              <a:buSzPct val="100000"/>
              <a:buFont typeface="Wingdings" pitchFamily="2" charset="2"/>
              <a:buChar char="§"/>
            </a:pPr>
            <a:r>
              <a:rPr lang="ru-RU" dirty="0" smtClean="0"/>
              <a:t>Трудовую книжку</a:t>
            </a:r>
          </a:p>
          <a:p>
            <a:pPr marL="514350" indent="-514350">
              <a:buSzPct val="100000"/>
              <a:buFont typeface="Wingdings" pitchFamily="2" charset="2"/>
              <a:buChar char="§"/>
            </a:pPr>
            <a:r>
              <a:rPr lang="ru-RU" dirty="0" smtClean="0"/>
              <a:t>Страховое свидетельство государственного пенсионного страхования</a:t>
            </a:r>
          </a:p>
          <a:p>
            <a:pPr marL="514350" indent="-514350">
              <a:buSzPct val="100000"/>
              <a:buFont typeface="Wingdings" pitchFamily="2" charset="2"/>
              <a:buChar char="§"/>
            </a:pPr>
            <a:r>
              <a:rPr lang="ru-RU" dirty="0" smtClean="0"/>
              <a:t>Документы воинского учета</a:t>
            </a:r>
          </a:p>
          <a:p>
            <a:pPr marL="514350" indent="-514350">
              <a:buSzPct val="100000"/>
              <a:buFont typeface="Wingdings" pitchFamily="2" charset="2"/>
              <a:buChar char="§"/>
            </a:pPr>
            <a:r>
              <a:rPr lang="ru-RU" dirty="0" smtClean="0"/>
              <a:t>Документ об образовании</a:t>
            </a:r>
            <a:endParaRPr lang="ru-RU" dirty="0"/>
          </a:p>
        </p:txBody>
      </p:sp>
      <p:pic>
        <p:nvPicPr>
          <p:cNvPr id="5" name="Рисунок 4" descr="0d14a60f60deca383a2c914860bcada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1500174"/>
            <a:ext cx="2743200" cy="2151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15685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4293096"/>
            <a:ext cx="2279915" cy="17099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428604"/>
            <a:ext cx="9144000" cy="13109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Знакомство с локальными актами</a:t>
            </a:r>
            <a:br>
              <a:rPr lang="ru-RU" sz="3600" b="1" dirty="0" smtClean="0"/>
            </a:br>
            <a:r>
              <a:rPr lang="ru-RU" sz="3600" b="1" dirty="0" smtClean="0"/>
              <a:t>и коллективным договором</a:t>
            </a:r>
            <a:br>
              <a:rPr lang="ru-RU" sz="3600" b="1" dirty="0" smtClean="0"/>
            </a:br>
            <a:r>
              <a:rPr lang="ru-RU" sz="3600" b="1" dirty="0" smtClean="0"/>
              <a:t>(под роспись)</a:t>
            </a:r>
            <a:endParaRPr lang="ru-RU" sz="3600" b="1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83568" y="1700808"/>
            <a:ext cx="8136904" cy="4824536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§"/>
            </a:pPr>
            <a:r>
              <a:rPr lang="ru-RU" dirty="0" smtClean="0"/>
              <a:t>Правила внутреннего трудового распорядка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ru-RU" dirty="0" smtClean="0"/>
              <a:t>Коллективный договор</a:t>
            </a:r>
          </a:p>
          <a:p>
            <a:pPr algn="ctr">
              <a:buClr>
                <a:schemeClr val="tx2">
                  <a:lumMod val="10000"/>
                </a:schemeClr>
              </a:buClr>
              <a:buNone/>
            </a:pPr>
            <a:r>
              <a:rPr lang="ru-RU" b="1" dirty="0" smtClean="0"/>
              <a:t>Оформление Трудового договора в письменной формы  </a:t>
            </a:r>
            <a:endParaRPr lang="ru-RU" sz="4000" b="1" dirty="0" smtClean="0"/>
          </a:p>
          <a:p>
            <a:pPr>
              <a:buSzPct val="100000"/>
              <a:buFont typeface="Wingdings" pitchFamily="2" charset="2"/>
              <a:buChar char="§"/>
            </a:pPr>
            <a:r>
              <a:rPr lang="ru-RU" sz="3200" dirty="0" smtClean="0"/>
              <a:t>Трудовой договор заключается  в письменной форме, составляется в 2-ух экземплярах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1928802"/>
            <a:ext cx="8229600" cy="1371600"/>
          </a:xfrm>
        </p:spPr>
        <p:txBody>
          <a:bodyPr/>
          <a:lstStyle/>
          <a:p>
            <a:r>
              <a:rPr lang="ru-RU" dirty="0" smtClean="0"/>
              <a:t>    Сроки испытаний: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500034" y="3071810"/>
            <a:ext cx="7715200" cy="3286148"/>
          </a:xfrm>
        </p:spPr>
        <p:txBody>
          <a:bodyPr/>
          <a:lstStyle/>
          <a:p>
            <a:pPr marL="514350" indent="-514350">
              <a:buSzPct val="100000"/>
              <a:buFont typeface="Wingdings" pitchFamily="2" charset="2"/>
              <a:buChar char="§"/>
            </a:pPr>
            <a:r>
              <a:rPr lang="ru-RU" dirty="0" smtClean="0"/>
              <a:t>Не больше трех месяцев для обычных работников</a:t>
            </a:r>
          </a:p>
          <a:p>
            <a:pPr marL="514350" indent="-514350">
              <a:buSzPct val="100000"/>
              <a:buFont typeface="Wingdings" pitchFamily="2" charset="2"/>
              <a:buChar char="§"/>
            </a:pPr>
            <a:r>
              <a:rPr lang="ru-RU" dirty="0" smtClean="0"/>
              <a:t>Для руководителей и их заместителей, главных бухгалтеров шесть месяцев</a:t>
            </a:r>
          </a:p>
          <a:p>
            <a:pPr marL="514350" indent="-514350">
              <a:buSzPct val="100000"/>
              <a:buFont typeface="Wingdings" pitchFamily="2" charset="2"/>
              <a:buChar char="§"/>
            </a:pPr>
            <a:r>
              <a:rPr lang="ru-RU" dirty="0" smtClean="0"/>
              <a:t>Для срочного договора от 2-6 месяцев не более 2 недель.</a:t>
            </a:r>
          </a:p>
          <a:p>
            <a:endParaRPr lang="ru-RU" dirty="0"/>
          </a:p>
        </p:txBody>
      </p:sp>
      <p:sp>
        <p:nvSpPr>
          <p:cNvPr id="8" name="Заголовок 2"/>
          <p:cNvSpPr txBox="1">
            <a:spLocks/>
          </p:cNvSpPr>
          <p:nvPr/>
        </p:nvSpPr>
        <p:spPr bwMode="auto">
          <a:xfrm>
            <a:off x="571472" y="428604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Испытания</a:t>
            </a:r>
            <a:r>
              <a:rPr kumimoji="0" lang="ru-RU" sz="4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4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</a:t>
            </a:r>
            <a:r>
              <a:rPr lang="ru-RU" sz="4400" b="1" kern="0" dirty="0" smtClean="0">
                <a:latin typeface="+mj-lt"/>
                <a:ea typeface="+mj-ea"/>
                <a:cs typeface="+mj-cs"/>
              </a:rPr>
              <a:t>и приёме на работу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20</TotalTime>
  <Words>278</Words>
  <Application>Microsoft Office PowerPoint</Application>
  <PresentationFormat>Экран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Times New Roman</vt:lpstr>
      <vt:lpstr>Wingdings</vt:lpstr>
      <vt:lpstr>Тема1</vt:lpstr>
      <vt:lpstr>Трудовой договор Российской Федерации</vt:lpstr>
      <vt:lpstr>Трудовой договор</vt:lpstr>
      <vt:lpstr>Содержание трудового договора</vt:lpstr>
      <vt:lpstr>Обязательные условия трудового договора</vt:lpstr>
      <vt:lpstr>Дополнительные условия трудового договора</vt:lpstr>
      <vt:lpstr>Виды трудовых договоров</vt:lpstr>
      <vt:lpstr>Необходимые документы для заключения трудового договора</vt:lpstr>
      <vt:lpstr>Знакомство с локальными актами и коллективным договором (под роспись)</vt:lpstr>
      <vt:lpstr>    Сроки испытаний:</vt:lpstr>
      <vt:lpstr>Испытательный срок при приеме на работу не устанавливается: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Трудовой договор</dc:title>
  <dc:creator>Friksasha</dc:creator>
  <cp:lastModifiedBy>Людмила Г. Максимова</cp:lastModifiedBy>
  <cp:revision>7</cp:revision>
  <dcterms:created xsi:type="dcterms:W3CDTF">2016-05-18T22:28:41Z</dcterms:created>
  <dcterms:modified xsi:type="dcterms:W3CDTF">2016-06-06T05:53:30Z</dcterms:modified>
</cp:coreProperties>
</file>