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29" autoAdjust="0"/>
    <p:restoredTop sz="96595" autoAdjust="0"/>
  </p:normalViewPr>
  <p:slideViewPr>
    <p:cSldViewPr>
      <p:cViewPr>
        <p:scale>
          <a:sx n="66" d="100"/>
          <a:sy n="66" d="100"/>
        </p:scale>
        <p:origin x="-84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2000г</c:v>
                </c:pt>
              </c:strCache>
            </c:strRef>
          </c:tx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cat>
            <c:strRef>
              <c:f>Лист1!$A$2:$A$5</c:f>
              <c:strCache>
                <c:ptCount val="4"/>
                <c:pt idx="0">
                  <c:v>ТВ</c:v>
                </c:pt>
                <c:pt idx="1">
                  <c:v>Газеты</c:v>
                </c:pt>
                <c:pt idx="2">
                  <c:v>Радио</c:v>
                </c:pt>
                <c:pt idx="3">
                  <c:v>Интернет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22</c:v>
                </c:pt>
                <c:pt idx="2">
                  <c:v>16</c:v>
                </c:pt>
                <c:pt idx="3">
                  <c:v>27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2010г</c:v>
                </c:pt>
              </c:strCache>
            </c:strRef>
          </c:tx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cat>
            <c:strRef>
              <c:f>Лист1!$A$2:$A$5</c:f>
              <c:strCache>
                <c:ptCount val="4"/>
                <c:pt idx="0">
                  <c:v>ТВ</c:v>
                </c:pt>
                <c:pt idx="1">
                  <c:v>Газеты</c:v>
                </c:pt>
                <c:pt idx="2">
                  <c:v>Радио</c:v>
                </c:pt>
                <c:pt idx="3">
                  <c:v>Интернет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18</c:v>
                </c:pt>
                <c:pt idx="2">
                  <c:v>8</c:v>
                </c:pt>
                <c:pt idx="3">
                  <c:v>42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4CA21-7FF5-4E12-935F-875E01E5CF0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5D7FBE-081D-4F5F-888B-CF761AB69DE2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ИНФОРМАЦИОННАЯ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7FC9569-8F8A-4083-9F58-392721F8FE47}" type="parTrans" cxnId="{4656F488-CE67-41F6-9367-72D9BA7A2352}">
      <dgm:prSet/>
      <dgm:spPr/>
      <dgm:t>
        <a:bodyPr/>
        <a:lstStyle/>
        <a:p>
          <a:endParaRPr lang="ru-RU"/>
        </a:p>
      </dgm:t>
    </dgm:pt>
    <dgm:pt modelId="{931B332E-CE36-4D56-B4F3-009D5A089975}" type="sibTrans" cxnId="{4656F488-CE67-41F6-9367-72D9BA7A2352}">
      <dgm:prSet/>
      <dgm:spPr/>
      <dgm:t>
        <a:bodyPr/>
        <a:lstStyle/>
        <a:p>
          <a:endParaRPr lang="ru-RU"/>
        </a:p>
      </dgm:t>
    </dgm:pt>
    <dgm:pt modelId="{CB60239A-0271-4323-B528-7B03C843C873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ЛЮДИ РАСШИРЯЮТ СВОИ ПОЗНАВАТЕЛЬНЫЕ ВОЗМОЖНОСТИ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5B6F61E6-4B2D-45FE-BA53-3139A3AB8F5E}" type="parTrans" cxnId="{D5C4872B-C450-4673-8D31-94574D5BFD85}">
      <dgm:prSet/>
      <dgm:spPr/>
      <dgm:t>
        <a:bodyPr/>
        <a:lstStyle/>
        <a:p>
          <a:endParaRPr lang="ru-RU"/>
        </a:p>
      </dgm:t>
    </dgm:pt>
    <dgm:pt modelId="{CA5E080A-6AEA-4F80-BD5F-35E484D9BCD4}" type="sibTrans" cxnId="{D5C4872B-C450-4673-8D31-94574D5BFD85}">
      <dgm:prSet/>
      <dgm:spPr/>
      <dgm:t>
        <a:bodyPr/>
        <a:lstStyle/>
        <a:p>
          <a:endParaRPr lang="ru-RU"/>
        </a:p>
      </dgm:t>
    </dgm:pt>
    <dgm:pt modelId="{73BDC0F4-378A-4DCC-8217-7A6C21D1C5F3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ПРОИСХОДИТ ОПТИМИЗАЦИЯ ПОЛЕЗНОЙ ДЕЯТЕЛЬНОСТИ ОБЩЕСТВА И ИНДИВИДА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7FEEF0FE-C6B2-4129-9E10-46E14699A53E}" type="parTrans" cxnId="{91BF84DE-40EF-4FC2-92FE-60D6E18AABFB}">
      <dgm:prSet/>
      <dgm:spPr/>
      <dgm:t>
        <a:bodyPr/>
        <a:lstStyle/>
        <a:p>
          <a:endParaRPr lang="ru-RU"/>
        </a:p>
      </dgm:t>
    </dgm:pt>
    <dgm:pt modelId="{D18F3B95-7F09-4AA3-8501-0525CDEE5AE1}" type="sibTrans" cxnId="{91BF84DE-40EF-4FC2-92FE-60D6E18AABFB}">
      <dgm:prSet/>
      <dgm:spPr/>
      <dgm:t>
        <a:bodyPr/>
        <a:lstStyle/>
        <a:p>
          <a:endParaRPr lang="ru-RU"/>
        </a:p>
      </dgm:t>
    </dgm:pt>
    <dgm:pt modelId="{4A863ACE-A818-4A48-976B-21B0107D02E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    РЕГУЛИРУЮЩАЯ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5B172F-5E7B-4872-BCB2-CC57D361DC03}" type="parTrans" cxnId="{264316F5-E84F-4617-A8A3-DC21EBC8975A}">
      <dgm:prSet/>
      <dgm:spPr/>
      <dgm:t>
        <a:bodyPr/>
        <a:lstStyle/>
        <a:p>
          <a:endParaRPr lang="ru-RU"/>
        </a:p>
      </dgm:t>
    </dgm:pt>
    <dgm:pt modelId="{9F5B2472-9576-41DC-84B3-6730ED28199F}" type="sibTrans" cxnId="{264316F5-E84F-4617-A8A3-DC21EBC8975A}">
      <dgm:prSet/>
      <dgm:spPr/>
      <dgm:t>
        <a:bodyPr/>
        <a:lstStyle/>
        <a:p>
          <a:endParaRPr lang="ru-RU"/>
        </a:p>
      </dgm:t>
    </dgm:pt>
    <dgm:pt modelId="{472A36A3-196B-4D1C-898C-BAC819CD191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ВЛИЯЕТ НА ФОРМИРОВАНИЕ ОБЩЕСТВЕННОГО СОЗНАНИЯ ГРУППЫ И ЛИЧНОСТИ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23EBB6E0-5154-4381-A931-38024AC6D80B}" type="parTrans" cxnId="{1732938B-4396-499C-AE2B-5C6D2D5F954A}">
      <dgm:prSet/>
      <dgm:spPr/>
      <dgm:t>
        <a:bodyPr/>
        <a:lstStyle/>
        <a:p>
          <a:endParaRPr lang="ru-RU"/>
        </a:p>
      </dgm:t>
    </dgm:pt>
    <dgm:pt modelId="{833765E5-6CDB-4873-A3D5-62863AD58711}" type="sibTrans" cxnId="{1732938B-4396-499C-AE2B-5C6D2D5F954A}">
      <dgm:prSet/>
      <dgm:spPr/>
      <dgm:t>
        <a:bodyPr/>
        <a:lstStyle/>
        <a:p>
          <a:endParaRPr lang="ru-RU"/>
        </a:p>
      </dgm:t>
    </dgm:pt>
    <dgm:pt modelId="{D99A1DB1-101D-4557-BE30-FC1A6B0827DE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ФОРМИРУЕТСЯ ОБЩЕСТВЕННОЕ МНЕНИЕ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1E71B94-5C5F-4CC6-A5DC-0AFD6AE55510}" type="parTrans" cxnId="{7B253476-A850-498B-9AAA-04A8594443CD}">
      <dgm:prSet/>
      <dgm:spPr/>
      <dgm:t>
        <a:bodyPr/>
        <a:lstStyle/>
        <a:p>
          <a:endParaRPr lang="ru-RU"/>
        </a:p>
      </dgm:t>
    </dgm:pt>
    <dgm:pt modelId="{270A284D-6A90-4057-96BD-925DDDC16808}" type="sibTrans" cxnId="{7B253476-A850-498B-9AAA-04A8594443CD}">
      <dgm:prSet/>
      <dgm:spPr/>
      <dgm:t>
        <a:bodyPr/>
        <a:lstStyle/>
        <a:p>
          <a:endParaRPr lang="ru-RU"/>
        </a:p>
      </dgm:t>
    </dgm:pt>
    <dgm:pt modelId="{557DC896-3994-44B7-BB11-B163677D8C9D}">
      <dgm:prSet phldrT="[Текст]"/>
      <dgm:spPr/>
      <dgm:t>
        <a:bodyPr/>
        <a:lstStyle/>
        <a:p>
          <a:r>
            <a:rPr lang="ru-RU" dirty="0" smtClean="0"/>
            <a:t>   </a:t>
          </a:r>
          <a:r>
            <a:rPr lang="ru-RU" dirty="0" smtClean="0">
              <a:solidFill>
                <a:schemeClr val="tx1"/>
              </a:solidFill>
            </a:rPr>
            <a:t>КУЛЬТУРОЛОГИЧЕСКАЯ</a:t>
          </a:r>
          <a:endParaRPr lang="ru-RU" dirty="0">
            <a:solidFill>
              <a:schemeClr val="tx1"/>
            </a:solidFill>
          </a:endParaRPr>
        </a:p>
      </dgm:t>
    </dgm:pt>
    <dgm:pt modelId="{2CD9F943-311B-4E0A-9EA4-1002574EF4F7}" type="parTrans" cxnId="{AF134869-80B6-4650-B3FD-A5ED9CCAE3E3}">
      <dgm:prSet/>
      <dgm:spPr/>
      <dgm:t>
        <a:bodyPr/>
        <a:lstStyle/>
        <a:p>
          <a:endParaRPr lang="ru-RU"/>
        </a:p>
      </dgm:t>
    </dgm:pt>
    <dgm:pt modelId="{C91B0992-F3E0-4FF6-9395-1A6A02F6FE61}" type="sibTrans" cxnId="{AF134869-80B6-4650-B3FD-A5ED9CCAE3E3}">
      <dgm:prSet/>
      <dgm:spPr/>
      <dgm:t>
        <a:bodyPr/>
        <a:lstStyle/>
        <a:p>
          <a:endParaRPr lang="ru-RU"/>
        </a:p>
      </dgm:t>
    </dgm:pt>
    <dgm:pt modelId="{E5A9C2C5-C1A7-480F-9700-B112CE2CB0BB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ОЗНАКОМЛЕНИЕ С ДОСТИЖЕНИЯМИ КУЛЬТУРЫ И ИСКУССТВА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BFAB9EB-2B2E-4563-AB76-B67D3B9CE2CF}" type="parTrans" cxnId="{AA928A5E-F485-48FD-9F6E-D0C92A783CE1}">
      <dgm:prSet/>
      <dgm:spPr/>
      <dgm:t>
        <a:bodyPr/>
        <a:lstStyle/>
        <a:p>
          <a:endParaRPr lang="ru-RU"/>
        </a:p>
      </dgm:t>
    </dgm:pt>
    <dgm:pt modelId="{C9EC4000-FA0D-4D16-A953-A125C2E91576}" type="sibTrans" cxnId="{AA928A5E-F485-48FD-9F6E-D0C92A783CE1}">
      <dgm:prSet/>
      <dgm:spPr/>
      <dgm:t>
        <a:bodyPr/>
        <a:lstStyle/>
        <a:p>
          <a:endParaRPr lang="ru-RU"/>
        </a:p>
      </dgm:t>
    </dgm:pt>
    <dgm:pt modelId="{CD96E57F-1EC4-4E37-8609-22F48E6151DB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ПРЕЕМСТВЕННОСТЬ КУЛЬТУРЫ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F703903C-C7C9-4CBE-A6FB-B690255F56C5}" type="parTrans" cxnId="{58E5651B-2FF2-4ABA-9438-89457FF133FF}">
      <dgm:prSet/>
      <dgm:spPr/>
      <dgm:t>
        <a:bodyPr/>
        <a:lstStyle/>
        <a:p>
          <a:endParaRPr lang="ru-RU"/>
        </a:p>
      </dgm:t>
    </dgm:pt>
    <dgm:pt modelId="{79904B56-3DBF-4C1E-9F1C-0C732DE29547}" type="sibTrans" cxnId="{58E5651B-2FF2-4ABA-9438-89457FF133FF}">
      <dgm:prSet/>
      <dgm:spPr/>
      <dgm:t>
        <a:bodyPr/>
        <a:lstStyle/>
        <a:p>
          <a:endParaRPr lang="ru-RU"/>
        </a:p>
      </dgm:t>
    </dgm:pt>
    <dgm:pt modelId="{3CEC98E1-07AD-418F-BC7E-1ADACEBB8711}" type="pres">
      <dgm:prSet presAssocID="{57E4CA21-7FF5-4E12-935F-875E01E5CF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189D0-DF7C-4043-B7BC-BFC4AB737D98}" type="pres">
      <dgm:prSet presAssocID="{065D7FBE-081D-4F5F-888B-CF761AB69DE2}" presName="comp" presStyleCnt="0"/>
      <dgm:spPr/>
    </dgm:pt>
    <dgm:pt modelId="{F0632563-8B7F-430F-8012-2932480EC149}" type="pres">
      <dgm:prSet presAssocID="{065D7FBE-081D-4F5F-888B-CF761AB69DE2}" presName="box" presStyleLbl="node1" presStyleIdx="0" presStyleCnt="3"/>
      <dgm:spPr/>
      <dgm:t>
        <a:bodyPr/>
        <a:lstStyle/>
        <a:p>
          <a:endParaRPr lang="ru-RU"/>
        </a:p>
      </dgm:t>
    </dgm:pt>
    <dgm:pt modelId="{82A0D2D5-E8AF-4172-8A80-5626387D7D00}" type="pres">
      <dgm:prSet presAssocID="{065D7FBE-081D-4F5F-888B-CF761AB69DE2}" presName="img" presStyleLbl="fgImgPlace1" presStyleIdx="0" presStyleCnt="3" custScaleX="85265" custScaleY="1235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3C7FB9-3C17-4731-A77A-A9A08CE7FA3A}" type="pres">
      <dgm:prSet presAssocID="{065D7FBE-081D-4F5F-888B-CF761AB69DE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824E2-17FA-4B4D-9394-FCF8D64AF506}" type="pres">
      <dgm:prSet presAssocID="{931B332E-CE36-4D56-B4F3-009D5A089975}" presName="spacer" presStyleCnt="0"/>
      <dgm:spPr/>
    </dgm:pt>
    <dgm:pt modelId="{1E9B8913-F9AE-4DF7-996F-E30CB8B55915}" type="pres">
      <dgm:prSet presAssocID="{4A863ACE-A818-4A48-976B-21B0107D02E7}" presName="comp" presStyleCnt="0"/>
      <dgm:spPr/>
    </dgm:pt>
    <dgm:pt modelId="{B989C188-28BE-4164-B488-E95106834632}" type="pres">
      <dgm:prSet presAssocID="{4A863ACE-A818-4A48-976B-21B0107D02E7}" presName="box" presStyleLbl="node1" presStyleIdx="1" presStyleCnt="3"/>
      <dgm:spPr/>
      <dgm:t>
        <a:bodyPr/>
        <a:lstStyle/>
        <a:p>
          <a:endParaRPr lang="ru-RU"/>
        </a:p>
      </dgm:t>
    </dgm:pt>
    <dgm:pt modelId="{ACD64E4F-D8DA-406A-8EE7-5C59D71D10CD}" type="pres">
      <dgm:prSet presAssocID="{4A863ACE-A818-4A48-976B-21B0107D02E7}" presName="img" presStyleLbl="fgImgPlace1" presStyleIdx="1" presStyleCnt="3" custScaleX="85265" custScaleY="1286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3D3C88-DD6B-40E7-BE70-A9EB585D0000}" type="pres">
      <dgm:prSet presAssocID="{4A863ACE-A818-4A48-976B-21B0107D02E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D7B73-E864-43E4-9E0E-C3F5C101D55C}" type="pres">
      <dgm:prSet presAssocID="{9F5B2472-9576-41DC-84B3-6730ED28199F}" presName="spacer" presStyleCnt="0"/>
      <dgm:spPr/>
    </dgm:pt>
    <dgm:pt modelId="{D59BA2C3-E25D-4FD8-AF56-13566B1F6AB0}" type="pres">
      <dgm:prSet presAssocID="{557DC896-3994-44B7-BB11-B163677D8C9D}" presName="comp" presStyleCnt="0"/>
      <dgm:spPr/>
    </dgm:pt>
    <dgm:pt modelId="{E45E5BC8-9580-4FCF-B2ED-4D4F4F071078}" type="pres">
      <dgm:prSet presAssocID="{557DC896-3994-44B7-BB11-B163677D8C9D}" presName="box" presStyleLbl="node1" presStyleIdx="2" presStyleCnt="3"/>
      <dgm:spPr/>
      <dgm:t>
        <a:bodyPr/>
        <a:lstStyle/>
        <a:p>
          <a:endParaRPr lang="ru-RU"/>
        </a:p>
      </dgm:t>
    </dgm:pt>
    <dgm:pt modelId="{04806826-9F16-43A3-9B42-317A6368D07A}" type="pres">
      <dgm:prSet presAssocID="{557DC896-3994-44B7-BB11-B163677D8C9D}" presName="img" presStyleLbl="fgImgPlace1" presStyleIdx="2" presStyleCnt="3" custScaleX="90974" custScaleY="123435" custLinFactNeighborX="3027" custLinFactNeighborY="-26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5FFA8DD-7237-4C21-82C5-4BA101D2C742}" type="pres">
      <dgm:prSet presAssocID="{557DC896-3994-44B7-BB11-B163677D8C9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BFABB-3EAF-4922-8703-513AE0522F78}" type="presOf" srcId="{CD96E57F-1EC4-4E37-8609-22F48E6151DB}" destId="{F5FFA8DD-7237-4C21-82C5-4BA101D2C742}" srcOrd="1" destOrd="2" presId="urn:microsoft.com/office/officeart/2005/8/layout/vList4"/>
    <dgm:cxn modelId="{AA928A5E-F485-48FD-9F6E-D0C92A783CE1}" srcId="{557DC896-3994-44B7-BB11-B163677D8C9D}" destId="{E5A9C2C5-C1A7-480F-9700-B112CE2CB0BB}" srcOrd="0" destOrd="0" parTransId="{1BFAB9EB-2B2E-4563-AB76-B67D3B9CE2CF}" sibTransId="{C9EC4000-FA0D-4D16-A953-A125C2E91576}"/>
    <dgm:cxn modelId="{EC9DCE35-94BC-4BAB-88CF-358184C3BF3A}" type="presOf" srcId="{472A36A3-196B-4D1C-898C-BAC819CD1918}" destId="{B989C188-28BE-4164-B488-E95106834632}" srcOrd="0" destOrd="1" presId="urn:microsoft.com/office/officeart/2005/8/layout/vList4"/>
    <dgm:cxn modelId="{2C65C733-DAE7-48EE-9826-D93BE8D5AA2C}" type="presOf" srcId="{E5A9C2C5-C1A7-480F-9700-B112CE2CB0BB}" destId="{F5FFA8DD-7237-4C21-82C5-4BA101D2C742}" srcOrd="1" destOrd="1" presId="urn:microsoft.com/office/officeart/2005/8/layout/vList4"/>
    <dgm:cxn modelId="{5A223CE8-AFC7-40FD-AF2C-04897C3FA30F}" type="presOf" srcId="{73BDC0F4-378A-4DCC-8217-7A6C21D1C5F3}" destId="{AD3C7FB9-3C17-4731-A77A-A9A08CE7FA3A}" srcOrd="1" destOrd="2" presId="urn:microsoft.com/office/officeart/2005/8/layout/vList4"/>
    <dgm:cxn modelId="{426FFDA8-4805-4362-BDC4-836A18F35BCC}" type="presOf" srcId="{472A36A3-196B-4D1C-898C-BAC819CD1918}" destId="{533D3C88-DD6B-40E7-BE70-A9EB585D0000}" srcOrd="1" destOrd="1" presId="urn:microsoft.com/office/officeart/2005/8/layout/vList4"/>
    <dgm:cxn modelId="{BD18DA9D-172C-4668-BE35-53CE32F03814}" type="presOf" srcId="{57E4CA21-7FF5-4E12-935F-875E01E5CF0C}" destId="{3CEC98E1-07AD-418F-BC7E-1ADACEBB8711}" srcOrd="0" destOrd="0" presId="urn:microsoft.com/office/officeart/2005/8/layout/vList4"/>
    <dgm:cxn modelId="{264316F5-E84F-4617-A8A3-DC21EBC8975A}" srcId="{57E4CA21-7FF5-4E12-935F-875E01E5CF0C}" destId="{4A863ACE-A818-4A48-976B-21B0107D02E7}" srcOrd="1" destOrd="0" parTransId="{C55B172F-5E7B-4872-BCB2-CC57D361DC03}" sibTransId="{9F5B2472-9576-41DC-84B3-6730ED28199F}"/>
    <dgm:cxn modelId="{D3E184B5-E4CD-49B7-A293-07F361EDA654}" type="presOf" srcId="{4A863ACE-A818-4A48-976B-21B0107D02E7}" destId="{533D3C88-DD6B-40E7-BE70-A9EB585D0000}" srcOrd="1" destOrd="0" presId="urn:microsoft.com/office/officeart/2005/8/layout/vList4"/>
    <dgm:cxn modelId="{91BF84DE-40EF-4FC2-92FE-60D6E18AABFB}" srcId="{065D7FBE-081D-4F5F-888B-CF761AB69DE2}" destId="{73BDC0F4-378A-4DCC-8217-7A6C21D1C5F3}" srcOrd="1" destOrd="0" parTransId="{7FEEF0FE-C6B2-4129-9E10-46E14699A53E}" sibTransId="{D18F3B95-7F09-4AA3-8501-0525CDEE5AE1}"/>
    <dgm:cxn modelId="{7B253476-A850-498B-9AAA-04A8594443CD}" srcId="{4A863ACE-A818-4A48-976B-21B0107D02E7}" destId="{D99A1DB1-101D-4557-BE30-FC1A6B0827DE}" srcOrd="1" destOrd="0" parTransId="{E1E71B94-5C5F-4CC6-A5DC-0AFD6AE55510}" sibTransId="{270A284D-6A90-4057-96BD-925DDDC16808}"/>
    <dgm:cxn modelId="{58E5651B-2FF2-4ABA-9438-89457FF133FF}" srcId="{557DC896-3994-44B7-BB11-B163677D8C9D}" destId="{CD96E57F-1EC4-4E37-8609-22F48E6151DB}" srcOrd="1" destOrd="0" parTransId="{F703903C-C7C9-4CBE-A6FB-B690255F56C5}" sibTransId="{79904B56-3DBF-4C1E-9F1C-0C732DE29547}"/>
    <dgm:cxn modelId="{77660D72-D672-4ABB-A59B-BD99BDDD4968}" type="presOf" srcId="{CD96E57F-1EC4-4E37-8609-22F48E6151DB}" destId="{E45E5BC8-9580-4FCF-B2ED-4D4F4F071078}" srcOrd="0" destOrd="2" presId="urn:microsoft.com/office/officeart/2005/8/layout/vList4"/>
    <dgm:cxn modelId="{AE62F4F4-1540-448F-AD36-49AF72F690EA}" type="presOf" srcId="{73BDC0F4-378A-4DCC-8217-7A6C21D1C5F3}" destId="{F0632563-8B7F-430F-8012-2932480EC149}" srcOrd="0" destOrd="2" presId="urn:microsoft.com/office/officeart/2005/8/layout/vList4"/>
    <dgm:cxn modelId="{6B29BAB0-0DF3-419F-8BC4-1F4A66797946}" type="presOf" srcId="{065D7FBE-081D-4F5F-888B-CF761AB69DE2}" destId="{F0632563-8B7F-430F-8012-2932480EC149}" srcOrd="0" destOrd="0" presId="urn:microsoft.com/office/officeart/2005/8/layout/vList4"/>
    <dgm:cxn modelId="{653AC138-61D4-4DE2-B135-578CB8E3126F}" type="presOf" srcId="{557DC896-3994-44B7-BB11-B163677D8C9D}" destId="{F5FFA8DD-7237-4C21-82C5-4BA101D2C742}" srcOrd="1" destOrd="0" presId="urn:microsoft.com/office/officeart/2005/8/layout/vList4"/>
    <dgm:cxn modelId="{FC788F3C-07FA-45D8-8648-235CFA4D3DC0}" type="presOf" srcId="{E5A9C2C5-C1A7-480F-9700-B112CE2CB0BB}" destId="{E45E5BC8-9580-4FCF-B2ED-4D4F4F071078}" srcOrd="0" destOrd="1" presId="urn:microsoft.com/office/officeart/2005/8/layout/vList4"/>
    <dgm:cxn modelId="{24D04BD4-652A-44E4-9B90-DF72F98EFFFC}" type="presOf" srcId="{CB60239A-0271-4323-B528-7B03C843C873}" destId="{F0632563-8B7F-430F-8012-2932480EC149}" srcOrd="0" destOrd="1" presId="urn:microsoft.com/office/officeart/2005/8/layout/vList4"/>
    <dgm:cxn modelId="{C7D90610-29A4-44B8-AB32-5B241263A09B}" type="presOf" srcId="{CB60239A-0271-4323-B528-7B03C843C873}" destId="{AD3C7FB9-3C17-4731-A77A-A9A08CE7FA3A}" srcOrd="1" destOrd="1" presId="urn:microsoft.com/office/officeart/2005/8/layout/vList4"/>
    <dgm:cxn modelId="{4656F488-CE67-41F6-9367-72D9BA7A2352}" srcId="{57E4CA21-7FF5-4E12-935F-875E01E5CF0C}" destId="{065D7FBE-081D-4F5F-888B-CF761AB69DE2}" srcOrd="0" destOrd="0" parTransId="{57FC9569-8F8A-4083-9F58-392721F8FE47}" sibTransId="{931B332E-CE36-4D56-B4F3-009D5A089975}"/>
    <dgm:cxn modelId="{D5C4872B-C450-4673-8D31-94574D5BFD85}" srcId="{065D7FBE-081D-4F5F-888B-CF761AB69DE2}" destId="{CB60239A-0271-4323-B528-7B03C843C873}" srcOrd="0" destOrd="0" parTransId="{5B6F61E6-4B2D-45FE-BA53-3139A3AB8F5E}" sibTransId="{CA5E080A-6AEA-4F80-BD5F-35E484D9BCD4}"/>
    <dgm:cxn modelId="{408C75AB-5A6C-422F-9BB5-5166A7CD5762}" type="presOf" srcId="{D99A1DB1-101D-4557-BE30-FC1A6B0827DE}" destId="{B989C188-28BE-4164-B488-E95106834632}" srcOrd="0" destOrd="2" presId="urn:microsoft.com/office/officeart/2005/8/layout/vList4"/>
    <dgm:cxn modelId="{2B4F547C-0BF8-422D-A31A-05DF676D64B0}" type="presOf" srcId="{4A863ACE-A818-4A48-976B-21B0107D02E7}" destId="{B989C188-28BE-4164-B488-E95106834632}" srcOrd="0" destOrd="0" presId="urn:microsoft.com/office/officeart/2005/8/layout/vList4"/>
    <dgm:cxn modelId="{AF134869-80B6-4650-B3FD-A5ED9CCAE3E3}" srcId="{57E4CA21-7FF5-4E12-935F-875E01E5CF0C}" destId="{557DC896-3994-44B7-BB11-B163677D8C9D}" srcOrd="2" destOrd="0" parTransId="{2CD9F943-311B-4E0A-9EA4-1002574EF4F7}" sibTransId="{C91B0992-F3E0-4FF6-9395-1A6A02F6FE61}"/>
    <dgm:cxn modelId="{1732938B-4396-499C-AE2B-5C6D2D5F954A}" srcId="{4A863ACE-A818-4A48-976B-21B0107D02E7}" destId="{472A36A3-196B-4D1C-898C-BAC819CD1918}" srcOrd="0" destOrd="0" parTransId="{23EBB6E0-5154-4381-A931-38024AC6D80B}" sibTransId="{833765E5-6CDB-4873-A3D5-62863AD58711}"/>
    <dgm:cxn modelId="{D83C5DCC-20F2-48E2-A985-3B4C3FB537F4}" type="presOf" srcId="{557DC896-3994-44B7-BB11-B163677D8C9D}" destId="{E45E5BC8-9580-4FCF-B2ED-4D4F4F071078}" srcOrd="0" destOrd="0" presId="urn:microsoft.com/office/officeart/2005/8/layout/vList4"/>
    <dgm:cxn modelId="{396B3441-ABE1-4CA9-BA22-789D9EF15DB0}" type="presOf" srcId="{065D7FBE-081D-4F5F-888B-CF761AB69DE2}" destId="{AD3C7FB9-3C17-4731-A77A-A9A08CE7FA3A}" srcOrd="1" destOrd="0" presId="urn:microsoft.com/office/officeart/2005/8/layout/vList4"/>
    <dgm:cxn modelId="{B239E163-D544-45F0-B150-5DCDF6AAE692}" type="presOf" srcId="{D99A1DB1-101D-4557-BE30-FC1A6B0827DE}" destId="{533D3C88-DD6B-40E7-BE70-A9EB585D0000}" srcOrd="1" destOrd="2" presId="urn:microsoft.com/office/officeart/2005/8/layout/vList4"/>
    <dgm:cxn modelId="{F50169B1-43AB-4390-9167-AE74AC8D61D3}" type="presParOf" srcId="{3CEC98E1-07AD-418F-BC7E-1ADACEBB8711}" destId="{456189D0-DF7C-4043-B7BC-BFC4AB737D98}" srcOrd="0" destOrd="0" presId="urn:microsoft.com/office/officeart/2005/8/layout/vList4"/>
    <dgm:cxn modelId="{CE9BA828-478C-4E16-8204-84A08BAF8B8F}" type="presParOf" srcId="{456189D0-DF7C-4043-B7BC-BFC4AB737D98}" destId="{F0632563-8B7F-430F-8012-2932480EC149}" srcOrd="0" destOrd="0" presId="urn:microsoft.com/office/officeart/2005/8/layout/vList4"/>
    <dgm:cxn modelId="{7A016244-29DF-4494-B76E-91251BAA012C}" type="presParOf" srcId="{456189D0-DF7C-4043-B7BC-BFC4AB737D98}" destId="{82A0D2D5-E8AF-4172-8A80-5626387D7D00}" srcOrd="1" destOrd="0" presId="urn:microsoft.com/office/officeart/2005/8/layout/vList4"/>
    <dgm:cxn modelId="{903038C1-7CFB-4C48-9CDD-398D89090A86}" type="presParOf" srcId="{456189D0-DF7C-4043-B7BC-BFC4AB737D98}" destId="{AD3C7FB9-3C17-4731-A77A-A9A08CE7FA3A}" srcOrd="2" destOrd="0" presId="urn:microsoft.com/office/officeart/2005/8/layout/vList4"/>
    <dgm:cxn modelId="{153658DD-3A4D-4D45-994E-2CED20B8B223}" type="presParOf" srcId="{3CEC98E1-07AD-418F-BC7E-1ADACEBB8711}" destId="{072824E2-17FA-4B4D-9394-FCF8D64AF506}" srcOrd="1" destOrd="0" presId="urn:microsoft.com/office/officeart/2005/8/layout/vList4"/>
    <dgm:cxn modelId="{28F4053B-21AC-4B7F-878B-2D4B6B95BC29}" type="presParOf" srcId="{3CEC98E1-07AD-418F-BC7E-1ADACEBB8711}" destId="{1E9B8913-F9AE-4DF7-996F-E30CB8B55915}" srcOrd="2" destOrd="0" presId="urn:microsoft.com/office/officeart/2005/8/layout/vList4"/>
    <dgm:cxn modelId="{470CD087-9569-4995-B1B1-72757320B37D}" type="presParOf" srcId="{1E9B8913-F9AE-4DF7-996F-E30CB8B55915}" destId="{B989C188-28BE-4164-B488-E95106834632}" srcOrd="0" destOrd="0" presId="urn:microsoft.com/office/officeart/2005/8/layout/vList4"/>
    <dgm:cxn modelId="{94B7781C-1594-4613-BAF8-3A7A791CD656}" type="presParOf" srcId="{1E9B8913-F9AE-4DF7-996F-E30CB8B55915}" destId="{ACD64E4F-D8DA-406A-8EE7-5C59D71D10CD}" srcOrd="1" destOrd="0" presId="urn:microsoft.com/office/officeart/2005/8/layout/vList4"/>
    <dgm:cxn modelId="{6EBA4829-18A4-49A8-B0F5-A5ECBF082559}" type="presParOf" srcId="{1E9B8913-F9AE-4DF7-996F-E30CB8B55915}" destId="{533D3C88-DD6B-40E7-BE70-A9EB585D0000}" srcOrd="2" destOrd="0" presId="urn:microsoft.com/office/officeart/2005/8/layout/vList4"/>
    <dgm:cxn modelId="{07EA45BE-CC9C-47F0-8E74-FE069D08639D}" type="presParOf" srcId="{3CEC98E1-07AD-418F-BC7E-1ADACEBB8711}" destId="{653D7B73-E864-43E4-9E0E-C3F5C101D55C}" srcOrd="3" destOrd="0" presId="urn:microsoft.com/office/officeart/2005/8/layout/vList4"/>
    <dgm:cxn modelId="{64C22193-786B-475F-8503-6295F8D5D1CB}" type="presParOf" srcId="{3CEC98E1-07AD-418F-BC7E-1ADACEBB8711}" destId="{D59BA2C3-E25D-4FD8-AF56-13566B1F6AB0}" srcOrd="4" destOrd="0" presId="urn:microsoft.com/office/officeart/2005/8/layout/vList4"/>
    <dgm:cxn modelId="{3B3371CC-DDD2-4F64-9F7D-521ACC81B272}" type="presParOf" srcId="{D59BA2C3-E25D-4FD8-AF56-13566B1F6AB0}" destId="{E45E5BC8-9580-4FCF-B2ED-4D4F4F071078}" srcOrd="0" destOrd="0" presId="urn:microsoft.com/office/officeart/2005/8/layout/vList4"/>
    <dgm:cxn modelId="{11EEE76E-C69B-483A-B294-563F1E36BD57}" type="presParOf" srcId="{D59BA2C3-E25D-4FD8-AF56-13566B1F6AB0}" destId="{04806826-9F16-43A3-9B42-317A6368D07A}" srcOrd="1" destOrd="0" presId="urn:microsoft.com/office/officeart/2005/8/layout/vList4"/>
    <dgm:cxn modelId="{74B222AE-A183-4098-AEED-B3BFBDCA8781}" type="presParOf" srcId="{D59BA2C3-E25D-4FD8-AF56-13566B1F6AB0}" destId="{F5FFA8DD-7237-4C21-82C5-4BA101D2C742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C5A05-2405-4D1D-AF94-63208F44B5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C82C-071E-4DC1-AFCE-07576ADD7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B0224A-0AB3-4FDD-86C0-4611901014E4}" type="slidenum">
              <a:rPr lang="ru-RU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51A2-09BF-475C-B203-B1D2786963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91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91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191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2191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91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9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9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181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8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ozny-inform.ru/LoadedImages/2016/02/25/SMI_AZAMA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4786314" cy="2143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4714884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071678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Средства массовой информации в современном обществе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5357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информационную эпоху роль СМИ в формировании общественных ценностей, ориентаций и воззрений значительно возрастает. СМИ все глубже стали проникать в жизнь людей и оказывать динамичное и целенаправленное воздействие на массовое сознание. Это привело к тому, что индивиды, составляющие массу, стали жить в мире «информационных фантомов», насаждаемых СМИ.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906260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Влияние и роль СМИ в обществе</a:t>
            </a:r>
            <a:endParaRPr lang="ru-RU" sz="4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Friksasha\Desktop\y5O0CLTR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3786182" cy="3575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482" y="1071546"/>
            <a:ext cx="88825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Широкое разнообразие СМИ (телевидение, пресса, радио, Интернет), казалось бы, должно вести к индивидуализации характера, деятельности и сознания человека, давать ему возможность выбора: смотреть или не смотреть телевизор, а если смотреть, то какой канал или программу, читать или не читать прессу, слушать или не слушать радиопередачи. Но это только иллюзия, у человека нет выбора. Подавляющее число людей смотрит телевизор, те же каналы, программы и в том порядке, который утвержден регламентом программы передач. Они читают те же статьи в журналах и газетах, которые читает большинство других людей, слушает те же </a:t>
            </a:r>
            <a:r>
              <a:rPr lang="ru-RU" dirty="0" err="1" smtClean="0"/>
              <a:t>радиоспектакли</a:t>
            </a:r>
            <a:r>
              <a:rPr lang="ru-RU" dirty="0" smtClean="0"/>
              <a:t> и информационные выпуски, спеша по своим делам или отдыхая дома. </a:t>
            </a:r>
          </a:p>
          <a:p>
            <a:endParaRPr lang="ru-RU" dirty="0" smtClean="0"/>
          </a:p>
          <a:p>
            <a:r>
              <a:rPr lang="ru-RU" dirty="0" smtClean="0"/>
              <a:t> Сложившаяся ситуация порождает неоднозначность оценки СМИ. С одной стороны, развитие массовой коммуникации и СМИ положительно влияет на осведомленность индивидов об окружающем мире, но в тоже время за их развитием стоит фактор, собственно манипулирующий сознанием масс. Именно СМИ и массовая коммуникация в числе первых провоцируют </a:t>
            </a:r>
            <a:r>
              <a:rPr lang="ru-RU" dirty="0" err="1" smtClean="0"/>
              <a:t>массовизацию</a:t>
            </a:r>
            <a:r>
              <a:rPr lang="ru-RU" dirty="0" smtClean="0"/>
              <a:t> личности, стандартизируют взгляды, поведение людей, вырабатывают единообразие их реакций.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540" y="285728"/>
            <a:ext cx="902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Негативное влияние СМИ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716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 ГИПОТЕЗА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686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СМИ: польза и вред «в одном флаконе»!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         </a:t>
            </a:r>
            <a:r>
              <a:rPr lang="ru-RU" sz="2800" dirty="0" smtClean="0"/>
              <a:t>Телевизор – распахнутое окно в мир,       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в которое иногда хочется  выброситься.                                      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                       А.Кнышев</a:t>
            </a:r>
            <a:endParaRPr lang="ru-RU" sz="3200" dirty="0" smtClean="0"/>
          </a:p>
        </p:txBody>
      </p:sp>
      <p:pic>
        <p:nvPicPr>
          <p:cNvPr id="6148" name="Picture 4" descr="C:\Documents and Settings\User\Рабочий стол\AcsenovaTM\media_materials\3-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3"/>
            <a:ext cx="3714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567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Что такое СМИ?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546291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СМИ – это любая информация, к которой можно свободно получить доступ. Также можно сказать, что Средства массовой информации – это организационно-технические комплексы, которые обеспечивают быструю передачу и массовое тиражирование словесной, образной и музыкальной информации.</a:t>
            </a:r>
            <a:endParaRPr lang="ru-RU" sz="2600" dirty="0"/>
          </a:p>
        </p:txBody>
      </p:sp>
      <p:pic>
        <p:nvPicPr>
          <p:cNvPr id="12290" name="Picture 2" descr="http://cistrc.ru/assets/images/14/11/26/ltym-by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207" y="2357430"/>
            <a:ext cx="3839793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569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Способы распространения</a:t>
            </a:r>
          </a:p>
          <a:p>
            <a:r>
              <a:rPr lang="ru-RU" sz="5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Информации:</a:t>
            </a:r>
            <a:endParaRPr lang="ru-RU" sz="5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85992"/>
            <a:ext cx="64293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Телевидение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Печатные издания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Радио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Интернет</a:t>
            </a:r>
          </a:p>
        </p:txBody>
      </p:sp>
      <p:pic>
        <p:nvPicPr>
          <p:cNvPr id="9219" name="Picture 3" descr="C:\Users\Friksasha\Desktop\Lz4DAnYOh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17" y="3714752"/>
            <a:ext cx="3667183" cy="2750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652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Оценка гражданами качества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Информации передаваемой СМИ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2204864"/>
          <a:ext cx="4392488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4371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07496" y="2204864"/>
          <a:ext cx="45365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178592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«В каких СМИ информация представляется более достоверной?»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5168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Основные 3 ф</a:t>
            </a:r>
            <a:r>
              <a:rPr lang="ru-RU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ункции СМИ: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1428736"/>
          <a:ext cx="892971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8606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Информационная функция заключается в предоставлении массовому читателю, слушателю и зрителю актуальной информации о самых различных сферах деятельности людей – деловой, научно-технической, политической, юридической, медицинской и т.п. При этом содержание информации во многом определяется запросом аудитории. Получая большой объем информации, люди не только расширяют свои познавательные возможности, но и увеличивают свой творческий потенциал. Знание информации дает возможность прогнозировать свои действия, экономит время. В этом смысле данная функция способствует оптимизации полезной деятельности общества и индивида. Особенно важна эта функция в сфере культуры, где ежедневно создаются новые произведения и появляются новые имена.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882465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Информационная функция</a:t>
            </a:r>
            <a:endParaRPr lang="ru-RU" sz="5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5" name="Picture 5" descr="C:\Users\Friksasha\Desktop\smi_vydeljat_v_otdelnuju_otrasl_clause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429132"/>
            <a:ext cx="2364098" cy="2428868"/>
          </a:xfrm>
          <a:prstGeom prst="rect">
            <a:avLst/>
          </a:prstGeom>
          <a:noFill/>
        </p:spPr>
      </p:pic>
      <p:pic>
        <p:nvPicPr>
          <p:cNvPr id="5126" name="Picture 6" descr="C:\Users\Friksasha\Desktop\9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16445"/>
            <a:ext cx="4214800" cy="2341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Регулирующая функция имеет широкий диапазон воздействия на массовую аудиторию, начиная с установления контактов, кончая контролем над обществом. В этой функции массовая коммуникация влияет на формирование общественного сознания группы и личности, на формирование общественного мнения и создание социальных стереотипов. Здесь же кроются возможности манипулировать и управлять общественным сознанием, фактически осуществлять функцию социального контроля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851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Регулирующая функция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2000240"/>
            <a:ext cx="406244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8215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Культурологическая функция выполняет не только свою основную, познавательную задачу – ознакомление с достижениями культуры и искусства, она способствует осознанию обществом необходимости преемственности культуры, сохранения культурных традиций.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357166"/>
            <a:ext cx="92798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Культурологическая функция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Friksasha\Desktop\rad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3676650"/>
            <a:ext cx="4552950" cy="3181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072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При помощи СМИ люди знакомятся с особенностями различных культур и субкультур. Это развивает эстетический вкус, способствует взаимопониманию, снятию социальной напряженности, в конечном счете, интеграции общества.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</TotalTime>
  <Words>652</Words>
  <PresentationFormat>Экран (4:3)</PresentationFormat>
  <Paragraphs>54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Слайд 1</vt:lpstr>
      <vt:lpstr>                 ГИПОТЕЗА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ГИПОТЕЗА</dc:title>
  <dc:creator>Friksasha</dc:creator>
  <cp:lastModifiedBy>Friksasha</cp:lastModifiedBy>
  <cp:revision>13</cp:revision>
  <dcterms:created xsi:type="dcterms:W3CDTF">2016-05-18T21:00:34Z</dcterms:created>
  <dcterms:modified xsi:type="dcterms:W3CDTF">2016-05-18T22:01:25Z</dcterms:modified>
</cp:coreProperties>
</file>