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66" r:id="rId2"/>
    <p:sldId id="268" r:id="rId3"/>
    <p:sldId id="269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NBH2AeBJJqCAkeqYmJw5Q==" hashData="JZvnS1mrg0xUfISpElvr9IyAKK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2983-C7E8-42AB-ADC1-F7B8551662C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EBDAC-C1C6-4B3F-8BFC-6D3482B4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91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91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191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191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91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9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9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8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181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8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8176" y="1844824"/>
            <a:ext cx="6435824" cy="2209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85000"/>
                  </a:schemeClr>
                </a:solidFill>
              </a:rPr>
              <a:t>Внеаудиторная работа по обществознанию на тему </a:t>
            </a:r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“</a:t>
            </a:r>
            <a:r>
              <a:rPr lang="ru-RU" sz="3600" b="1" dirty="0" smtClean="0">
                <a:solidFill>
                  <a:schemeClr val="accent3">
                    <a:lumMod val="85000"/>
                  </a:schemeClr>
                </a:solidFill>
              </a:rPr>
              <a:t>Портрет современной молодёжи</a:t>
            </a:r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”</a:t>
            </a:r>
            <a:endParaRPr lang="ru-RU" sz="3600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0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 Студент ГБОУ СПО ПТ №2 группы 2 КС 1.4 Фрик Александр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5528" y="5380672"/>
            <a:ext cx="4248472" cy="147732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belnovosti.by/images/stories/articles/2014-07-14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370"/>
            <a:ext cx="3563888" cy="2873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247322"/>
            <a:ext cx="7807680" cy="977191"/>
          </a:xfrm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 smtClean="0"/>
              <a:t/>
            </a:r>
            <a:br>
              <a:rPr lang="en-GB" sz="3300" dirty="0" smtClean="0"/>
            </a:br>
            <a:r>
              <a:rPr lang="en-GB" sz="3300" dirty="0" smtClean="0"/>
              <a:t>МОЛОДЕЖНАЯ СУБКУЛЬТУРА </a:t>
            </a:r>
            <a:r>
              <a:rPr lang="ru-RU" sz="3300" dirty="0" smtClean="0"/>
              <a:t> </a:t>
            </a:r>
            <a:endParaRPr lang="en-GB" sz="3300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672481" y="1781468"/>
            <a:ext cx="7956000" cy="4487382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400" dirty="0" err="1" smtClean="0"/>
              <a:t>Культура</a:t>
            </a:r>
            <a:r>
              <a:rPr lang="en-GB" sz="2400" dirty="0" smtClean="0"/>
              <a:t> </a:t>
            </a:r>
            <a:r>
              <a:rPr lang="en-GB" sz="2400" dirty="0" err="1" smtClean="0"/>
              <a:t>определенного</a:t>
            </a:r>
            <a:r>
              <a:rPr lang="en-GB" sz="2400" dirty="0" smtClean="0"/>
              <a:t> </a:t>
            </a:r>
            <a:r>
              <a:rPr lang="en-GB" sz="2400" dirty="0" err="1" smtClean="0"/>
              <a:t>молодого</a:t>
            </a:r>
            <a:r>
              <a:rPr lang="en-GB" sz="2400" dirty="0" smtClean="0"/>
              <a:t> </a:t>
            </a:r>
            <a:r>
              <a:rPr lang="en-GB" sz="2400" dirty="0" err="1" smtClean="0"/>
              <a:t>поколения</a:t>
            </a:r>
            <a:r>
              <a:rPr lang="en-GB" sz="2400" dirty="0" smtClean="0"/>
              <a:t>, </a:t>
            </a:r>
            <a:r>
              <a:rPr lang="en-GB" sz="2400" dirty="0" err="1" smtClean="0"/>
              <a:t>обладающего</a:t>
            </a:r>
            <a:r>
              <a:rPr lang="en-GB" sz="2400" dirty="0" smtClean="0"/>
              <a:t> </a:t>
            </a:r>
            <a:r>
              <a:rPr lang="en-GB" sz="2400" dirty="0" err="1" smtClean="0"/>
              <a:t>общностью</a:t>
            </a:r>
            <a:r>
              <a:rPr lang="en-GB" sz="2400" dirty="0" smtClean="0"/>
              <a:t> </a:t>
            </a:r>
            <a:r>
              <a:rPr lang="en-GB" sz="2400" dirty="0" err="1" smtClean="0"/>
              <a:t>стиля</a:t>
            </a:r>
            <a:r>
              <a:rPr lang="en-GB" sz="2400" dirty="0" smtClean="0"/>
              <a:t> </a:t>
            </a:r>
            <a:r>
              <a:rPr lang="en-GB" sz="2400" dirty="0" err="1" smtClean="0"/>
              <a:t>жизни</a:t>
            </a:r>
            <a:r>
              <a:rPr lang="en-GB" sz="2400" dirty="0" smtClean="0"/>
              <a:t>, </a:t>
            </a:r>
            <a:r>
              <a:rPr lang="en-GB" sz="2400" dirty="0" err="1" smtClean="0"/>
              <a:t>поведения</a:t>
            </a:r>
            <a:r>
              <a:rPr lang="en-GB" sz="2400" dirty="0" smtClean="0"/>
              <a:t>, </a:t>
            </a:r>
            <a:r>
              <a:rPr lang="en-GB" sz="2400" dirty="0" err="1" smtClean="0"/>
              <a:t>групповых</a:t>
            </a:r>
            <a:r>
              <a:rPr lang="en-GB" sz="2400" dirty="0" smtClean="0"/>
              <a:t> </a:t>
            </a:r>
            <a:r>
              <a:rPr lang="en-GB" sz="2400" dirty="0" err="1" smtClean="0"/>
              <a:t>норм</a:t>
            </a:r>
            <a:r>
              <a:rPr lang="en-GB" sz="2400" dirty="0" smtClean="0"/>
              <a:t>, </a:t>
            </a:r>
            <a:r>
              <a:rPr lang="en-GB" sz="2400" dirty="0" err="1" smtClean="0"/>
              <a:t>ценностей</a:t>
            </a:r>
            <a:r>
              <a:rPr lang="en-GB" sz="2400" dirty="0" smtClean="0"/>
              <a:t>  и  </a:t>
            </a:r>
            <a:r>
              <a:rPr lang="en-GB" sz="2400" dirty="0" err="1" smtClean="0"/>
              <a:t>стереотипов</a:t>
            </a:r>
            <a:r>
              <a:rPr lang="en-GB" sz="2400" dirty="0" smtClean="0"/>
              <a:t>.</a:t>
            </a:r>
            <a:endParaRPr lang="ru-RU" sz="2400" dirty="0" smtClean="0"/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ru-RU" sz="2400" dirty="0" smtClean="0"/>
              <a:t>Субкультура может отличаться от доминирующей культуры собственной системой ценностей, языком, манерой поведения, одеждой и другими аспектами. Различают субкультуры, формирующиеся на национальной, демографической, профессиональной, географической и других основах. В частности, субкультуры образуются этническими общностями, отличающимися своим диалектом от языковой нормы.</a:t>
            </a:r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807680" cy="1270476"/>
          </a:xfr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/>
              <a:t>МОЛОДЕЖНЫЕ СУБКУЛЬТУРЫ: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7956000" cy="4031873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000" dirty="0" err="1" smtClean="0"/>
              <a:t>Панки</a:t>
            </a:r>
            <a:endParaRPr lang="ru-RU" sz="4000" dirty="0" smtClean="0"/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ru-RU" sz="4000" dirty="0" err="1" smtClean="0"/>
              <a:t>Эмо</a:t>
            </a:r>
            <a:endParaRPr lang="en-GB" sz="4000" dirty="0" smtClean="0"/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000" dirty="0" err="1" smtClean="0"/>
              <a:t>Рокеры</a:t>
            </a:r>
            <a:endParaRPr lang="en-GB" sz="4000" dirty="0" smtClean="0"/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000" dirty="0" err="1" smtClean="0"/>
              <a:t>Скины</a:t>
            </a:r>
            <a:endParaRPr lang="en-GB" sz="4000" dirty="0" smtClean="0"/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000" dirty="0" err="1" smtClean="0"/>
              <a:t>Футбольные</a:t>
            </a:r>
            <a:r>
              <a:rPr lang="en-GB" sz="4000" dirty="0" smtClean="0"/>
              <a:t> </a:t>
            </a:r>
            <a:r>
              <a:rPr lang="en-GB" sz="4000" dirty="0" err="1" smtClean="0"/>
              <a:t>фаны</a:t>
            </a:r>
            <a:endParaRPr lang="en-GB" sz="4000" dirty="0" smtClean="0"/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000" dirty="0" err="1" smtClean="0"/>
              <a:t>Музыкальные</a:t>
            </a:r>
            <a:r>
              <a:rPr lang="en-GB" sz="4000" dirty="0" smtClean="0"/>
              <a:t> </a:t>
            </a:r>
            <a:r>
              <a:rPr lang="en-GB" sz="4000" dirty="0" err="1" smtClean="0"/>
              <a:t>фаны</a:t>
            </a:r>
            <a:endParaRPr lang="en-GB" sz="4000" dirty="0" smtClean="0"/>
          </a:p>
        </p:txBody>
      </p:sp>
      <p:pic>
        <p:nvPicPr>
          <p:cNvPr id="19458" name="Picture 2" descr="http://content-4.foto.my.mail.ru/bk/minailova/_deti/i-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024336" cy="3024336"/>
          </a:xfrm>
          <a:prstGeom prst="rect">
            <a:avLst/>
          </a:prstGeom>
          <a:noFill/>
        </p:spPr>
      </p:pic>
      <p:pic>
        <p:nvPicPr>
          <p:cNvPr id="19462" name="Picture 6" descr="http://f2.mylove.ru/0_nw2gdXJ1VYdr6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646" y="3573016"/>
            <a:ext cx="2143354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807680" cy="1859548"/>
          </a:xfr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err="1" smtClean="0"/>
              <a:t>Общие</a:t>
            </a:r>
            <a:r>
              <a:rPr lang="en-GB" dirty="0" smtClean="0"/>
              <a:t> </a:t>
            </a:r>
            <a:r>
              <a:rPr lang="en-GB" dirty="0" err="1" smtClean="0"/>
              <a:t>черты</a:t>
            </a:r>
            <a:r>
              <a:rPr lang="en-GB" dirty="0" smtClean="0"/>
              <a:t> </a:t>
            </a:r>
            <a:r>
              <a:rPr lang="en-GB" dirty="0" err="1" smtClean="0"/>
              <a:t>формирования</a:t>
            </a:r>
            <a:r>
              <a:rPr lang="en-GB" dirty="0" smtClean="0"/>
              <a:t> </a:t>
            </a:r>
            <a:r>
              <a:rPr lang="en-GB" dirty="0" err="1" smtClean="0"/>
              <a:t>молодежных</a:t>
            </a:r>
            <a:r>
              <a:rPr lang="en-GB" dirty="0" smtClean="0"/>
              <a:t> </a:t>
            </a:r>
            <a:r>
              <a:rPr lang="en-GB" dirty="0" err="1" smtClean="0"/>
              <a:t>субкультур</a:t>
            </a:r>
            <a:endParaRPr lang="en-GB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348880"/>
            <a:ext cx="8136904" cy="4770537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800" dirty="0" err="1" smtClean="0"/>
              <a:t>Поиск</a:t>
            </a:r>
            <a:r>
              <a:rPr lang="en-GB" sz="2800" dirty="0" smtClean="0"/>
              <a:t> </a:t>
            </a:r>
            <a:r>
              <a:rPr lang="en-GB" sz="2800" dirty="0" err="1" smtClean="0"/>
              <a:t>своего</a:t>
            </a:r>
            <a:r>
              <a:rPr lang="en-GB" sz="2800" dirty="0" smtClean="0"/>
              <a:t> </a:t>
            </a:r>
            <a:r>
              <a:rPr lang="en-GB" sz="2800" dirty="0" err="1" smtClean="0"/>
              <a:t>пути</a:t>
            </a:r>
            <a:r>
              <a:rPr lang="en-GB" sz="2800" dirty="0" smtClean="0"/>
              <a:t> </a:t>
            </a:r>
            <a:r>
              <a:rPr lang="en-GB" sz="2800" dirty="0" err="1" smtClean="0"/>
              <a:t>во</a:t>
            </a:r>
            <a:r>
              <a:rPr lang="en-GB" sz="2800" dirty="0" smtClean="0"/>
              <a:t> «</a:t>
            </a:r>
            <a:r>
              <a:rPr lang="en-GB" sz="2800" dirty="0" err="1" smtClean="0"/>
              <a:t>взрослом</a:t>
            </a:r>
            <a:r>
              <a:rPr lang="en-GB" sz="2800" dirty="0" smtClean="0"/>
              <a:t> </a:t>
            </a:r>
            <a:r>
              <a:rPr lang="en-GB" sz="2800" dirty="0" err="1" smtClean="0"/>
              <a:t>мире</a:t>
            </a:r>
            <a:r>
              <a:rPr lang="en-GB" sz="2800" dirty="0" smtClean="0"/>
              <a:t>».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800" dirty="0" err="1" smtClean="0"/>
              <a:t>Особый</a:t>
            </a:r>
            <a:r>
              <a:rPr lang="en-GB" sz="2800" dirty="0" smtClean="0"/>
              <a:t> </a:t>
            </a:r>
            <a:r>
              <a:rPr lang="en-GB" sz="2800" dirty="0" err="1" smtClean="0"/>
              <a:t>характер</a:t>
            </a:r>
            <a:r>
              <a:rPr lang="en-GB" sz="2800" dirty="0" smtClean="0"/>
              <a:t> </a:t>
            </a:r>
            <a:r>
              <a:rPr lang="en-GB" sz="2800" dirty="0" err="1" smtClean="0"/>
              <a:t>отношений</a:t>
            </a:r>
            <a:r>
              <a:rPr lang="en-GB" sz="2800" dirty="0" smtClean="0"/>
              <a:t> </a:t>
            </a:r>
            <a:r>
              <a:rPr lang="en-GB" sz="2800" dirty="0" err="1" smtClean="0"/>
              <a:t>со</a:t>
            </a:r>
            <a:r>
              <a:rPr lang="en-GB" sz="2800" dirty="0" smtClean="0"/>
              <a:t> </a:t>
            </a:r>
            <a:r>
              <a:rPr lang="en-GB" sz="2800" dirty="0" err="1" smtClean="0"/>
              <a:t>сверстниками</a:t>
            </a:r>
            <a:r>
              <a:rPr lang="en-GB" sz="2800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800" dirty="0" err="1" smtClean="0"/>
              <a:t>Стремление</a:t>
            </a:r>
            <a:r>
              <a:rPr lang="en-GB" sz="2800" dirty="0" smtClean="0"/>
              <a:t> </a:t>
            </a:r>
            <a:r>
              <a:rPr lang="en-GB" sz="2800" dirty="0" err="1" smtClean="0"/>
              <a:t>выделиться</a:t>
            </a:r>
            <a:r>
              <a:rPr lang="en-GB" sz="2800" dirty="0" smtClean="0"/>
              <a:t> в </a:t>
            </a:r>
            <a:r>
              <a:rPr lang="en-GB" sz="2800" dirty="0" err="1" smtClean="0"/>
              <a:t>общей</a:t>
            </a:r>
            <a:r>
              <a:rPr lang="en-GB" sz="2800" dirty="0" smtClean="0"/>
              <a:t> </a:t>
            </a:r>
            <a:r>
              <a:rPr lang="en-GB" sz="2800" dirty="0" err="1" smtClean="0"/>
              <a:t>массе</a:t>
            </a:r>
            <a:r>
              <a:rPr lang="en-GB" sz="2800" dirty="0" smtClean="0"/>
              <a:t> </a:t>
            </a:r>
            <a:r>
              <a:rPr lang="en-GB" sz="2800" dirty="0" err="1" smtClean="0"/>
              <a:t>моло-дых</a:t>
            </a:r>
            <a:r>
              <a:rPr lang="en-GB" sz="2800" dirty="0" smtClean="0"/>
              <a:t> </a:t>
            </a:r>
            <a:r>
              <a:rPr lang="en-GB" sz="2800" dirty="0" err="1" smtClean="0"/>
              <a:t>людей</a:t>
            </a:r>
            <a:r>
              <a:rPr lang="en-GB" sz="2800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800" dirty="0" err="1" smtClean="0"/>
              <a:t>Мотивы</a:t>
            </a:r>
            <a:r>
              <a:rPr lang="en-GB" sz="2800" dirty="0" smtClean="0"/>
              <a:t>:                                                   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400" dirty="0" smtClean="0"/>
              <a:t>-</a:t>
            </a:r>
            <a:r>
              <a:rPr lang="en-GB" sz="2400" dirty="0" err="1" smtClean="0"/>
              <a:t>желание</a:t>
            </a:r>
            <a:r>
              <a:rPr lang="en-GB" sz="2400" dirty="0" smtClean="0"/>
              <a:t> </a:t>
            </a:r>
            <a:r>
              <a:rPr lang="en-GB" sz="2400" dirty="0" err="1" smtClean="0"/>
              <a:t>обрести</a:t>
            </a:r>
            <a:r>
              <a:rPr lang="en-GB" sz="2400" dirty="0" smtClean="0"/>
              <a:t> </a:t>
            </a:r>
            <a:r>
              <a:rPr lang="en-GB" sz="2400" dirty="0" err="1" smtClean="0"/>
              <a:t>взаимопонимание</a:t>
            </a:r>
            <a:r>
              <a:rPr lang="en-GB" sz="2400" dirty="0" smtClean="0"/>
              <a:t> и </a:t>
            </a:r>
            <a:r>
              <a:rPr lang="en-GB" sz="2400" dirty="0" err="1" smtClean="0"/>
              <a:t>взаимо</a:t>
            </a:r>
            <a:r>
              <a:rPr lang="en-GB" sz="2400" dirty="0" smtClean="0"/>
              <a:t>-     </a:t>
            </a:r>
            <a:r>
              <a:rPr lang="en-GB" sz="2400" dirty="0" err="1" smtClean="0"/>
              <a:t>поддержку</a:t>
            </a:r>
            <a:r>
              <a:rPr lang="en-GB" sz="2400" dirty="0" smtClean="0"/>
              <a:t>;                                                           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400" dirty="0" smtClean="0"/>
              <a:t>- </a:t>
            </a:r>
            <a:r>
              <a:rPr lang="en-GB" sz="2400" dirty="0" err="1" smtClean="0"/>
              <a:t>способ</a:t>
            </a:r>
            <a:r>
              <a:rPr lang="en-GB" sz="2400" dirty="0" smtClean="0"/>
              <a:t> </a:t>
            </a:r>
            <a:r>
              <a:rPr lang="en-GB" sz="2400" dirty="0" err="1" smtClean="0"/>
              <a:t>почувствовать</a:t>
            </a:r>
            <a:r>
              <a:rPr lang="en-GB" sz="2400" dirty="0" smtClean="0"/>
              <a:t> </a:t>
            </a:r>
            <a:r>
              <a:rPr lang="en-GB" sz="2400" dirty="0" err="1" smtClean="0"/>
              <a:t>себя</a:t>
            </a:r>
            <a:r>
              <a:rPr lang="en-GB" sz="2400" dirty="0" smtClean="0"/>
              <a:t> </a:t>
            </a:r>
            <a:r>
              <a:rPr lang="en-GB" sz="2400" dirty="0" err="1" smtClean="0"/>
              <a:t>более</a:t>
            </a:r>
            <a:r>
              <a:rPr lang="en-GB" sz="2400" dirty="0" smtClean="0"/>
              <a:t> </a:t>
            </a:r>
            <a:r>
              <a:rPr lang="en-GB" sz="2400" dirty="0" err="1" smtClean="0"/>
              <a:t>сильным</a:t>
            </a:r>
            <a:r>
              <a:rPr lang="en-GB" sz="2400" dirty="0" smtClean="0"/>
              <a:t>;      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400" dirty="0" smtClean="0"/>
              <a:t>- </a:t>
            </a:r>
            <a:r>
              <a:rPr lang="en-GB" sz="2400" dirty="0" err="1" smtClean="0"/>
              <a:t>чувство</a:t>
            </a:r>
            <a:r>
              <a:rPr lang="en-GB" sz="2400" dirty="0" smtClean="0"/>
              <a:t> </a:t>
            </a:r>
            <a:r>
              <a:rPr lang="en-GB" sz="2400" dirty="0" err="1" smtClean="0"/>
              <a:t>власти</a:t>
            </a:r>
            <a:r>
              <a:rPr lang="en-GB" sz="2400" dirty="0" smtClean="0"/>
              <a:t> </a:t>
            </a:r>
            <a:r>
              <a:rPr lang="en-GB" sz="2400" dirty="0" err="1" smtClean="0"/>
              <a:t>над</a:t>
            </a:r>
            <a:r>
              <a:rPr lang="en-GB" sz="2400" dirty="0" smtClean="0"/>
              <a:t> </a:t>
            </a:r>
            <a:r>
              <a:rPr lang="en-GB" sz="2400" dirty="0" err="1" smtClean="0"/>
              <a:t>другими</a:t>
            </a:r>
            <a:r>
              <a:rPr lang="en-GB" sz="2400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5602" name="Picture 2" descr="https://upload.wikimedia.org/wikipedia/commons/thumb/4/47/Pirate_Flag_of_Jack_Rackham.svg/744px-Pirate_Flag_of_Jack_Rackh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6310"/>
            <a:ext cx="8717530" cy="581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3/39/Youth_and_Time_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294" y="3212976"/>
            <a:ext cx="4481706" cy="364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87025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Молодёжь</a:t>
            </a:r>
            <a:r>
              <a:rPr lang="ru-RU" sz="2400" dirty="0" smtClean="0"/>
              <a:t> — это особая социально-возрастная группа, отличающаяся возрастными рамками и своим статусом в обществе: переход от детства и юности к социальной ответственности.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Некоторыми учёными молодёжь понимается как совокупность молодых людей, которым общество предоставляет возможность социального становления, обеспечивая их льготами, </a:t>
            </a:r>
            <a:br>
              <a:rPr lang="ru-RU" sz="2400" dirty="0" smtClean="0"/>
            </a:br>
            <a:r>
              <a:rPr lang="ru-RU" sz="2400" dirty="0" smtClean="0"/>
              <a:t>но ограничивая в </a:t>
            </a:r>
            <a:br>
              <a:rPr lang="ru-RU" sz="2400" dirty="0" smtClean="0"/>
            </a:br>
            <a:r>
              <a:rPr lang="ru-RU" sz="2400" dirty="0" smtClean="0"/>
              <a:t>возможности активного </a:t>
            </a:r>
            <a:br>
              <a:rPr lang="ru-RU" sz="2400" dirty="0" smtClean="0"/>
            </a:br>
            <a:r>
              <a:rPr lang="ru-RU" sz="2400" dirty="0" smtClean="0"/>
              <a:t>участия в определённых </a:t>
            </a:r>
            <a:br>
              <a:rPr lang="ru-RU" sz="2400" dirty="0" smtClean="0"/>
            </a:br>
            <a:r>
              <a:rPr lang="ru-RU" sz="2400" dirty="0" smtClean="0"/>
              <a:t>сферах жизни социума. </a:t>
            </a:r>
          </a:p>
          <a:p>
            <a:r>
              <a:rPr lang="ru-RU" sz="2400" dirty="0" smtClean="0"/>
              <a:t>Сегодня молодёжь РФ </a:t>
            </a:r>
          </a:p>
          <a:p>
            <a:r>
              <a:rPr lang="ru-RU" sz="2400" dirty="0" smtClean="0"/>
              <a:t>составляет 39,6 миллионов </a:t>
            </a:r>
            <a:br>
              <a:rPr lang="ru-RU" sz="2400" dirty="0" smtClean="0"/>
            </a:br>
            <a:r>
              <a:rPr lang="ru-RU" sz="2400" dirty="0" smtClean="0"/>
              <a:t>молодых граждан (27%).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488668"/>
            <a:ext cx="4020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Молодость и время (</a:t>
            </a:r>
            <a:r>
              <a:rPr lang="ru-RU" dirty="0" err="1" smtClean="0"/>
              <a:t>Годвард</a:t>
            </a:r>
            <a:r>
              <a:rPr lang="ru-RU" dirty="0" smtClean="0"/>
              <a:t>, 1901)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5760640" cy="6192688"/>
          </a:xfrm>
        </p:spPr>
        <p:txBody>
          <a:bodyPr/>
          <a:lstStyle/>
          <a:p>
            <a:r>
              <a:rPr lang="ru-RU" sz="3000" dirty="0" smtClean="0"/>
              <a:t>Карл Маркс и Фридрих Энгельс рассматривали молодёжь как каждое новое поколение, наследующее и продолжающее традиции старшего поколения. По их мнению, молодёжь с одной стороны продолжает унаследованную деятельность, а с другой стороны благодаря трудовой деятельности видоизменяет старые условия.</a:t>
            </a:r>
            <a:endParaRPr lang="ru-RU" sz="3000" dirty="0"/>
          </a:p>
        </p:txBody>
      </p:sp>
      <p:pic>
        <p:nvPicPr>
          <p:cNvPr id="1026" name="Picture 2" descr="Karl Marx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771" y="1052736"/>
            <a:ext cx="3079229" cy="43793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2" y="5661248"/>
            <a:ext cx="185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Карл Маркс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67544" y="1772816"/>
            <a:ext cx="8435975" cy="4525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/>
              <a:t>снижение интереса молодежи к инновационной, научной и творческой деятельности</a:t>
            </a:r>
          </a:p>
          <a:p>
            <a:pPr eaLnBrk="1" hangingPunct="1"/>
            <a:r>
              <a:rPr lang="ru-RU" dirty="0" smtClean="0"/>
              <a:t>низкий уровень вовлеченности молодежи в социальную практику</a:t>
            </a:r>
          </a:p>
          <a:p>
            <a:pPr eaLnBrk="1" hangingPunct="1"/>
            <a:r>
              <a:rPr lang="ru-RU" dirty="0" smtClean="0"/>
              <a:t>несовершенство системы поддержки молодых людей, оказавшихся в трудной жизненной ситуации</a:t>
            </a:r>
          </a:p>
          <a:p>
            <a:pPr eaLnBrk="1" hangingPunct="1"/>
            <a:r>
              <a:rPr lang="ru-RU" dirty="0" smtClean="0"/>
              <a:t>отсутствие достаточной современной инфраструктуры по работе с молодежью 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809120" cy="1164934"/>
          </a:xfrm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dirty="0" err="1" smtClean="0"/>
              <a:t>Социальные</a:t>
            </a:r>
            <a:r>
              <a:rPr lang="en-GB" sz="4000" dirty="0" smtClean="0"/>
              <a:t> </a:t>
            </a:r>
            <a:r>
              <a:rPr lang="en-GB" sz="4000" dirty="0" err="1" smtClean="0"/>
              <a:t>проблемы</a:t>
            </a:r>
            <a:r>
              <a:rPr lang="en-GB" sz="4000" dirty="0" smtClean="0"/>
              <a:t>, </a:t>
            </a:r>
            <a:r>
              <a:rPr lang="en-GB" sz="4000" dirty="0" err="1" smtClean="0"/>
              <a:t>актуальные</a:t>
            </a:r>
            <a:r>
              <a:rPr lang="en-GB" sz="4000" dirty="0" smtClean="0"/>
              <a:t> </a:t>
            </a:r>
            <a:r>
              <a:rPr lang="en-GB" sz="4000" dirty="0" err="1" smtClean="0"/>
              <a:t>для</a:t>
            </a:r>
            <a:r>
              <a:rPr lang="en-GB" sz="4000" dirty="0" smtClean="0"/>
              <a:t> </a:t>
            </a:r>
            <a:r>
              <a:rPr lang="en-GB" sz="4000" dirty="0" err="1" smtClean="0"/>
              <a:t>молодежи</a:t>
            </a:r>
            <a:endParaRPr lang="en-GB" sz="4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908720"/>
            <a:ext cx="8144640" cy="5361468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Возможность</a:t>
            </a:r>
            <a:r>
              <a:rPr lang="en-GB" dirty="0" smtClean="0"/>
              <a:t> </a:t>
            </a:r>
            <a:r>
              <a:rPr lang="en-GB" dirty="0" err="1" smtClean="0"/>
              <a:t>получения</a:t>
            </a:r>
            <a:r>
              <a:rPr lang="en-GB" dirty="0" smtClean="0"/>
              <a:t> </a:t>
            </a:r>
            <a:r>
              <a:rPr lang="en-GB" dirty="0" err="1" smtClean="0"/>
              <a:t>образования</a:t>
            </a:r>
            <a:r>
              <a:rPr lang="en-GB" dirty="0" smtClean="0"/>
              <a:t> и </a:t>
            </a:r>
            <a:r>
              <a:rPr lang="en-GB" dirty="0" err="1" smtClean="0"/>
              <a:t>само-реализации</a:t>
            </a:r>
            <a:r>
              <a:rPr lang="en-GB" dirty="0" smtClean="0"/>
              <a:t> </a:t>
            </a:r>
            <a:r>
              <a:rPr lang="en-GB" dirty="0" err="1" smtClean="0"/>
              <a:t>определяются</a:t>
            </a:r>
            <a:r>
              <a:rPr lang="en-GB" dirty="0" smtClean="0"/>
              <a:t> в </a:t>
            </a:r>
            <a:r>
              <a:rPr lang="en-GB" dirty="0" err="1" smtClean="0"/>
              <a:t>основном</a:t>
            </a:r>
            <a:r>
              <a:rPr lang="en-GB" dirty="0" smtClean="0"/>
              <a:t> </a:t>
            </a:r>
            <a:r>
              <a:rPr lang="en-GB" dirty="0" err="1" smtClean="0"/>
              <a:t>социаль-ной</a:t>
            </a:r>
            <a:r>
              <a:rPr lang="en-GB" dirty="0" smtClean="0"/>
              <a:t> </a:t>
            </a:r>
            <a:r>
              <a:rPr lang="en-GB" dirty="0" err="1" smtClean="0"/>
              <a:t>принадлежностью</a:t>
            </a:r>
            <a:r>
              <a:rPr lang="en-GB" dirty="0" smtClean="0"/>
              <a:t> </a:t>
            </a:r>
            <a:r>
              <a:rPr lang="en-GB" dirty="0" err="1" smtClean="0"/>
              <a:t>молодого</a:t>
            </a:r>
            <a:r>
              <a:rPr lang="en-GB" dirty="0" smtClean="0"/>
              <a:t> </a:t>
            </a:r>
            <a:r>
              <a:rPr lang="en-GB" dirty="0" err="1" smtClean="0"/>
              <a:t>человека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Неверие</a:t>
            </a:r>
            <a:r>
              <a:rPr lang="en-GB" dirty="0" smtClean="0"/>
              <a:t> в </a:t>
            </a:r>
            <a:r>
              <a:rPr lang="en-GB" dirty="0" err="1" smtClean="0"/>
              <a:t>свои</a:t>
            </a:r>
            <a:r>
              <a:rPr lang="en-GB" dirty="0" smtClean="0"/>
              <a:t> </a:t>
            </a:r>
            <a:r>
              <a:rPr lang="en-GB" dirty="0" err="1" smtClean="0"/>
              <a:t>силы</a:t>
            </a:r>
            <a:r>
              <a:rPr lang="en-GB" dirty="0" smtClean="0"/>
              <a:t> и </a:t>
            </a:r>
            <a:r>
              <a:rPr lang="en-GB" dirty="0" err="1" smtClean="0"/>
              <a:t>разочарование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Криминализация</a:t>
            </a:r>
            <a:r>
              <a:rPr lang="en-GB" dirty="0" smtClean="0"/>
              <a:t> </a:t>
            </a:r>
            <a:r>
              <a:rPr lang="en-GB" dirty="0" err="1" smtClean="0"/>
              <a:t>части</a:t>
            </a:r>
            <a:r>
              <a:rPr lang="en-GB" dirty="0" smtClean="0"/>
              <a:t> </a:t>
            </a:r>
            <a:r>
              <a:rPr lang="en-GB" dirty="0" err="1" smtClean="0"/>
              <a:t>российской</a:t>
            </a:r>
            <a:r>
              <a:rPr lang="en-GB" dirty="0" smtClean="0"/>
              <a:t> </a:t>
            </a:r>
            <a:r>
              <a:rPr lang="en-GB" dirty="0" err="1" smtClean="0"/>
              <a:t>молодежи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Попадание</a:t>
            </a:r>
            <a:r>
              <a:rPr lang="en-GB" dirty="0" smtClean="0"/>
              <a:t> в </a:t>
            </a:r>
            <a:r>
              <a:rPr lang="en-GB" dirty="0" err="1" smtClean="0"/>
              <a:t>тоталитарные</a:t>
            </a:r>
            <a:r>
              <a:rPr lang="en-GB" dirty="0" smtClean="0"/>
              <a:t> </a:t>
            </a:r>
            <a:r>
              <a:rPr lang="en-GB" dirty="0" err="1" smtClean="0"/>
              <a:t>секты</a:t>
            </a:r>
            <a:r>
              <a:rPr lang="en-GB" dirty="0" smtClean="0"/>
              <a:t> и </a:t>
            </a:r>
            <a:r>
              <a:rPr lang="en-GB" dirty="0" err="1" smtClean="0"/>
              <a:t>экстре-мистские</a:t>
            </a:r>
            <a:r>
              <a:rPr lang="en-GB" dirty="0" smtClean="0"/>
              <a:t> </a:t>
            </a:r>
            <a:r>
              <a:rPr lang="en-GB" dirty="0" err="1" smtClean="0"/>
              <a:t>политические</a:t>
            </a:r>
            <a:r>
              <a:rPr lang="en-GB" dirty="0" smtClean="0"/>
              <a:t> </a:t>
            </a:r>
            <a:r>
              <a:rPr lang="en-GB" dirty="0" err="1" smtClean="0"/>
              <a:t>организации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ru-RU" dirty="0" smtClean="0"/>
              <a:t>Непонимание родителей и детей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700065"/>
            <a:ext cx="7981920" cy="681405"/>
          </a:xfrm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/>
              <a:t>Возрастные рамки молодёжи</a:t>
            </a:r>
            <a:endParaRPr lang="en-GB" dirty="0" smtClean="0"/>
          </a:p>
        </p:txBody>
      </p:sp>
      <p:sp>
        <p:nvSpPr>
          <p:cNvPr id="29698" name="AutoShape 2" descr="http://&amp;ucy;&amp;kcy;&amp;rcy;&amp;ocy;&amp;pcy;.org/wp-content/uploads/bfi_thumb/etapi-zizni1-2z5a4geq1vludy7dr1l9fu.jpg"/>
          <p:cNvSpPr>
            <a:spLocks noChangeAspect="1" noChangeArrowheads="1"/>
          </p:cNvSpPr>
          <p:nvPr/>
        </p:nvSpPr>
        <p:spPr bwMode="auto">
          <a:xfrm>
            <a:off x="155575" y="-2681288"/>
            <a:ext cx="8353425" cy="559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://&amp;ucy;&amp;kcy;&amp;rcy;&amp;ocy;&amp;pcy;.org/wp-content/uploads/bfi_thumb/etapi-zizni1-2z5a4geq1vludy7dr1l9fu.jpg"/>
          <p:cNvSpPr>
            <a:spLocks noChangeAspect="1" noChangeArrowheads="1"/>
          </p:cNvSpPr>
          <p:nvPr/>
        </p:nvSpPr>
        <p:spPr bwMode="auto">
          <a:xfrm>
            <a:off x="155575" y="-2681288"/>
            <a:ext cx="8353425" cy="44541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&amp;ucy;&amp;kcy;&amp;rcy;&amp;ocy;&amp;pcy;.org/wp-content/uploads/bfi_thumb/etapi-zizni1-2z5a4geq1vludy7dr1l9f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://&amp;ucy;&amp;kcy;&amp;rcy;&amp;ocy;&amp;pcy;.org/wp-content/uploads/bfi_thumb/etapi-zizni1-2z5a4geq1vludy7dr1l9f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://&amp;ucy;&amp;kcy;&amp;rcy;&amp;ocy;&amp;pcy;.org/wp-content/uploads/bfi_thumb/etapi-zizni1-2z5a4geq1vludy7dr1l9f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http://&amp;ucy;&amp;kcy;&amp;rcy;&amp;ocy;&amp;pcy;.org/wp-content/uploads/bfi_thumb/etapi-zizni1-2z5a4geq1vludy7dr1l9f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etapi-zizni1-2z5a4geq1vludy7dr1l9f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136782"/>
            <a:ext cx="4067944" cy="2721218"/>
          </a:xfrm>
          <a:prstGeom prst="rect">
            <a:avLst/>
          </a:prstGeom>
        </p:spPr>
      </p:pic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0" y="1988840"/>
            <a:ext cx="8568952" cy="4228850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Возрастные</a:t>
            </a:r>
            <a:r>
              <a:rPr lang="en-GB" dirty="0" smtClean="0"/>
              <a:t> </a:t>
            </a:r>
            <a:r>
              <a:rPr lang="en-GB" dirty="0" err="1" smtClean="0"/>
              <a:t>границы</a:t>
            </a:r>
            <a:r>
              <a:rPr lang="ru-RU" dirty="0" smtClean="0"/>
              <a:t> молодёжи</a:t>
            </a:r>
            <a:r>
              <a:rPr lang="en-GB" dirty="0" smtClean="0"/>
              <a:t> 1</a:t>
            </a:r>
            <a:r>
              <a:rPr lang="ru-RU" dirty="0" smtClean="0"/>
              <a:t>4</a:t>
            </a:r>
            <a:r>
              <a:rPr lang="en-GB" dirty="0" smtClean="0"/>
              <a:t> – 35 </a:t>
            </a:r>
            <a:r>
              <a:rPr lang="en-GB" dirty="0" err="1" smtClean="0"/>
              <a:t>лет</a:t>
            </a:r>
            <a:r>
              <a:rPr lang="ru-RU" dirty="0" smtClean="0"/>
              <a:t>. Эту границу можно поделить на 3 подраздела: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подростки (до 18 лет)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молодёжь в возрасте (от 18 до 24 лет)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молодые взрослые </a:t>
            </a:r>
            <a:br>
              <a:rPr lang="ru-RU" dirty="0" smtClean="0"/>
            </a:br>
            <a:r>
              <a:rPr lang="ru-RU" dirty="0" smtClean="0"/>
              <a:t>(от 24 до 30 лет.)</a:t>
            </a:r>
          </a:p>
          <a:p>
            <a:pPr>
              <a:lnSpc>
                <a:spcPct val="90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193423"/>
            <a:ext cx="7807680" cy="1272208"/>
          </a:xfrm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МОЛОДОСТЬ – ЭТО: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956000" cy="5085184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Выбор</a:t>
            </a:r>
            <a:r>
              <a:rPr lang="en-GB" dirty="0" smtClean="0"/>
              <a:t> </a:t>
            </a:r>
            <a:r>
              <a:rPr lang="en-GB" dirty="0" err="1" smtClean="0"/>
              <a:t>профессии</a:t>
            </a:r>
            <a:r>
              <a:rPr lang="en-GB" dirty="0" smtClean="0"/>
              <a:t> и </a:t>
            </a:r>
            <a:r>
              <a:rPr lang="en-GB" dirty="0" err="1" smtClean="0"/>
              <a:t>своего</a:t>
            </a:r>
            <a:r>
              <a:rPr lang="en-GB" dirty="0" smtClean="0"/>
              <a:t> </a:t>
            </a:r>
            <a:r>
              <a:rPr lang="en-GB" dirty="0" err="1" smtClean="0"/>
              <a:t>места</a:t>
            </a:r>
            <a:r>
              <a:rPr lang="en-GB" dirty="0" smtClean="0"/>
              <a:t> в </a:t>
            </a:r>
            <a:r>
              <a:rPr lang="en-GB" dirty="0" err="1" smtClean="0"/>
              <a:t>жизни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Выработка</a:t>
            </a:r>
            <a:r>
              <a:rPr lang="en-GB" dirty="0" smtClean="0"/>
              <a:t> </a:t>
            </a:r>
            <a:r>
              <a:rPr lang="en-GB" dirty="0" err="1" smtClean="0"/>
              <a:t>мировозрения</a:t>
            </a:r>
            <a:r>
              <a:rPr lang="en-GB" dirty="0" smtClean="0"/>
              <a:t> и </a:t>
            </a:r>
            <a:r>
              <a:rPr lang="en-GB" dirty="0" err="1" smtClean="0"/>
              <a:t>жизненных</a:t>
            </a:r>
            <a:r>
              <a:rPr lang="en-GB" dirty="0" smtClean="0"/>
              <a:t> </a:t>
            </a:r>
            <a:r>
              <a:rPr lang="en-GB" dirty="0" err="1" smtClean="0"/>
              <a:t>ценностей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Выбор</a:t>
            </a:r>
            <a:r>
              <a:rPr lang="en-GB" dirty="0" smtClean="0"/>
              <a:t> </a:t>
            </a:r>
            <a:r>
              <a:rPr lang="en-GB" dirty="0" err="1" smtClean="0"/>
              <a:t>спутника</a:t>
            </a:r>
            <a:r>
              <a:rPr lang="en-GB" dirty="0" smtClean="0"/>
              <a:t> </a:t>
            </a:r>
            <a:r>
              <a:rPr lang="en-GB" dirty="0" err="1" smtClean="0"/>
              <a:t>жизни</a:t>
            </a:r>
            <a:r>
              <a:rPr lang="en-GB" dirty="0" smtClean="0"/>
              <a:t> и </a:t>
            </a:r>
            <a:r>
              <a:rPr lang="en-GB" dirty="0" err="1" smtClean="0"/>
              <a:t>создание</a:t>
            </a:r>
            <a:r>
              <a:rPr lang="en-GB" dirty="0" smtClean="0"/>
              <a:t> </a:t>
            </a:r>
            <a:r>
              <a:rPr lang="en-GB" dirty="0" err="1" smtClean="0"/>
              <a:t>семьи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Достижение</a:t>
            </a:r>
            <a:r>
              <a:rPr lang="en-GB" dirty="0" smtClean="0"/>
              <a:t> </a:t>
            </a:r>
            <a:r>
              <a:rPr lang="en-GB" dirty="0" err="1" smtClean="0"/>
              <a:t>экономической</a:t>
            </a:r>
            <a:r>
              <a:rPr lang="en-GB" dirty="0" smtClean="0"/>
              <a:t> </a:t>
            </a:r>
            <a:r>
              <a:rPr lang="en-GB" dirty="0" err="1" smtClean="0"/>
              <a:t>независимости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 smtClean="0"/>
              <a:t>Достижение</a:t>
            </a:r>
            <a:r>
              <a:rPr lang="en-GB" dirty="0" smtClean="0"/>
              <a:t> </a:t>
            </a:r>
            <a:r>
              <a:rPr lang="en-GB" dirty="0" err="1" smtClean="0"/>
              <a:t>социально</a:t>
            </a:r>
            <a:r>
              <a:rPr lang="en-GB" dirty="0" smtClean="0"/>
              <a:t> </a:t>
            </a:r>
            <a:r>
              <a:rPr lang="en-GB" dirty="0" err="1" smtClean="0"/>
              <a:t>ответственного</a:t>
            </a:r>
            <a:r>
              <a:rPr lang="en-GB" dirty="0" smtClean="0"/>
              <a:t> </a:t>
            </a:r>
            <a:r>
              <a:rPr lang="en-GB" dirty="0" err="1" smtClean="0"/>
              <a:t>поведения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0931"/>
          </a:xfrm>
        </p:spPr>
        <p:txBody>
          <a:bodyPr wrap="square">
            <a:spAutoFit/>
          </a:bodyPr>
          <a:lstStyle/>
          <a:p>
            <a:pPr marL="388806" indent="-293764" algn="ctr">
              <a:lnSpc>
                <a:spcPct val="90000"/>
              </a:lnSpc>
              <a:buClr>
                <a:srgbClr val="E6E6E6"/>
              </a:buClr>
              <a:tabLst>
                <a:tab pos="388806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  <a:tab pos="9193096" algn="l"/>
              </a:tabLst>
            </a:pPr>
            <a:r>
              <a:rPr lang="ru-RU" sz="3600" dirty="0" smtClean="0">
                <a:latin typeface="Times New Roman" pitchFamily="18" charset="0"/>
              </a:rPr>
              <a:t>Критериями взрослости являются</a:t>
            </a:r>
            <a:r>
              <a:rPr lang="en-US" sz="3600" dirty="0" smtClean="0">
                <a:latin typeface="Times New Roman" pitchFamily="18" charset="0"/>
              </a:rPr>
              <a:t>:</a:t>
            </a:r>
            <a:endParaRPr lang="en-GB" sz="3600" dirty="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7956000" cy="4801314"/>
          </a:xfrm>
        </p:spPr>
        <p:txBody>
          <a:bodyPr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ru-RU" sz="3600" dirty="0" err="1" smtClean="0"/>
              <a:t>Э</a:t>
            </a:r>
            <a:r>
              <a:rPr lang="en-GB" sz="3600" dirty="0" err="1" smtClean="0"/>
              <a:t>кономическая</a:t>
            </a:r>
            <a:r>
              <a:rPr lang="en-GB" sz="3600" dirty="0" smtClean="0"/>
              <a:t> </a:t>
            </a:r>
            <a:r>
              <a:rPr lang="en-GB" sz="3600" dirty="0" err="1" smtClean="0"/>
              <a:t>независимость</a:t>
            </a:r>
            <a:endParaRPr lang="en-GB" sz="3600" dirty="0" smtClean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ru-RU" sz="3600" dirty="0" smtClean="0"/>
              <a:t>У</a:t>
            </a:r>
            <a:r>
              <a:rPr lang="en-GB" sz="3600" dirty="0" err="1" smtClean="0"/>
              <a:t>частие</a:t>
            </a:r>
            <a:r>
              <a:rPr lang="en-GB" sz="3600" dirty="0" smtClean="0"/>
              <a:t> </a:t>
            </a:r>
            <a:r>
              <a:rPr lang="ru-RU" sz="3600" dirty="0" smtClean="0"/>
              <a:t>в</a:t>
            </a:r>
            <a:r>
              <a:rPr lang="en-GB" sz="3600" dirty="0" smtClean="0"/>
              <a:t> </a:t>
            </a:r>
            <a:r>
              <a:rPr lang="en-GB" sz="3600" dirty="0" err="1" smtClean="0"/>
              <a:t>выборах</a:t>
            </a:r>
            <a:endParaRPr lang="en-GB" sz="3600" dirty="0" smtClean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ru-RU" sz="3600" dirty="0" err="1" smtClean="0"/>
              <a:t>С</a:t>
            </a:r>
            <a:r>
              <a:rPr lang="en-GB" sz="3600" dirty="0" err="1" smtClean="0"/>
              <a:t>пособность</a:t>
            </a:r>
            <a:r>
              <a:rPr lang="en-GB" sz="3600" dirty="0" smtClean="0"/>
              <a:t> </a:t>
            </a:r>
            <a:r>
              <a:rPr lang="en-GB" sz="3600" dirty="0" err="1" smtClean="0"/>
              <a:t>отвечать</a:t>
            </a:r>
            <a:r>
              <a:rPr lang="en-GB" sz="3600" dirty="0" smtClean="0"/>
              <a:t> </a:t>
            </a:r>
            <a:r>
              <a:rPr lang="en-GB" sz="3600" dirty="0" err="1" smtClean="0"/>
              <a:t>перед</a:t>
            </a:r>
            <a:r>
              <a:rPr lang="en-GB" sz="3600" dirty="0" smtClean="0"/>
              <a:t> </a:t>
            </a:r>
            <a:r>
              <a:rPr lang="en-GB" sz="3600" dirty="0" err="1" smtClean="0"/>
              <a:t>законом</a:t>
            </a:r>
            <a:endParaRPr lang="en-GB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Статус в обществе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Образ жизни и его соответствие нормам общества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sz="3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849980"/>
            <a:ext cx="7807680" cy="1270476"/>
          </a:xfr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/>
              <a:t>СОЦИАЛЬНЫЕ РОЛИ МОЛОДЕЖИ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3284984"/>
            <a:ext cx="7956000" cy="2429896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900" dirty="0" smtClean="0"/>
              <a:t>СТУДЕНТ</a:t>
            </a:r>
            <a:endParaRPr lang="ru-RU" sz="4900" dirty="0" smtClean="0"/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900" dirty="0" smtClean="0"/>
              <a:t>РАБОТНИК</a:t>
            </a:r>
          </a:p>
          <a:p>
            <a:pPr>
              <a:lnSpc>
                <a:spcPct val="9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900" dirty="0" smtClean="0"/>
              <a:t>СЕМЬЯНИН</a:t>
            </a:r>
          </a:p>
        </p:txBody>
      </p:sp>
      <p:pic>
        <p:nvPicPr>
          <p:cNvPr id="23554" name="Picture 2" descr="http://flourish-uu.ru/wp-backup/image/aHR0cDovL3huLS04MGFkZDlkLnhuLS1wMWFpL3dwLWNvbnRlbnQvdXBsb2Fkcy8yMDExLzAzLzIua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551" y="1556792"/>
            <a:ext cx="4157449" cy="2808312"/>
          </a:xfrm>
          <a:prstGeom prst="rect">
            <a:avLst/>
          </a:prstGeom>
          <a:noFill/>
        </p:spPr>
      </p:pic>
      <p:pic>
        <p:nvPicPr>
          <p:cNvPr id="23556" name="Picture 4" descr="http://jazminenosseir.com/image/5626f0e7d6f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40969"/>
            <a:ext cx="3995936" cy="2397562"/>
          </a:xfrm>
          <a:prstGeom prst="rect">
            <a:avLst/>
          </a:prstGeom>
          <a:noFill/>
        </p:spPr>
      </p:pic>
      <p:pic>
        <p:nvPicPr>
          <p:cNvPr id="23558" name="Picture 6" descr="http://www.ideas4god.com/wp-content/uploads/2013/02/happy-family-on-the-grass-620x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602231"/>
            <a:ext cx="3995936" cy="22557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193</TotalTime>
  <Words>430</Words>
  <Application>Microsoft Office PowerPoint</Application>
  <PresentationFormat>Экран (4:3)</PresentationFormat>
  <Paragraphs>61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Внеаудиторная работа по обществознанию на тему “Портрет современной молодёжи”</vt:lpstr>
      <vt:lpstr>Слайд 2</vt:lpstr>
      <vt:lpstr>Слайд 3</vt:lpstr>
      <vt:lpstr>Социальные проблемы, актуальные для молодежи</vt:lpstr>
      <vt:lpstr>Слайд 5</vt:lpstr>
      <vt:lpstr>Возрастные рамки молодёжи</vt:lpstr>
      <vt:lpstr> МОЛОДОСТЬ – ЭТО:</vt:lpstr>
      <vt:lpstr>Критериями взрослости являются:</vt:lpstr>
      <vt:lpstr>СОЦИАЛЬНЫЕ РОЛИ МОЛОДЕЖИ</vt:lpstr>
      <vt:lpstr> МОЛОДЕЖНАЯ СУБКУЛЬТУРА  </vt:lpstr>
      <vt:lpstr>МОЛОДЕЖНЫЕ СУБКУЛЬТУРЫ:</vt:lpstr>
      <vt:lpstr>Общие черты формирования молодежных субкультур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</dc:title>
  <dc:creator>Friksasha</dc:creator>
  <cp:lastModifiedBy>Friksasha</cp:lastModifiedBy>
  <cp:revision>26</cp:revision>
  <dcterms:created xsi:type="dcterms:W3CDTF">2015-11-15T22:36:00Z</dcterms:created>
  <dcterms:modified xsi:type="dcterms:W3CDTF">2015-11-25T23:28:46Z</dcterms:modified>
</cp:coreProperties>
</file>