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5" r:id="rId9"/>
    <p:sldId id="260" r:id="rId10"/>
    <p:sldId id="266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oJPDPDpKZIzfle4wfkst0g==" hashData="iw5lDVXuBTsao2AK64DkX0qXPQk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19139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19140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219142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43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44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45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46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47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48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49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50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19151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19152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219153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19154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915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21915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D3F28B-046C-4D0F-8202-1730C58460F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06DBF-2FE8-4D3D-8BA7-56CB370F86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38100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914400" y="3941763"/>
            <a:ext cx="38100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E60BB-14D6-4427-B933-1D26842E86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45D0D-3C53-4066-82EC-6F1531FBD8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77724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3941763"/>
            <a:ext cx="77724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280E5-3E8E-450A-9F3C-EDA262E6D4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77724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14400" y="3941763"/>
            <a:ext cx="77724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949B7D-B767-460C-81C5-E7F0D16E06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1811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1811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1811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21812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21812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21812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21812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1812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21812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</p:grpSp>
      <p:sp>
        <p:nvSpPr>
          <p:cNvPr id="21812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181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1812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6084168" cy="230425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6000" b="1" dirty="0" smtClean="0">
                <a:solidFill>
                  <a:srgbClr val="7030A0"/>
                </a:solidFill>
              </a:rPr>
              <a:t>Защита прав потребителей</a:t>
            </a:r>
            <a:r>
              <a:rPr lang="ru-RU" sz="4400" b="1" dirty="0" smtClean="0">
                <a:solidFill>
                  <a:srgbClr val="7030A0"/>
                </a:solidFill>
              </a:rPr>
              <a:t/>
            </a:r>
            <a:br>
              <a:rPr lang="ru-RU" sz="4400" b="1" dirty="0" smtClean="0">
                <a:solidFill>
                  <a:srgbClr val="7030A0"/>
                </a:solidFill>
              </a:rPr>
            </a:br>
            <a:endParaRPr lang="ru-RU" sz="4400" b="1" dirty="0" smtClean="0">
              <a:solidFill>
                <a:srgbClr val="7030A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95528" y="5380672"/>
            <a:ext cx="4248472" cy="1477328"/>
          </a:xfrm>
          <a:prstGeom prst="rect">
            <a:avLst/>
          </a:prstGeom>
          <a:solidFill>
            <a:srgbClr val="000000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solidFill>
                  <a:srgbClr val="FF0000"/>
                </a:solidFill>
              </a:rPr>
              <a:t>Работа защищена паролем. Изменение и копирование части работы невозможно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(Попробуйте скопировать часть или удалить это).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48064" y="2204864"/>
            <a:ext cx="3995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Работу выполнил Студент ГБОУ СПО ПТ №2 группы 2 КС 1.4 Фрик Александр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8" name="Picture 9" descr="45380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343894"/>
            <a:ext cx="4514106" cy="45141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title"/>
          </p:nvPr>
        </p:nvSpPr>
        <p:spPr>
          <a:xfrm>
            <a:off x="899592" y="476672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800" b="1" dirty="0" smtClean="0"/>
              <a:t>Основные права потребителя</a:t>
            </a:r>
            <a:br>
              <a:rPr lang="ru-RU" sz="3800" b="1" dirty="0" smtClean="0"/>
            </a:br>
            <a:endParaRPr lang="ru-RU" sz="3800" b="1" dirty="0" smtClean="0"/>
          </a:p>
        </p:txBody>
      </p:sp>
      <p:sp>
        <p:nvSpPr>
          <p:cNvPr id="9219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899592" y="1268760"/>
            <a:ext cx="3810000" cy="4530725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</a:pPr>
            <a:r>
              <a:rPr lang="ru-RU" sz="2800" dirty="0" smtClean="0"/>
              <a:t>Право на информацию.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sz="2800" dirty="0" smtClean="0"/>
              <a:t>Право на безопасность.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sz="2800" dirty="0" smtClean="0"/>
              <a:t>Право на выбор.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sz="2800" dirty="0" smtClean="0"/>
              <a:t>Право быть услышанным.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sz="2800" dirty="0" smtClean="0"/>
              <a:t>Право на возмещение ущерба.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sz="2800" dirty="0" smtClean="0"/>
              <a:t>Право на потребительское образование. </a:t>
            </a:r>
          </a:p>
        </p:txBody>
      </p:sp>
      <p:pic>
        <p:nvPicPr>
          <p:cNvPr id="9220" name="Picture 11" descr="photos0-800x600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tretch>
            <a:fillRect/>
          </a:stretch>
        </p:blipFill>
        <p:spPr>
          <a:xfrm>
            <a:off x="4876800" y="1693862"/>
            <a:ext cx="3810000" cy="4343400"/>
          </a:xfrm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6" y="476672"/>
            <a:ext cx="6336704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800" dirty="0" smtClean="0"/>
              <a:t>Потребительское право в Российской Федерации </a:t>
            </a:r>
          </a:p>
        </p:txBody>
      </p:sp>
      <p:sp>
        <p:nvSpPr>
          <p:cNvPr id="22531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23528" y="1844824"/>
            <a:ext cx="4248472" cy="4277072"/>
          </a:xfrm>
        </p:spPr>
        <p:txBody>
          <a:bodyPr/>
          <a:lstStyle/>
          <a:p>
            <a:pPr eaLnBrk="1" hangingPunct="1"/>
            <a:r>
              <a:rPr lang="ru-RU" sz="2400" b="1" dirty="0" smtClean="0"/>
              <a:t>право на информацию.</a:t>
            </a:r>
            <a:r>
              <a:rPr lang="ru-RU" sz="2400" dirty="0" smtClean="0"/>
              <a:t> Одним из основных критериев потребительского выбора является информация. Только на основе достоверной и полной информации человек может найти товар, обладающий необходимыми ему свойствами. </a:t>
            </a:r>
          </a:p>
        </p:txBody>
      </p:sp>
      <p:pic>
        <p:nvPicPr>
          <p:cNvPr id="2" name="Picture 2" descr="http://01fd3341714c957a10e86748bb66b86b.diplotop.fr/cover-manual/OLYMPUS/04-04-11-06-53-34-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844824"/>
            <a:ext cx="3962375" cy="3962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54868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800" dirty="0" smtClean="0"/>
              <a:t>Потребительское право в Российской Федерации </a:t>
            </a:r>
          </a:p>
        </p:txBody>
      </p:sp>
      <p:sp>
        <p:nvSpPr>
          <p:cNvPr id="23555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899592" y="1916832"/>
            <a:ext cx="3810000" cy="4530725"/>
          </a:xfrm>
        </p:spPr>
        <p:txBody>
          <a:bodyPr/>
          <a:lstStyle/>
          <a:p>
            <a:pPr eaLnBrk="1" hangingPunct="1"/>
            <a:r>
              <a:rPr lang="ru-RU" sz="2800" b="1" dirty="0" smtClean="0"/>
              <a:t>право быть услышанным</a:t>
            </a:r>
            <a:r>
              <a:rPr lang="ru-RU" sz="2800" dirty="0" smtClean="0"/>
              <a:t> означает, что каждый человек имеет право на свободу убеждений и на свободное выражение их. </a:t>
            </a:r>
          </a:p>
        </p:txBody>
      </p:sp>
      <p:pic>
        <p:nvPicPr>
          <p:cNvPr id="23557" name="Picture 7" descr="golo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932040" y="1988840"/>
            <a:ext cx="3810000" cy="3389313"/>
          </a:xfrm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404664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800" dirty="0" smtClean="0"/>
              <a:t>Потребительское право в Российской Федерации</a:t>
            </a:r>
          </a:p>
        </p:txBody>
      </p:sp>
      <p:pic>
        <p:nvPicPr>
          <p:cNvPr id="24581" name="Picture 7" descr="56230690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143000" y="1600200"/>
            <a:ext cx="7239000" cy="2189163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579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b="1" dirty="0" smtClean="0"/>
              <a:t>право на здоровую окружающую среду.</a:t>
            </a:r>
            <a:r>
              <a:rPr lang="ru-RU" sz="2800" dirty="0" smtClean="0"/>
              <a:t> каждый имеет право на благоприятную окружающую среду, достоверную информацию о ее состоянии и на возмещение ущерба, причиненного его здоровью или имуществу экологическим правонарушением.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467600" cy="1052736"/>
          </a:xfrm>
        </p:spPr>
        <p:txBody>
          <a:bodyPr/>
          <a:lstStyle/>
          <a:p>
            <a:r>
              <a:rPr lang="ru-RU" dirty="0" smtClean="0"/>
              <a:t>Источники:</a:t>
            </a:r>
            <a:endParaRPr lang="ru-RU" dirty="0"/>
          </a:p>
        </p:txBody>
      </p:sp>
      <p:pic>
        <p:nvPicPr>
          <p:cNvPr id="25602" name="Picture 2" descr="https://upload.wikimedia.org/wikipedia/commons/thumb/4/47/Pirate_Flag_of_Jack_Rackham.svg/744px-Pirate_Flag_of_Jack_Rackham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24" y="1046311"/>
            <a:ext cx="8717530" cy="581169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899592" y="404664"/>
            <a:ext cx="7772400" cy="1143000"/>
          </a:xfrm>
        </p:spPr>
        <p:txBody>
          <a:bodyPr/>
          <a:lstStyle/>
          <a:p>
            <a:pPr eaLnBrk="1" hangingPunct="1"/>
            <a:r>
              <a:rPr lang="ru-RU" b="1" dirty="0" smtClean="0"/>
              <a:t>Защита прав потребителей</a:t>
            </a:r>
            <a:endParaRPr lang="ru-RU" dirty="0" smtClean="0"/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899592" y="1988840"/>
            <a:ext cx="3810000" cy="4530725"/>
          </a:xfrm>
        </p:spPr>
        <p:txBody>
          <a:bodyPr/>
          <a:lstStyle/>
          <a:p>
            <a:pPr eaLnBrk="1" hangingPunct="1"/>
            <a:r>
              <a:rPr lang="ru-RU" sz="2800" b="1" dirty="0" smtClean="0"/>
              <a:t>Защита прав потребителей</a:t>
            </a:r>
            <a:r>
              <a:rPr lang="ru-RU" sz="2800" dirty="0" smtClean="0"/>
              <a:t> — комплекс мер, реализуемых государством и направленных на регулирование общественных отношений </a:t>
            </a:r>
          </a:p>
        </p:txBody>
      </p:sp>
      <p:pic>
        <p:nvPicPr>
          <p:cNvPr id="5124" name="Picture 7" descr="1459b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364088" y="1988840"/>
            <a:ext cx="3070225" cy="4094163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404664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800" b="1" dirty="0" smtClean="0"/>
              <a:t>Юридические услуги по защите прав потребителей.</a:t>
            </a:r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700808"/>
            <a:ext cx="5508104" cy="5157192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ru-RU" sz="2400" dirty="0" smtClean="0"/>
              <a:t>Гарантийный срок</a:t>
            </a:r>
            <a:r>
              <a:rPr lang="en-US" sz="2400" dirty="0" smtClean="0"/>
              <a:t>, </a:t>
            </a:r>
            <a:r>
              <a:rPr lang="ru-RU" sz="2400" dirty="0" smtClean="0"/>
              <a:t>период</a:t>
            </a:r>
            <a:r>
              <a:rPr lang="en-US" sz="2400" dirty="0" smtClean="0"/>
              <a:t>, </a:t>
            </a:r>
            <a:r>
              <a:rPr lang="ru-RU" sz="2400" dirty="0" smtClean="0"/>
              <a:t>в течение которого, в случае обнаружения в товаре недостатка, изготовитель обязан удовлетворить требования потребителя </a:t>
            </a:r>
            <a:endParaRPr lang="en-US" sz="2400" dirty="0" smtClean="0"/>
          </a:p>
          <a:p>
            <a:r>
              <a:rPr lang="ru-RU" sz="2400" dirty="0" smtClean="0"/>
              <a:t>Большинство фирм-продавцов пишут на своих гарантийных талонах некие тексты, устанавливающие условия гарантийного обслуживания. Подпись покупателя на подобном гарантийном талоне означает, что он ознакомлен с условиями предоставления гарантии на товар. </a:t>
            </a:r>
          </a:p>
          <a:p>
            <a:pPr eaLnBrk="1" hangingPunct="1"/>
            <a:endParaRPr lang="ru-RU" sz="2400" dirty="0" smtClean="0"/>
          </a:p>
        </p:txBody>
      </p:sp>
      <p:pic>
        <p:nvPicPr>
          <p:cNvPr id="13316" name="Picture 6" descr="garant_talon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tretch>
            <a:fillRect/>
          </a:stretch>
        </p:blipFill>
        <p:spPr>
          <a:xfrm>
            <a:off x="5508104" y="1772816"/>
            <a:ext cx="3205488" cy="4530725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dirty="0" smtClean="0"/>
              <a:t>Сроки годности.</a:t>
            </a:r>
            <a:r>
              <a:rPr lang="ru-RU" dirty="0" smtClean="0"/>
              <a:t> </a:t>
            </a:r>
          </a:p>
        </p:txBody>
      </p:sp>
      <p:pic>
        <p:nvPicPr>
          <p:cNvPr id="14340" name="Picture 7" descr="pravitelstvo_ustanovit_predelnyj_uroven_cen_na_lekarstva_clause_original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39552" y="1591493"/>
            <a:ext cx="3270250" cy="2189163"/>
          </a:xfrm>
          <a:effectLst>
            <a:softEdge rad="112500"/>
          </a:effectLst>
        </p:spPr>
      </p:pic>
      <p:pic>
        <p:nvPicPr>
          <p:cNvPr id="14341" name="Picture 8" descr="healthyfoods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39552" y="3933056"/>
            <a:ext cx="3276600" cy="2189162"/>
          </a:xfrm>
          <a:effectLst>
            <a:softEdge rad="112500"/>
          </a:effectLst>
        </p:spPr>
      </p:pic>
      <p:sp>
        <p:nvSpPr>
          <p:cNvPr id="14339" name="Rectangle 6"/>
          <p:cNvSpPr>
            <a:spLocks noGrp="1" noChangeArrowheads="1"/>
          </p:cNvSpPr>
          <p:nvPr>
            <p:ph type="body" sz="half" idx="3"/>
          </p:nvPr>
        </p:nvSpPr>
        <p:spPr>
          <a:xfrm>
            <a:off x="4067944" y="1600200"/>
            <a:ext cx="4618856" cy="52578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400" dirty="0" smtClean="0"/>
              <a:t>Для медикаментов, пищевых продуктов, изделий бытовой химии, парфюмерно-косметических и других товаров, потребительские свойства которых могут со временем ухудшаться и представлять опасность для жизни, здоровья, имущества и окружающей природной среды, устанавливается срок годности.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Основные понятия </a:t>
            </a:r>
          </a:p>
        </p:txBody>
      </p:sp>
      <p:pic>
        <p:nvPicPr>
          <p:cNvPr id="31749" name="Picture 7" descr="1286008931_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864053" y="1981200"/>
            <a:ext cx="3224893" cy="3886200"/>
          </a:xfrm>
          <a:effectLst>
            <a:softEdge rad="112500"/>
          </a:effectLst>
        </p:spPr>
      </p:pic>
      <p:sp>
        <p:nvSpPr>
          <p:cNvPr id="31747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2800" dirty="0" smtClean="0"/>
              <a:t>Потребитель - гражданин, имеющий намерение заказать или приобрести товары для личных нужд.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Основные понятия</a:t>
            </a:r>
          </a:p>
        </p:txBody>
      </p:sp>
      <p:sp>
        <p:nvSpPr>
          <p:cNvPr id="32771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2800" dirty="0" smtClean="0"/>
              <a:t>Изготовитель - независимая организация или индивидуальный предприниматель, производящие товары для потребителя. </a:t>
            </a:r>
          </a:p>
        </p:txBody>
      </p:sp>
      <p:pic>
        <p:nvPicPr>
          <p:cNvPr id="32773" name="Picture 10" descr="320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876800" y="2057400"/>
            <a:ext cx="3810000" cy="3276600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mtClean="0"/>
              <a:t>Основные понятия</a:t>
            </a:r>
          </a:p>
        </p:txBody>
      </p:sp>
      <p:sp>
        <p:nvSpPr>
          <p:cNvPr id="34819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2800" dirty="0" smtClean="0"/>
              <a:t>Продавец – независимая организация или индивидуальный предприниматель, реализующие товары потребителям по договору купли-продажи.</a:t>
            </a:r>
          </a:p>
        </p:txBody>
      </p:sp>
      <p:pic>
        <p:nvPicPr>
          <p:cNvPr id="34821" name="Picture 7" descr="foto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876800" y="1905000"/>
            <a:ext cx="3810000" cy="3810000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404664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800" b="1" dirty="0" smtClean="0"/>
              <a:t>Источники правового регулирования</a:t>
            </a:r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899592" y="1772816"/>
            <a:ext cx="3810000" cy="4530725"/>
          </a:xfrm>
        </p:spPr>
        <p:txBody>
          <a:bodyPr/>
          <a:lstStyle/>
          <a:p>
            <a:pPr eaLnBrk="1" hangingPunct="1"/>
            <a:r>
              <a:rPr lang="ru-RU" sz="2800" dirty="0" smtClean="0"/>
              <a:t>В настоящее время действует только более 20 подзаконных актов, принятых непосредственно во исполнение требований Закона «О защите прав потребителей» </a:t>
            </a:r>
          </a:p>
        </p:txBody>
      </p:sp>
      <p:pic>
        <p:nvPicPr>
          <p:cNvPr id="8196" name="Picture 7" descr="1297929793_img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email"/>
          <a:stretch>
            <a:fillRect/>
          </a:stretch>
        </p:blipFill>
        <p:spPr>
          <a:xfrm>
            <a:off x="5004047" y="1735509"/>
            <a:ext cx="3578806" cy="2189163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197" name="Picture 8" descr="6358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email"/>
          <a:stretch>
            <a:fillRect/>
          </a:stretch>
        </p:blipFill>
        <p:spPr>
          <a:xfrm>
            <a:off x="5004048" y="4077072"/>
            <a:ext cx="3578804" cy="2189162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404664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800" b="1" dirty="0" smtClean="0"/>
              <a:t>Что может потребовать потребитель?</a:t>
            </a:r>
            <a:r>
              <a:rPr lang="ru-RU" sz="3800" dirty="0" smtClean="0"/>
              <a:t> </a:t>
            </a:r>
          </a:p>
        </p:txBody>
      </p:sp>
      <p:pic>
        <p:nvPicPr>
          <p:cNvPr id="15365" name="Picture 10" descr="get_image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7219950" y="4819650"/>
            <a:ext cx="1924050" cy="2038350"/>
          </a:xfrm>
          <a:effectLst>
            <a:softEdge rad="112500"/>
          </a:effectLst>
        </p:spPr>
      </p:pic>
      <p:sp>
        <p:nvSpPr>
          <p:cNvPr id="15363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0" y="1556792"/>
            <a:ext cx="7772400" cy="4378325"/>
          </a:xfrm>
        </p:spPr>
        <p:txBody>
          <a:bodyPr/>
          <a:lstStyle/>
          <a:p>
            <a:pPr eaLnBrk="1" hangingPunct="1"/>
            <a:r>
              <a:rPr lang="ru-RU" sz="2800" u="sng" dirty="0" smtClean="0"/>
              <a:t>- безвозмездного устранения недостатков товара или возмещения расходов на их исправление; </a:t>
            </a:r>
          </a:p>
          <a:p>
            <a:pPr eaLnBrk="1" hangingPunct="1"/>
            <a:r>
              <a:rPr lang="ru-RU" sz="2800" u="sng" dirty="0" smtClean="0"/>
              <a:t>- соразмерного уменьшения покупной цены; </a:t>
            </a:r>
          </a:p>
          <a:p>
            <a:pPr eaLnBrk="1" hangingPunct="1"/>
            <a:r>
              <a:rPr lang="ru-RU" sz="2800" u="sng" dirty="0" smtClean="0"/>
              <a:t>- замены на товар аналогичной марки; </a:t>
            </a:r>
          </a:p>
          <a:p>
            <a:pPr eaLnBrk="1" hangingPunct="1"/>
            <a:r>
              <a:rPr lang="ru-RU" sz="2800" u="sng" dirty="0" smtClean="0"/>
              <a:t>- замены на такой же товар другой марки; </a:t>
            </a:r>
          </a:p>
          <a:p>
            <a:pPr eaLnBrk="1" hangingPunct="1"/>
            <a:r>
              <a:rPr lang="ru-RU" sz="2800" u="sng" dirty="0" smtClean="0"/>
              <a:t>- расторжения договора купли-продажи. 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50</TotalTime>
  <Words>389</Words>
  <Application>Microsoft Office PowerPoint</Application>
  <PresentationFormat>Экран (4:3)</PresentationFormat>
  <Paragraphs>39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Тема1</vt:lpstr>
      <vt:lpstr>Защита прав потребителей </vt:lpstr>
      <vt:lpstr>Защита прав потребителей</vt:lpstr>
      <vt:lpstr>Юридические услуги по защите прав потребителей.</vt:lpstr>
      <vt:lpstr>Сроки годности. </vt:lpstr>
      <vt:lpstr>Основные понятия </vt:lpstr>
      <vt:lpstr>Основные понятия</vt:lpstr>
      <vt:lpstr>Основные понятия</vt:lpstr>
      <vt:lpstr>Источники правового регулирования</vt:lpstr>
      <vt:lpstr>Что может потребовать потребитель? </vt:lpstr>
      <vt:lpstr>Основные права потребителя </vt:lpstr>
      <vt:lpstr>Потребительское право в Российской Федерации </vt:lpstr>
      <vt:lpstr>Потребительское право в Российской Федерации </vt:lpstr>
      <vt:lpstr>Потребительское право в Российской Федерации</vt:lpstr>
      <vt:lpstr>Источники: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Защита прав потребителей</dc:title>
  <dc:creator>Friksasha</dc:creator>
  <cp:lastModifiedBy>Friksasha</cp:lastModifiedBy>
  <cp:revision>10</cp:revision>
  <dcterms:created xsi:type="dcterms:W3CDTF">2015-11-10T15:22:41Z</dcterms:created>
  <dcterms:modified xsi:type="dcterms:W3CDTF">2015-11-10T16:35:01Z</dcterms:modified>
</cp:coreProperties>
</file>