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58" r:id="rId4"/>
    <p:sldId id="265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WHFigiOmjytWm2Yf3Eurg==" hashData="10xwa4QZOIkhHus4UrfSIEs7Jh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91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91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191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191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191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191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91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9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9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18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181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181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81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181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181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8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8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ru.wikipedia.org/wiki/%D0%A1%D0%A8%D0%9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699792" y="1844824"/>
            <a:ext cx="6444208" cy="2209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3">
                    <a:lumMod val="8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3">
                    <a:lumMod val="85000"/>
                  </a:schemeClr>
                </a:solidFill>
              </a:rPr>
              <a:t>Внеаудиторная работа по обществознанию на тему </a:t>
            </a:r>
            <a:r>
              <a:rPr lang="en-US" sz="3600" b="1" dirty="0" smtClean="0">
                <a:solidFill>
                  <a:schemeClr val="accent3">
                    <a:lumMod val="85000"/>
                  </a:schemeClr>
                </a:solidFill>
              </a:rPr>
              <a:t>“</a:t>
            </a:r>
            <a:r>
              <a:rPr lang="ru-RU" sz="3600" b="1" dirty="0" smtClean="0">
                <a:solidFill>
                  <a:schemeClr val="accent3">
                    <a:lumMod val="85000"/>
                  </a:schemeClr>
                </a:solidFill>
              </a:rPr>
              <a:t>Глобализация</a:t>
            </a:r>
            <a:r>
              <a:rPr lang="en-US" sz="3600" b="1" dirty="0" smtClean="0">
                <a:solidFill>
                  <a:schemeClr val="accent3">
                    <a:lumMod val="85000"/>
                  </a:schemeClr>
                </a:solidFill>
              </a:rPr>
              <a:t>”</a:t>
            </a:r>
            <a:endParaRPr lang="ru-RU" sz="3600" dirty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0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 Студент ГБОУ СПО ПТ №2 группы 2 КС 1.4 Фрик Александр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5528" y="5380672"/>
            <a:ext cx="4248472" cy="147732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Работа защищена паролем. Изменение и копирование части работы невозможно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(Попробуйте скопировать часть или удалить это).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9" name="AutoShape 5" descr="http://&amp;lcy;&amp;iecy;&amp;ncy;&amp;rcy;&amp;acy;&amp;jcy;&amp;ocy;&amp;ncy;.&amp;rcy;&amp;fcy;/userfiles/xn--80ajnflcgn.xn--p1ai/module/news/0/0/35/3572_mainp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://&amp;lcy;&amp;iecy;&amp;ncy;&amp;rcy;&amp;acy;&amp;jcy;&amp;ocy;&amp;ncy;.&amp;rcy;&amp;fcy;/userfiles/xn--80ajnflcgn.xn--p1ai/module/news/0/0/35/3572_mainp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30519"/>
            <a:ext cx="3456384" cy="252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8748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Терроризм</a:t>
            </a:r>
            <a:r>
              <a:rPr lang="ru-RU" dirty="0" smtClean="0"/>
              <a:t> — политика, основанная на систематическом применении террора. В праве России терроризм определяется как идеология насилия и практика воздействия на общественное сознание, на принятие решений органами государственной власти, органами местного самоуправления или международными организациями, связанная с силовым воздействием, устрашением населения и/или иными формами противоправных насильственных действий. В праве </a:t>
            </a:r>
            <a:r>
              <a:rPr lang="ru-RU" dirty="0" smtClean="0">
                <a:hlinkClick r:id="rId2" tooltip="США"/>
              </a:rPr>
              <a:t>США</a:t>
            </a:r>
            <a:r>
              <a:rPr lang="ru-RU" dirty="0" smtClean="0"/>
              <a:t> — как предумышленное, политически мотивированное насилие, совершаемое против мирного населения или объектов </a:t>
            </a:r>
            <a:r>
              <a:rPr lang="ru-RU" dirty="0" err="1" smtClean="0"/>
              <a:t>субнациональными</a:t>
            </a:r>
            <a:r>
              <a:rPr lang="ru-RU" dirty="0" smtClean="0"/>
              <a:t> группами федерального уровня или подпольно действующими агентами организациями, обычно с целью повлиять на настроение общества.</a:t>
            </a:r>
          </a:p>
          <a:p>
            <a:r>
              <a:rPr lang="ru-RU" dirty="0" smtClean="0"/>
              <a:t>В конце 1960-х годов появилась специфическая форма терроризма — международный терроризм.</a:t>
            </a:r>
            <a:endParaRPr lang="ru-RU" dirty="0"/>
          </a:p>
        </p:txBody>
      </p:sp>
      <p:pic>
        <p:nvPicPr>
          <p:cNvPr id="16386" name="Picture 2" descr="http://pbs.twimg.com/media/COpBYd_UkAA-S4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7042"/>
            <a:ext cx="4067944" cy="3050958"/>
          </a:xfrm>
          <a:prstGeom prst="rect">
            <a:avLst/>
          </a:prstGeom>
          <a:noFill/>
        </p:spPr>
      </p:pic>
      <p:pic>
        <p:nvPicPr>
          <p:cNvPr id="16388" name="Picture 4" descr="http://topwar.ru/uploads/posts/2011-11/1320940057_45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99382"/>
            <a:ext cx="5148064" cy="30586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8748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Ядерная война</a:t>
            </a:r>
            <a:r>
              <a:rPr lang="ru-RU" dirty="0" smtClean="0"/>
              <a:t> — гипотетический военный конфликт между государствами или военно-политическими блоками, обладающими ядерным и/или термоядерным оружием. В такой войне главным средством поражения является ядерное оружие.</a:t>
            </a:r>
          </a:p>
          <a:p>
            <a:r>
              <a:rPr lang="ru-RU" dirty="0" smtClean="0"/>
              <a:t>Во второй половине XX века считалась одним из наиболее вероятных вариантов развития холодной войны.</a:t>
            </a:r>
          </a:p>
          <a:p>
            <a:r>
              <a:rPr lang="ru-RU" dirty="0" smtClean="0"/>
              <a:t>Доктрина ядерной войны была принята в США сразу после Второй мировой войны, впоследствии найдя отражение во всех официальных стратегических концепциях США и НАТО. Военная доктрина СССР также предусматривала решающую роль ракетно-ядерного оружия в войне.</a:t>
            </a:r>
            <a:endParaRPr lang="ru-RU" dirty="0"/>
          </a:p>
        </p:txBody>
      </p:sp>
      <p:pic>
        <p:nvPicPr>
          <p:cNvPr id="15362" name="Picture 2" descr="http://p1.pichost.me/i/59/1835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56992"/>
            <a:ext cx="5600418" cy="3501007"/>
          </a:xfrm>
          <a:prstGeom prst="rect">
            <a:avLst/>
          </a:prstGeom>
          <a:noFill/>
        </p:spPr>
      </p:pic>
      <p:pic>
        <p:nvPicPr>
          <p:cNvPr id="15364" name="Picture 4" descr="http://cs7058.vk.me/c540106/v540106632/45c9f/HtBc7gsGvQ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574820"/>
            <a:ext cx="4427983" cy="22831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340768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Пути преодоления глобальных проблем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Воспитание человека на принципах гуманизма.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Изучение причин, противоречий, которые приводят к возникновению и обострению глобальных проблем.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Концентрация усилий всех стран по решению этих проблем.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pic>
        <p:nvPicPr>
          <p:cNvPr id="25602" name="Picture 2" descr="https://upload.wikimedia.org/wikipedia/commons/thumb/4/47/Pirate_Flag_of_Jack_Rackham.svg/744px-Pirate_Flag_of_Jack_Rackh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46310"/>
            <a:ext cx="8717530" cy="581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71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509" y="2348880"/>
            <a:ext cx="4230491" cy="27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48600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Глобализация</a:t>
            </a:r>
            <a:r>
              <a:rPr lang="ru-RU" sz="2000" dirty="0" smtClean="0"/>
              <a:t> — процесс всемирной экономической, политической и </a:t>
            </a:r>
            <a:r>
              <a:rPr lang="ru-RU" sz="2000" dirty="0" smtClean="0"/>
              <a:t>культурной</a:t>
            </a:r>
            <a:r>
              <a:rPr lang="en-US" sz="2000" dirty="0" smtClean="0"/>
              <a:t> </a:t>
            </a:r>
            <a:r>
              <a:rPr lang="ru-RU" sz="2000" dirty="0" smtClean="0"/>
              <a:t>интеграции</a:t>
            </a:r>
            <a:r>
              <a:rPr lang="ru-RU" sz="2000" dirty="0" smtClean="0"/>
              <a:t> и унификации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Глобализация представляет собой процесс изменения структуры мирового хозяйства, совсем недавно понимаемого как совокупность национальных хозяйств, связанных друг с другом системой международного разделения </a:t>
            </a:r>
            <a:r>
              <a:rPr lang="ru-RU" sz="2000" dirty="0" smtClean="0"/>
              <a:t>труда</a:t>
            </a:r>
            <a:r>
              <a:rPr lang="ru-RU" sz="2000" dirty="0" smtClean="0"/>
              <a:t>, экономических и политических отношений, включения в мировой рынок и тесное переплетение экономик на основе </a:t>
            </a:r>
            <a:r>
              <a:rPr lang="ru-RU" sz="2000" dirty="0" err="1" smtClean="0"/>
              <a:t>транснационализации</a:t>
            </a:r>
            <a:r>
              <a:rPr lang="ru-RU" sz="2000" dirty="0" smtClean="0"/>
              <a:t> и </a:t>
            </a:r>
            <a:r>
              <a:rPr lang="ru-RU" sz="2000" dirty="0" smtClean="0"/>
              <a:t>регионализации.</a:t>
            </a:r>
            <a:endParaRPr lang="en-US" sz="20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chastnik.ru/wp-content/uploads/2012/02/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551" y="4221088"/>
            <a:ext cx="3702448" cy="2418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4784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Плюсы</a:t>
            </a:r>
            <a:r>
              <a:rPr lang="ru-RU" sz="3200" dirty="0" smtClean="0"/>
              <a:t> </a:t>
            </a:r>
            <a:r>
              <a:rPr lang="ru-RU" sz="3600" dirty="0" smtClean="0"/>
              <a:t>глобализации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84784"/>
            <a:ext cx="4572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Оказание стимулирующего влияния на экономику, так как происходит взаимный обмен технологическими способами организации производства.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Возможность создавать товары в тех регионах мира, где их производство дешевле.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Снижение издержек производства, так как идет обмен технологиями.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Доступность научно-технических технологий.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Сближение государств.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Возникновение социально-культурного единства человечества.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8" name="Picture 6" descr="http://forumkiev.com/attachments/61748d1330719928-2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849750"/>
            <a:ext cx="3707904" cy="3176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stroy-pozitiv.ru/bikes-and-girls/image.raw?view=image&amp;type=img&amp;id=25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607" y="764704"/>
            <a:ext cx="4514393" cy="2821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4438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Минусы глобализации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68760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Повсеместное насаждение образа жизни страны которая продвигает глобализацию</a:t>
            </a:r>
            <a:r>
              <a:rPr lang="en-US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Создание препятствий для развития отечественного производства.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Утрата специфических черт национальных культур</a:t>
            </a:r>
            <a:r>
              <a:rPr lang="en-US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Появление глобальных проблем.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7" name="Picture 2" descr="http://900igr.net/datai/geografija/Strana-Belorussija/0021-031-Kultura-Belorus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83005"/>
            <a:ext cx="4499992" cy="3374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.liveinternet.ru/images/attach/c/6/92/988/92988450_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918" y="3905672"/>
            <a:ext cx="437708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Глобальные проблемы – это проблемы которые угрожают существованию всего человечества.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969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sz="2400" dirty="0" smtClean="0"/>
              <a:t>Характеристики глобальных проблем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Носят </a:t>
            </a:r>
            <a:r>
              <a:rPr lang="ru-RU" sz="2400" dirty="0" smtClean="0"/>
              <a:t>планетарный характер.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Угрожают жизни всего человечества.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Требуют коллективных усилий всего мирового сообщества.</a:t>
            </a:r>
            <a:endParaRPr lang="ru-RU" sz="2400" dirty="0"/>
          </a:p>
        </p:txBody>
      </p:sp>
      <p:pic>
        <p:nvPicPr>
          <p:cNvPr id="9218" name="Picture 2" descr="http://www.edu-all.ru/admin_panel/uploads/posts/2011-12/1324938098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404664"/>
            <a:ext cx="5336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Виды глобальных проблем</a:t>
            </a:r>
            <a:endParaRPr lang="ru-RU" sz="32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Экологический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кризис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— особый тип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экологической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ситуации, когда среда обитания одного из видов или популяции изменяется так, что ставит под сомнение его дальнейшее выживание.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r>
              <a:rPr lang="ru-RU" dirty="0" smtClean="0"/>
              <a:t>Основные причины кризиса: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Абиотические: качество окружающей среды деградирует по сравнению с потребностями вида после изменения абиотических экологических факторов (например, увеличение температуры или уменьшение количества дождей).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Биотические: окружающая среда становится сложной для выживания вида (или популяции) из-за увеличенного давления со стороны хищников или из-за перенаселения.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483" name="Picture 3" descr="http://www.energyworldmag.com/wp-content/uploads/2015/08/fossil_fu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1602"/>
            <a:ext cx="3923928" cy="2886398"/>
          </a:xfrm>
          <a:prstGeom prst="rect">
            <a:avLst/>
          </a:prstGeom>
          <a:noFill/>
        </p:spPr>
      </p:pic>
      <p:pic>
        <p:nvPicPr>
          <p:cNvPr id="20485" name="Picture 5" descr="http://expert.ru/data/public/389385/389388/expert_820_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895603"/>
            <a:ext cx="5004048" cy="29623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Перенаселение</a:t>
            </a:r>
            <a:r>
              <a:rPr lang="ru-RU" dirty="0" smtClean="0"/>
              <a:t> — вид демографического кризиса, который характеризуется ресурсным избытком населения, обусловленный неимением у части общества средств существования. </a:t>
            </a:r>
          </a:p>
          <a:p>
            <a:r>
              <a:rPr lang="ru-RU" dirty="0" smtClean="0"/>
              <a:t>Оценивается различными методами:</a:t>
            </a:r>
          </a:p>
          <a:p>
            <a:r>
              <a:rPr lang="ru-RU" dirty="0" smtClean="0"/>
              <a:t>1) Простая оценка: отношение количества измеряемого населения к площади территории, на котором оно проживает;</a:t>
            </a:r>
          </a:p>
          <a:p>
            <a:r>
              <a:rPr lang="ru-RU" dirty="0" smtClean="0"/>
              <a:t>2) Регенеративная оценка: отношение темпа потребления ресурсов данного населения к темпу возобновления этих же самых ресурсов с вычетом того количества ресурсов, которое нужно для поддержания экосистемы и регенеративной системы природы;</a:t>
            </a:r>
          </a:p>
          <a:p>
            <a:r>
              <a:rPr lang="ru-RU" dirty="0" smtClean="0"/>
              <a:t>3) Оценка по возможностям расширения: оценивается отношением темпа роста численности населения к темпу прогресс, который обеспечивает возможности появления новых источников и потенциал расширения ресурсной базы.</a:t>
            </a:r>
            <a:endParaRPr lang="ru-RU" dirty="0"/>
          </a:p>
        </p:txBody>
      </p:sp>
      <p:pic>
        <p:nvPicPr>
          <p:cNvPr id="19458" name="Picture 2" descr="http://static.directmatin.fr/sites/default/files/foule_cc_james_cridland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03298"/>
            <a:ext cx="3960440" cy="2554702"/>
          </a:xfrm>
          <a:prstGeom prst="rect">
            <a:avLst/>
          </a:prstGeom>
          <a:noFill/>
        </p:spPr>
      </p:pic>
      <p:pic>
        <p:nvPicPr>
          <p:cNvPr id="19460" name="Picture 4" descr="https://upload.wikimedia.org/wikipedia/commons/thumb/1/15/Countries_by_population_density.svg/1280px-Countries_by_population_densi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9510" y="4437112"/>
            <a:ext cx="5484489" cy="2420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Истощение земных </a:t>
            </a:r>
            <a:r>
              <a:rPr lang="ru-RU" sz="2400" b="1" dirty="0" smtClean="0"/>
              <a:t>недр</a:t>
            </a:r>
            <a:r>
              <a:rPr lang="en-US" sz="2400" b="1" dirty="0" smtClean="0"/>
              <a:t>. </a:t>
            </a:r>
            <a:r>
              <a:rPr lang="ru-RU" sz="2400" dirty="0" smtClean="0"/>
              <a:t>Ежегодно </a:t>
            </a:r>
            <a:r>
              <a:rPr lang="ru-RU" sz="2400" dirty="0" smtClean="0"/>
              <a:t>из недр Земли извлекается более 100 </a:t>
            </a:r>
            <a:r>
              <a:rPr lang="ru-RU" sz="2400" dirty="0" err="1" smtClean="0"/>
              <a:t>млрд</a:t>
            </a:r>
            <a:r>
              <a:rPr lang="ru-RU" sz="2400" dirty="0" smtClean="0"/>
              <a:t> т различного минерального сырья и топлива. Это руды черных и цветных металлов, уголь, нефть, газ, строительные материалы, </a:t>
            </a:r>
            <a:r>
              <a:rPr lang="ru-RU" sz="2400" dirty="0" err="1" smtClean="0"/>
              <a:t>горно</a:t>
            </a:r>
            <a:r>
              <a:rPr lang="en-US" sz="2400" dirty="0" smtClean="0"/>
              <a:t>-</a:t>
            </a:r>
            <a:r>
              <a:rPr lang="ru-RU" sz="2400" dirty="0" smtClean="0"/>
              <a:t>химическое </a:t>
            </a:r>
            <a:r>
              <a:rPr lang="ru-RU" sz="2400" dirty="0" smtClean="0"/>
              <a:t>сырье.</a:t>
            </a:r>
            <a:endParaRPr lang="ru-RU" sz="2400" dirty="0"/>
          </a:p>
        </p:txBody>
      </p:sp>
      <p:pic>
        <p:nvPicPr>
          <p:cNvPr id="5122" name="Picture 2" descr="http://fotosborka.ru/wp-content/uploads/2013/10/samye_bolshie_karery_v_mire_i_Rossii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497" y="548680"/>
            <a:ext cx="4615503" cy="3096344"/>
          </a:xfrm>
          <a:prstGeom prst="rect">
            <a:avLst/>
          </a:prstGeom>
          <a:noFill/>
        </p:spPr>
      </p:pic>
      <p:pic>
        <p:nvPicPr>
          <p:cNvPr id="5124" name="Picture 4" descr="http://f.azh.kz/news-kaz/7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72024"/>
            <a:ext cx="4644008" cy="34859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8748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Вирус иммунодефицита человека</a:t>
            </a:r>
            <a:r>
              <a:rPr lang="ru-RU" dirty="0" smtClean="0"/>
              <a:t> — </a:t>
            </a:r>
            <a:r>
              <a:rPr lang="ru-RU" dirty="0" err="1" smtClean="0"/>
              <a:t>ретровирус</a:t>
            </a:r>
            <a:r>
              <a:rPr lang="ru-RU" dirty="0" smtClean="0"/>
              <a:t> из рода </a:t>
            </a:r>
            <a:r>
              <a:rPr lang="ru-RU" dirty="0" err="1" smtClean="0"/>
              <a:t>лентивирусов</a:t>
            </a:r>
            <a:r>
              <a:rPr lang="ru-RU" dirty="0" smtClean="0"/>
              <a:t>, вызывающий медленно прогрессирующее</a:t>
            </a:r>
            <a:r>
              <a:rPr lang="en-US" baseline="30000" dirty="0" smtClean="0"/>
              <a:t> </a:t>
            </a:r>
            <a:r>
              <a:rPr lang="ru-RU" dirty="0" smtClean="0"/>
              <a:t>заболевание — </a:t>
            </a:r>
            <a:r>
              <a:rPr lang="ru-RU" b="1" dirty="0" smtClean="0"/>
              <a:t>ВИЧ-инфекцию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Вирус поражает клетки иммунной системы,</a:t>
            </a:r>
          </a:p>
          <a:p>
            <a:r>
              <a:rPr lang="ru-RU" dirty="0" smtClean="0"/>
              <a:t>в результате работа иммунной системы угнетается и развивается </a:t>
            </a:r>
            <a:r>
              <a:rPr lang="ru-RU" b="1" dirty="0" smtClean="0"/>
              <a:t>синдром приобретённого иммунного дефицита</a:t>
            </a:r>
            <a:r>
              <a:rPr lang="ru-RU" dirty="0" smtClean="0"/>
              <a:t> (СПИД), организм больного теряет возможность защищаться от инфекций и опухолей, возникают вторичные оппортунистические заболевания, которые не характерны для людей с нормальным иммунным статусом. Без врачебного вмешательства оппортунистические заболевания вызывают смерть пациента в среднем через 9—11 лет после заражения (в зависимости от подтипа вируса). При проведении </a:t>
            </a:r>
            <a:r>
              <a:rPr lang="ru-RU" dirty="0" err="1" smtClean="0"/>
              <a:t>антиретровирусной</a:t>
            </a:r>
            <a:r>
              <a:rPr lang="ru-RU" dirty="0" smtClean="0"/>
              <a:t> терапии продолжительность жизни пациента может быть продлена до 70—80 лет.</a:t>
            </a:r>
            <a:endParaRPr lang="ru-RU" dirty="0"/>
          </a:p>
        </p:txBody>
      </p:sp>
      <p:pic>
        <p:nvPicPr>
          <p:cNvPr id="17410" name="Picture 2" descr="http://ichef.bbci.co.uk/news/1024/media/images/79427000/jpg/_79427578_c0200994-hiv,_artwork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4863"/>
            <a:ext cx="4965576" cy="2793137"/>
          </a:xfrm>
          <a:prstGeom prst="rect">
            <a:avLst/>
          </a:prstGeom>
          <a:noFill/>
        </p:spPr>
      </p:pic>
      <p:pic>
        <p:nvPicPr>
          <p:cNvPr id="17412" name="Picture 4" descr="http://ahealthyeurope.com/wp-content/uploads/2014/02/Hand-with-aids-ribbon-1.18.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978" y="4077072"/>
            <a:ext cx="4169022" cy="27809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553</TotalTime>
  <Words>320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 Внеаудиторная работа по обществознанию на тему “Глобализация”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Friksasha</dc:creator>
  <cp:lastModifiedBy>Friksasha</cp:lastModifiedBy>
  <cp:revision>54</cp:revision>
  <dcterms:created xsi:type="dcterms:W3CDTF">2015-11-18T23:57:33Z</dcterms:created>
  <dcterms:modified xsi:type="dcterms:W3CDTF">2015-11-23T23:17:38Z</dcterms:modified>
</cp:coreProperties>
</file>