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ivLYOxi81qoSsn5MuOXhA==" hashData="H/DLdYvly2n0DRECzMfsgQTwQ4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Внеаудиторная самостоятельная работа по истории на тему </a:t>
            </a:r>
            <a:r>
              <a:rPr lang="en-US" dirty="0" smtClean="0"/>
              <a:t>“</a:t>
            </a:r>
            <a:r>
              <a:rPr lang="ru-RU" dirty="0" err="1" smtClean="0"/>
              <a:t>Востребованность</a:t>
            </a:r>
            <a:r>
              <a:rPr lang="ru-RU" dirty="0" smtClean="0"/>
              <a:t> специальности Компьютерные сети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64468" y="5013164"/>
            <a:ext cx="4779532" cy="1512166"/>
          </a:xfrm>
          <a:prstGeom prst="rect">
            <a:avLst/>
          </a:prstGeom>
          <a:solidFill>
            <a:srgbClr val="000000"/>
          </a:solidFill>
        </p:spPr>
        <p:txBody>
          <a:bodyPr wrap="square" lIns="91390" tIns="45695" rIns="91390" bIns="45695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Работа защищена паролем. Изменение и копирование части работы невозможно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(Попробуйте скопировать часть или удалить это).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Но ссылки на источники давать не буду.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570" y="3429000"/>
            <a:ext cx="4495428" cy="1166800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 Студент ГБОУ СПО ПТ №2 группы 2 КС 1.4 Фрик Александр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File:Pirate Flag of Jack Rackh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649" y="1556784"/>
            <a:ext cx="2997333" cy="1776203"/>
          </a:xfrm>
          <a:prstGeom prst="rect">
            <a:avLst/>
          </a:prstGeom>
          <a:noFill/>
        </p:spPr>
      </p:pic>
      <p:pic>
        <p:nvPicPr>
          <p:cNvPr id="1026" name="Picture 2" descr="http://jadc.biz/wp-content/uploads/2013/06/Linux-services_linu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2667000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196D2"/>
                </a:solidFill>
              </a:rPr>
              <a:t>Обязанности</a:t>
            </a:r>
            <a:r>
              <a:rPr lang="en-US" i="1" dirty="0" smtClean="0">
                <a:solidFill>
                  <a:srgbClr val="0196D2"/>
                </a:solidFill>
              </a:rPr>
              <a:t> </a:t>
            </a:r>
            <a:r>
              <a:rPr lang="ru-RU" i="1" dirty="0" smtClean="0">
                <a:solidFill>
                  <a:srgbClr val="0196D2"/>
                </a:solidFill>
              </a:rPr>
              <a:t>системного администратора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подготовка и сохранение резервных копий данных, их периодическая проверка и уничтожение;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установка и конфигурирование необходимых обновлений для операционной системы и используемых программ;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установка и конфигурирование нового аппаратного и программного обеспечения;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создание и поддержание в актуальном состоянии пользовательских учётных записей;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ответственность за информационную безопасность в компании;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устранение неполадок в системе;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планирование и проведение работ по расширению сетевой структуры предприятия;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документирование всех произведенных действий.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196D2"/>
                </a:solidFill>
              </a:rPr>
              <a:t>Социальная значимость профессии в обществе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200" smtClean="0"/>
              <a:t>    </a:t>
            </a:r>
            <a:r>
              <a:rPr lang="ru-RU" sz="2200" smtClean="0">
                <a:solidFill>
                  <a:srgbClr val="0196D2"/>
                </a:solidFill>
              </a:rPr>
              <a:t>Б</a:t>
            </a:r>
            <a:r>
              <a:rPr lang="ru-RU" sz="2200" smtClean="0"/>
              <a:t>ыстрое распространения и развитие сети Интернет привело к глобальной компьютеризации рабочих мест. Сегодня, даже маленькая фирма оснащена компьютерами и подключена к всемирной сети. Но компьютеры для многих пользователей относятся к вещам непонятным и отношение у них к ним соответствующее — пользовательское. Поэтому, человек, осуществляющий настройку, обслуживание и ремонт компьютеров будет необходим всегда и везде.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200" smtClean="0"/>
              <a:t>            </a:t>
            </a:r>
            <a:r>
              <a:rPr lang="ru-RU" sz="2200" b="1" smtClean="0">
                <a:solidFill>
                  <a:srgbClr val="0196D2"/>
                </a:solidFill>
              </a:rPr>
              <a:t>С</a:t>
            </a:r>
            <a:r>
              <a:rPr lang="ru-RU" sz="2200" smtClean="0"/>
              <a:t>истемный администратор осуществляет ещё одно важное для любой организации дело — защиту локальной сети от хакерских атак, тем самым, защищая важную информацию.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196D2"/>
                </a:solidFill>
              </a:rPr>
              <a:t>В каком обучении нуждается системный администратор?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200" smtClean="0">
                <a:solidFill>
                  <a:srgbClr val="0196D2"/>
                </a:solidFill>
              </a:rPr>
              <a:t>Р</a:t>
            </a:r>
            <a:r>
              <a:rPr lang="ru-RU" sz="2200" smtClean="0"/>
              <a:t>аботодатели обычно требуют большого опыта и знания компьютерных систем для этих вакансий. Обычно это должно подкрепляться дипломом о высшем специальном образовании и дополнительных спецкурсов. Некоторые работодатели не требуют образования, но у претендентов должны быть аттестация и практический опыт.</a:t>
            </a:r>
          </a:p>
          <a:p>
            <a:pPr>
              <a:lnSpc>
                <a:spcPct val="90000"/>
              </a:lnSpc>
            </a:pPr>
            <a:r>
              <a:rPr lang="ru-RU" sz="2200" smtClean="0">
                <a:solidFill>
                  <a:srgbClr val="0196D2"/>
                </a:solidFill>
              </a:rPr>
              <a:t>П</a:t>
            </a:r>
            <a:r>
              <a:rPr lang="ru-RU" sz="2200" smtClean="0"/>
              <a:t>рограммы обучения и переквалификации могут помочь добиться многих результатов. Аналитические навыки также необходимы для этой специальности.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196D2"/>
                </a:solidFill>
              </a:rPr>
              <a:t>Массовость и уникальность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smtClean="0">
                <a:solidFill>
                  <a:srgbClr val="0196D2"/>
                </a:solidFill>
              </a:rPr>
              <a:t>  С</a:t>
            </a:r>
            <a:r>
              <a:rPr lang="ru-RU" sz="2200" smtClean="0"/>
              <a:t>истемный администратор — востребованная профессия, однако не каждая компания содержит такую штатную единицу. Часто практикуется приглашённый сисадмин, который раз или несколько раз в неделю приходит в организацию и занимается настройкой, наладкой, ремонтом и текущим обслуживанием. В его обязанности входит: обеспечение информационной безопасности, устранение неполадок в системах или компьютерах, установка нового аппаратного оборудования и программ, обновление системы и компьютерных программ, создание резервных копий данных, периодическое обновление, создание пользовательских учётных данных, создание баз данных.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638"/>
            <a:ext cx="50514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196D2"/>
                </a:solidFill>
              </a:rPr>
              <a:t>Сколько зарабатывают Системные Администраторы?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6100" y="1600200"/>
            <a:ext cx="4679950" cy="4997450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smtClean="0">
                <a:solidFill>
                  <a:srgbClr val="0196D2"/>
                </a:solidFill>
              </a:rPr>
              <a:t>С</a:t>
            </a:r>
            <a:r>
              <a:rPr lang="ru-RU" sz="2200" smtClean="0"/>
              <a:t>огласно обзоров рынка труда, на март 2010, около 50 % работа и зарплата системного администратора колеблется между 2100$ и 3000$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smtClean="0">
                <a:solidFill>
                  <a:srgbClr val="0196D2"/>
                </a:solidFill>
              </a:rPr>
              <a:t>К</a:t>
            </a:r>
            <a:r>
              <a:rPr lang="ru-RU" sz="2200" smtClean="0"/>
              <a:t>арьера администратора систем – хороший вариант для людей с талантом в работе с компьютерными системами. Люди, которые любят работать над проектами, решая компьютерные проблемы, и кто преуспевает, выполняет работу в срок, являются большим подспорьем.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229600" cy="1066800"/>
          </a:xfrm>
        </p:spPr>
        <p:txBody>
          <a:bodyPr/>
          <a:lstStyle/>
          <a:p>
            <a:r>
              <a:rPr lang="ru-RU" i="1" smtClean="0">
                <a:solidFill>
                  <a:srgbClr val="0196D2"/>
                </a:solidFill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229600" cy="4525962"/>
          </a:xfrm>
        </p:spPr>
        <p:txBody>
          <a:bodyPr/>
          <a:lstStyle/>
          <a:p>
            <a:pPr algn="just"/>
            <a:r>
              <a:rPr lang="ru-RU" sz="2200" smtClean="0">
                <a:solidFill>
                  <a:srgbClr val="0196D2"/>
                </a:solidFill>
              </a:rPr>
              <a:t>П</a:t>
            </a:r>
            <a:r>
              <a:rPr lang="ru-RU" sz="2200" smtClean="0"/>
              <a:t>рофессия «системный администратор» - очень сложна, но и очень интересна. Хороший системный администратор с высоким уровнем профессиональных качеств востребован на рынке труда. Если вы готовы встать на этот тернистый путь — смело дерзайте и пусть сопутствует вам удача!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236913"/>
            <a:ext cx="54356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1143000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pic>
        <p:nvPicPr>
          <p:cNvPr id="25602" name="Picture 2" descr="https://upload.wikimedia.org/wikipedia/commons/thumb/4/47/Pirate_Flag_of_Jack_Rackham.svg/744px-Pirate_Flag_of_Jack_Rackh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46310"/>
            <a:ext cx="8717530" cy="581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196D2"/>
                </a:solidFill>
              </a:rPr>
              <a:t>История профессии системный администратор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700213"/>
            <a:ext cx="8229600" cy="4525962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ru-RU" sz="2200" smtClean="0">
                <a:solidFill>
                  <a:srgbClr val="0196D2"/>
                </a:solidFill>
              </a:rPr>
              <a:t> В</a:t>
            </a:r>
            <a:r>
              <a:rPr lang="ru-RU" sz="2200" smtClean="0"/>
              <a:t>се профессии и специальности, связанные с программированием и информатикой, появились сравнительно недавно. Первые системные администраторы появляются с возникновением первой компьютерной сети, которая была создана в военном ведомстве США в 1980-х годах. В конце 80 - начале 90-х годов появляется самая известная на сегодняшний день сеть Internet, которая постепенно начинает распространяться по всему миру.</a:t>
            </a:r>
          </a:p>
          <a:p>
            <a:pPr marL="0" indent="0" algn="just">
              <a:lnSpc>
                <a:spcPct val="80000"/>
              </a:lnSpc>
              <a:buFont typeface="Arial" charset="0"/>
              <a:buNone/>
            </a:pPr>
            <a:r>
              <a:rPr lang="ru-RU" sz="2200" smtClean="0"/>
              <a:t>       </a:t>
            </a:r>
            <a:r>
              <a:rPr lang="ru-RU" sz="2200" smtClean="0">
                <a:solidFill>
                  <a:srgbClr val="0196D2"/>
                </a:solidFill>
              </a:rPr>
              <a:t>Р</a:t>
            </a:r>
            <a:r>
              <a:rPr lang="ru-RU" sz="2200" smtClean="0"/>
              <a:t>аботу такой широкой и сложной сети необходимо было контролировать. Именно тогда начинает получать широкое распространение профессия системного администратора. На сегодняшний день наличие большого количества разнообразных мировых и региональных компьютерных сетей обусловливает широкую популярность этой профессии.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0196D2"/>
                </a:solidFill>
              </a:rPr>
              <a:t>Должен уметь: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3671887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/>
              <a:t>производить сборку и тестирование компьютерных систем,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/>
              <a:t>быстро и качественно устранять неполадки в работе «железа» и компьютерных программ,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/>
              <a:t>поддерживать работоспособность сети или нескольких компьютеров, в том числе осуществлять администрирование по удаленной сети,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/>
              <a:t>свободно читать техническую литературу на английском языке,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/>
              <a:t>читать электронные схемы,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/>
              <a:t>обслуживать сеть,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/>
              <a:t>оказывать помощь пользователям сети.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200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196D2"/>
                </a:solidFill>
              </a:rPr>
              <a:t>Чем занимается Системный администратор?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2133600"/>
            <a:ext cx="8147050" cy="2117725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solidFill>
                  <a:srgbClr val="0196D2"/>
                </a:solidFill>
              </a:rPr>
              <a:t>Н</a:t>
            </a:r>
            <a:r>
              <a:rPr lang="ru-RU" sz="2000" dirty="0" smtClean="0"/>
              <a:t>и одна компания, компьютерный парк которой состоит более чем из одной машины, не может существовать без системного администратора (</a:t>
            </a:r>
            <a:r>
              <a:rPr lang="ru-RU" sz="2000" dirty="0" err="1" smtClean="0"/>
              <a:t>сисадмина</a:t>
            </a:r>
            <a:r>
              <a:rPr lang="ru-RU" sz="2000" dirty="0" smtClean="0"/>
              <a:t>). Главная его задача создание и поддержка внутренней компьютерной сети фирмы. Сюда может входить: обслуживание сервера, оборудования и программного обеспечения, вопросы информационной безопасности. В небольших компаниях </a:t>
            </a:r>
            <a:r>
              <a:rPr lang="ru-RU" sz="2000" dirty="0" err="1" smtClean="0"/>
              <a:t>сисадмин</a:t>
            </a:r>
            <a:r>
              <a:rPr lang="ru-RU" sz="2000" dirty="0" smtClean="0"/>
              <a:t> может обслуживать офисные АТС. </a:t>
            </a: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292600"/>
            <a:ext cx="6350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omputer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066800"/>
          </a:xfrm>
        </p:spPr>
        <p:txBody>
          <a:bodyPr/>
          <a:lstStyle/>
          <a:p>
            <a:r>
              <a:rPr lang="ru-RU" i="1" smtClean="0">
                <a:solidFill>
                  <a:srgbClr val="0196D2"/>
                </a:solidFill>
              </a:rPr>
              <a:t>Должен знать: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smtClean="0"/>
              <a:t>все виды операционных систем и основных офисных программ,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виды и назначение сетевого и серверного оборудования,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устройство и технические характеристики компьютерной и офисной техники,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базы данных и принципы управления ими,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основы цифровой электротехники,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основы научной организации труда, техники безопасности,</a:t>
            </a:r>
          </a:p>
          <a:p>
            <a:pPr>
              <a:lnSpc>
                <a:spcPct val="80000"/>
              </a:lnSpc>
            </a:pPr>
            <a:r>
              <a:rPr lang="ru-RU" sz="2200" smtClean="0"/>
              <a:t>основы защиты информации.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268413"/>
            <a:ext cx="8229600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 err="1" smtClean="0">
                <a:solidFill>
                  <a:srgbClr val="0196D2"/>
                </a:solidFill>
              </a:rPr>
              <a:t>В</a:t>
            </a:r>
            <a:r>
              <a:rPr lang="ru-RU" sz="2200" dirty="0" err="1" smtClean="0"/>
              <a:t>остребованность</a:t>
            </a:r>
            <a:r>
              <a:rPr lang="ru-RU" sz="2200" dirty="0" smtClean="0"/>
              <a:t> на рынке труда,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196D2"/>
                </a:solidFill>
              </a:rPr>
              <a:t>Д</a:t>
            </a:r>
            <a:r>
              <a:rPr lang="ru-RU" sz="2200" dirty="0" smtClean="0"/>
              <a:t>остойный уровень заработной платы,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196D2"/>
                </a:solidFill>
              </a:rPr>
              <a:t>О</a:t>
            </a:r>
            <a:r>
              <a:rPr lang="ru-RU" sz="2200" dirty="0" smtClean="0"/>
              <a:t>тносительная автономность,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196D2"/>
                </a:solidFill>
              </a:rPr>
              <a:t>С</a:t>
            </a:r>
            <a:r>
              <a:rPr lang="ru-RU" sz="2200" dirty="0" smtClean="0"/>
              <a:t>амостоятельность в принятии решений,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196D2"/>
                </a:solidFill>
              </a:rPr>
              <a:t>О</a:t>
            </a:r>
            <a:r>
              <a:rPr lang="ru-RU" sz="2200" dirty="0" smtClean="0"/>
              <a:t>тносительно свободный график работы,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196D2"/>
                </a:solidFill>
              </a:rPr>
              <a:t>П</a:t>
            </a:r>
            <a:r>
              <a:rPr lang="ru-RU" sz="2200" dirty="0" smtClean="0"/>
              <a:t>остоянное повышение уровня образования.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200" dirty="0" smtClean="0"/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ru-RU" sz="2200" dirty="0" smtClean="0"/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196D2"/>
                </a:solidFill>
              </a:rPr>
              <a:t>Н</a:t>
            </a:r>
            <a:r>
              <a:rPr lang="ru-RU" sz="2200" dirty="0" smtClean="0"/>
              <a:t>е всегда полное взаимопонимание с руководством,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196D2"/>
                </a:solidFill>
              </a:rPr>
              <a:t>С</a:t>
            </a:r>
            <a:r>
              <a:rPr lang="ru-RU" sz="2200" dirty="0" smtClean="0"/>
              <a:t>пециалисты этой области вынуждены быть мастерами на все руки, не редки случаи, когда к системному администратору бегут по мелочам,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196D2"/>
                </a:solidFill>
              </a:rPr>
              <a:t>Н</a:t>
            </a:r>
            <a:r>
              <a:rPr lang="ru-RU" sz="2200" dirty="0" smtClean="0"/>
              <a:t>енормированный рабочий день,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196D2"/>
                </a:solidFill>
              </a:rPr>
              <a:t>С</a:t>
            </a:r>
            <a:r>
              <a:rPr lang="ru-RU" sz="2200" dirty="0" smtClean="0"/>
              <a:t>лучаи внештатных ситуаций,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196D2"/>
                </a:solidFill>
              </a:rPr>
              <a:t>О</a:t>
            </a:r>
            <a:r>
              <a:rPr lang="ru-RU" sz="2200" dirty="0" smtClean="0"/>
              <a:t>бщение с большим количеством пользователей, неосведомленных в работе компьютера.</a:t>
            </a:r>
          </a:p>
        </p:txBody>
      </p:sp>
      <p:pic>
        <p:nvPicPr>
          <p:cNvPr id="1024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161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1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1" y="476250"/>
            <a:ext cx="7050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rgbClr val="0196D2"/>
                </a:solidFill>
              </a:rPr>
              <a:t>Специфика профессии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196D2"/>
                </a:solidFill>
              </a:rPr>
              <a:t>Способности обеспечивающие успешную работу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i="1" dirty="0" smtClean="0">
              <a:solidFill>
                <a:srgbClr val="0196D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700213"/>
            <a:ext cx="7067550" cy="4525962"/>
          </a:xfrm>
        </p:spPr>
        <p:txBody>
          <a:bodyPr/>
          <a:lstStyle/>
          <a:p>
            <a:r>
              <a:rPr lang="ru-RU" sz="2200" smtClean="0"/>
              <a:t>высокий уровень развития распределения, объема, концентрации и переключения внимания;</a:t>
            </a:r>
          </a:p>
          <a:p>
            <a:r>
              <a:rPr lang="ru-RU" sz="2200" smtClean="0"/>
              <a:t>аналитическое мышление;</a:t>
            </a:r>
          </a:p>
          <a:p>
            <a:r>
              <a:rPr lang="ru-RU" sz="2200" smtClean="0"/>
              <a:t>высокий уровень развития памяти;</a:t>
            </a:r>
          </a:p>
          <a:p>
            <a:r>
              <a:rPr lang="ru-RU" sz="2200" smtClean="0"/>
              <a:t>высокий уровень развития технических способностей;</a:t>
            </a:r>
          </a:p>
          <a:p>
            <a:r>
              <a:rPr lang="ru-RU" sz="2200" smtClean="0"/>
              <a:t>развитая моторика пальцев;</a:t>
            </a:r>
          </a:p>
          <a:p>
            <a:r>
              <a:rPr lang="ru-RU" sz="2200" smtClean="0"/>
              <a:t>математические способности;</a:t>
            </a:r>
          </a:p>
          <a:p>
            <a:r>
              <a:rPr lang="ru-RU" sz="2200" smtClean="0"/>
              <a:t>логическое мышление;</a:t>
            </a:r>
          </a:p>
          <a:p>
            <a:r>
              <a:rPr lang="ru-RU" sz="2200" smtClean="0"/>
              <a:t>высокий уровень развития образного мышления.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196D2"/>
                </a:solidFill>
              </a:rPr>
              <a:t>Личностные качества, интересы и склонности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2825" y="2105025"/>
            <a:ext cx="5772150" cy="30527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2200" smtClean="0"/>
              <a:t>внимательность;</a:t>
            </a:r>
          </a:p>
          <a:p>
            <a:pPr>
              <a:buFont typeface="Arial" charset="0"/>
              <a:buChar char="•"/>
            </a:pPr>
            <a:r>
              <a:rPr lang="ru-RU" sz="2200" smtClean="0"/>
              <a:t>тщательность </a:t>
            </a:r>
            <a:r>
              <a:rPr lang="en-US" sz="2200" smtClean="0"/>
              <a:t>;</a:t>
            </a:r>
            <a:endParaRPr lang="ru-RU" sz="2200" smtClean="0"/>
          </a:p>
          <a:p>
            <a:pPr>
              <a:buFont typeface="Arial" charset="0"/>
              <a:buChar char="•"/>
            </a:pPr>
            <a:r>
              <a:rPr lang="ru-RU" sz="2200" smtClean="0"/>
              <a:t>систематичность в работе;</a:t>
            </a:r>
          </a:p>
          <a:p>
            <a:pPr>
              <a:buFont typeface="Arial" charset="0"/>
              <a:buChar char="•"/>
            </a:pPr>
            <a:r>
              <a:rPr lang="ru-RU" sz="2200" smtClean="0"/>
              <a:t>терпеливость;</a:t>
            </a:r>
          </a:p>
          <a:p>
            <a:pPr>
              <a:buFont typeface="Arial" charset="0"/>
              <a:buChar char="•"/>
            </a:pPr>
            <a:r>
              <a:rPr lang="ru-RU" sz="2200" smtClean="0"/>
              <a:t>усидчивость;</a:t>
            </a:r>
          </a:p>
          <a:p>
            <a:pPr>
              <a:buFont typeface="Arial" charset="0"/>
              <a:buChar char="•"/>
            </a:pPr>
            <a:r>
              <a:rPr lang="ru-RU" sz="2200" smtClean="0"/>
              <a:t>аккуратность;</a:t>
            </a:r>
          </a:p>
          <a:p>
            <a:pPr>
              <a:buFont typeface="Arial" charset="0"/>
              <a:buChar char="•"/>
            </a:pPr>
            <a:r>
              <a:rPr lang="ru-RU" sz="2200" smtClean="0"/>
              <a:t>кропотливость;</a:t>
            </a:r>
          </a:p>
          <a:p>
            <a:pPr>
              <a:buFont typeface="Arial" charset="0"/>
              <a:buChar char="•"/>
            </a:pPr>
            <a:r>
              <a:rPr lang="ru-RU" sz="2200" smtClean="0"/>
              <a:t>ответственность.</a:t>
            </a:r>
          </a:p>
          <a:p>
            <a:pPr>
              <a:buFont typeface="Arial" charset="0"/>
              <a:buChar char="•"/>
            </a:pPr>
            <a:endParaRPr lang="ru-RU" smtClean="0"/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196D2"/>
                </a:solidFill>
              </a:rPr>
              <a:t>Области применения профессиональных знаний: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2288" y="1916113"/>
            <a:ext cx="4259262" cy="45370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196D2"/>
                </a:solidFill>
              </a:rPr>
              <a:t>       С</a:t>
            </a:r>
            <a:r>
              <a:rPr lang="ru-RU" sz="2400" dirty="0" smtClean="0"/>
              <a:t>истемные администраторы работают в сфере обслуживания компьютеров, электронных информационных сетей и офисной техники практически в любой организации: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/>
              <a:t>предприятия и организации;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/>
              <a:t>компании и фирмы;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/>
              <a:t>вычислительные центры;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/>
              <a:t>банки;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/>
              <a:t>учебные заведения.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133600"/>
            <a:ext cx="33528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</TotalTime>
  <Words>898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Внеаудиторная самостоятельная работа по истории на тему “Востребованность специальности Компьютерные сети”</vt:lpstr>
      <vt:lpstr>История профессии системный администратор </vt:lpstr>
      <vt:lpstr>Должен уметь:</vt:lpstr>
      <vt:lpstr>Чем занимается Системный администратор?</vt:lpstr>
      <vt:lpstr>Должен знать:</vt:lpstr>
      <vt:lpstr>Слайд 6</vt:lpstr>
      <vt:lpstr>Способности обеспечивающие успешную работу </vt:lpstr>
      <vt:lpstr>Личностные качества, интересы и склонности</vt:lpstr>
      <vt:lpstr>Области применения профессиональных знаний: </vt:lpstr>
      <vt:lpstr>Обязанности системного администратора </vt:lpstr>
      <vt:lpstr>Социальная значимость профессии в обществе</vt:lpstr>
      <vt:lpstr>В каком обучении нуждается системный администратор?</vt:lpstr>
      <vt:lpstr>Массовость и уникальность профессии</vt:lpstr>
      <vt:lpstr>Сколько зарабатывают Системные Администраторы?</vt:lpstr>
      <vt:lpstr>Заключение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Friksasha</dc:creator>
  <cp:lastModifiedBy>Friksasha</cp:lastModifiedBy>
  <cp:revision>4</cp:revision>
  <dcterms:created xsi:type="dcterms:W3CDTF">2015-11-03T01:25:32Z</dcterms:created>
  <dcterms:modified xsi:type="dcterms:W3CDTF">2015-11-17T18:50:15Z</dcterms:modified>
</cp:coreProperties>
</file>