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56" r:id="rId3"/>
    <p:sldId id="257" r:id="rId4"/>
    <p:sldId id="258" r:id="rId5"/>
    <p:sldId id="259" r:id="rId6"/>
    <p:sldId id="260" r:id="rId7"/>
    <p:sldId id="262" r:id="rId8"/>
    <p:sldId id="263" r:id="rId9"/>
    <p:sldId id="264" r:id="rId10"/>
    <p:sldId id="265" r:id="rId11"/>
    <p:sldId id="268" r:id="rId12"/>
    <p:sldId id="266" r:id="rId13"/>
    <p:sldId id="267" r:id="rId14"/>
    <p:sldId id="269" r:id="rId15"/>
    <p:sldId id="270"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Y70HmqWsFNzRzkIuZfI2Lw==" hashData="aj8FCf3Ua3lGMbWdU9yho8EcDUQ="/>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4660"/>
  </p:normalViewPr>
  <p:slideViewPr>
    <p:cSldViewPr>
      <p:cViewPr varScale="1">
        <p:scale>
          <a:sx n="68" d="100"/>
          <a:sy n="68" d="100"/>
        </p:scale>
        <p:origin x="-15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5" name="Rectangle 5"/>
          <p:cNvSpPr>
            <a:spLocks noGrp="1" noChangeArrowheads="1"/>
          </p:cNvSpPr>
          <p:nvPr>
            <p:ph type="ftr" sz="quarter" idx="11"/>
          </p:nvPr>
        </p:nvSpPr>
        <p:spPr>
          <a:ln/>
        </p:spPr>
        <p:txBody>
          <a:bodyPr/>
          <a:lstStyle>
            <a:lvl1pPr>
              <a:defRPr/>
            </a:lvl1pPr>
          </a:lstStyle>
          <a:p>
            <a:endParaRPr lang="ru-RU"/>
          </a:p>
        </p:txBody>
      </p:sp>
      <p:sp>
        <p:nvSpPr>
          <p:cNvPr id="6"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8" name="Rectangle 5"/>
          <p:cNvSpPr>
            <a:spLocks noGrp="1" noChangeArrowheads="1"/>
          </p:cNvSpPr>
          <p:nvPr>
            <p:ph type="ftr" sz="quarter" idx="11"/>
          </p:nvPr>
        </p:nvSpPr>
        <p:spPr>
          <a:ln/>
        </p:spPr>
        <p:txBody>
          <a:bodyPr/>
          <a:lstStyle>
            <a:lvl1pPr>
              <a:defRPr/>
            </a:lvl1pPr>
          </a:lstStyle>
          <a:p>
            <a:endParaRPr lang="ru-RU"/>
          </a:p>
        </p:txBody>
      </p:sp>
      <p:sp>
        <p:nvSpPr>
          <p:cNvPr id="9"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4" name="Rectangle 5"/>
          <p:cNvSpPr>
            <a:spLocks noGrp="1" noChangeArrowheads="1"/>
          </p:cNvSpPr>
          <p:nvPr>
            <p:ph type="ftr" sz="quarter" idx="11"/>
          </p:nvPr>
        </p:nvSpPr>
        <p:spPr>
          <a:ln/>
        </p:spPr>
        <p:txBody>
          <a:bodyPr/>
          <a:lstStyle>
            <a:lvl1pPr>
              <a:defRPr/>
            </a:lvl1pPr>
          </a:lstStyle>
          <a:p>
            <a:endParaRPr lang="ru-RU"/>
          </a:p>
        </p:txBody>
      </p:sp>
      <p:sp>
        <p:nvSpPr>
          <p:cNvPr id="5"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3" name="Rectangle 5"/>
          <p:cNvSpPr>
            <a:spLocks noGrp="1" noChangeArrowheads="1"/>
          </p:cNvSpPr>
          <p:nvPr>
            <p:ph type="ftr" sz="quarter" idx="11"/>
          </p:nvPr>
        </p:nvSpPr>
        <p:spPr>
          <a:ln/>
        </p:spPr>
        <p:txBody>
          <a:bodyPr/>
          <a:lstStyle>
            <a:lvl1pPr>
              <a:defRPr/>
            </a:lvl1pPr>
          </a:lstStyle>
          <a:p>
            <a:endParaRPr lang="ru-RU"/>
          </a:p>
        </p:txBody>
      </p:sp>
      <p:sp>
        <p:nvSpPr>
          <p:cNvPr id="4"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B106E36-FD25-4E2D-B0AA-010F637433A0}" type="datetimeFigureOut">
              <a:rPr lang="ru-RU" smtClean="0"/>
              <a:pPr/>
              <a:t>21.09.2015</a:t>
            </a:fld>
            <a:endParaRPr lang="ru-RU"/>
          </a:p>
        </p:txBody>
      </p:sp>
      <p:sp>
        <p:nvSpPr>
          <p:cNvPr id="6" name="Rectangle 5"/>
          <p:cNvSpPr>
            <a:spLocks noGrp="1" noChangeArrowheads="1"/>
          </p:cNvSpPr>
          <p:nvPr>
            <p:ph type="ftr" sz="quarter" idx="11"/>
          </p:nvPr>
        </p:nvSpPr>
        <p:spPr>
          <a:ln/>
        </p:spPr>
        <p:txBody>
          <a:bodyPr/>
          <a:lstStyle>
            <a:lvl1pPr>
              <a:defRPr/>
            </a:lvl1pPr>
          </a:lstStyle>
          <a:p>
            <a:endParaRPr lang="ru-RU"/>
          </a:p>
        </p:txBody>
      </p:sp>
      <p:sp>
        <p:nvSpPr>
          <p:cNvPr id="7" name="Rectangle 6"/>
          <p:cNvSpPr>
            <a:spLocks noGrp="1" noChangeArrowheads="1"/>
          </p:cNvSpPr>
          <p:nvPr>
            <p:ph type="sldNum" sz="quarter" idx="12"/>
          </p:nvPr>
        </p:nvSpPr>
        <p:spPr>
          <a:ln/>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fld id="{5B106E36-FD25-4E2D-B0AA-010F637433A0}" type="datetimeFigureOut">
              <a:rPr lang="ru-RU" smtClean="0"/>
              <a:pPr/>
              <a:t>21.09.2015</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20688"/>
            <a:ext cx="8229600" cy="1143000"/>
          </a:xfrm>
        </p:spPr>
        <p:txBody>
          <a:bodyPr>
            <a:normAutofit fontScale="90000"/>
          </a:bodyPr>
          <a:lstStyle/>
          <a:p>
            <a:pPr algn="r"/>
            <a:r>
              <a:rPr lang="ru-RU" dirty="0" smtClean="0"/>
              <a:t>Самостоятельная внеаудиторная работа по дисциплине Химия на тему</a:t>
            </a:r>
            <a:r>
              <a:rPr lang="en-US" dirty="0" smtClean="0"/>
              <a:t>:”</a:t>
            </a:r>
            <a:r>
              <a:rPr lang="ru-RU" dirty="0" smtClean="0"/>
              <a:t> Использование органических </a:t>
            </a:r>
            <a:r>
              <a:rPr lang="ru-RU" dirty="0" err="1" smtClean="0"/>
              <a:t>содинений</a:t>
            </a:r>
            <a:r>
              <a:rPr lang="en-US" dirty="0" smtClean="0"/>
              <a:t>”</a:t>
            </a:r>
            <a:endParaRPr lang="ru-RU" dirty="0"/>
          </a:p>
        </p:txBody>
      </p:sp>
      <p:sp>
        <p:nvSpPr>
          <p:cNvPr id="4" name="TextBox 3"/>
          <p:cNvSpPr txBox="1"/>
          <p:nvPr/>
        </p:nvSpPr>
        <p:spPr>
          <a:xfrm>
            <a:off x="5148064" y="5013176"/>
            <a:ext cx="3995936" cy="936104"/>
          </a:xfrm>
          <a:prstGeom prst="rect">
            <a:avLst/>
          </a:prstGeom>
          <a:noFill/>
        </p:spPr>
        <p:txBody>
          <a:bodyPr wrap="square" rtlCol="0">
            <a:spAutoFit/>
          </a:bodyPr>
          <a:lstStyle/>
          <a:p>
            <a:r>
              <a:rPr lang="ru-RU" dirty="0" smtClean="0"/>
              <a:t>Работа Студента ГБОУ СПО ПТ №2 группы 1 КС 1.4 </a:t>
            </a:r>
            <a:r>
              <a:rPr lang="ru-RU" dirty="0" err="1" smtClean="0"/>
              <a:t>Фрика</a:t>
            </a:r>
            <a:r>
              <a:rPr lang="ru-RU" dirty="0" smtClean="0"/>
              <a:t> Александра</a:t>
            </a:r>
            <a:endParaRPr lang="ru-RU" dirty="0"/>
          </a:p>
        </p:txBody>
      </p:sp>
      <p:sp>
        <p:nvSpPr>
          <p:cNvPr id="5" name="Прямоугольник 4"/>
          <p:cNvSpPr/>
          <p:nvPr/>
        </p:nvSpPr>
        <p:spPr>
          <a:xfrm>
            <a:off x="4644008" y="2708920"/>
            <a:ext cx="4248472" cy="1477328"/>
          </a:xfrm>
          <a:prstGeom prst="rect">
            <a:avLst/>
          </a:prstGeom>
          <a:solidFill>
            <a:srgbClr val="000000"/>
          </a:solidFill>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b="1" dirty="0" smtClean="0">
                <a:solidFill>
                  <a:srgbClr val="FF0000"/>
                </a:solidFill>
              </a:rPr>
              <a:t>Работа защищена паролем. Изменение и копирование части работы невозможно</a:t>
            </a:r>
          </a:p>
          <a:p>
            <a:r>
              <a:rPr lang="ru-RU" b="1" dirty="0" smtClean="0">
                <a:solidFill>
                  <a:srgbClr val="FF0000"/>
                </a:solidFill>
              </a:rPr>
              <a:t>(Попробуйте скопировать часть или удалить это).</a:t>
            </a:r>
            <a:endParaRPr lang="ru-RU" b="1" dirty="0">
              <a:solidFill>
                <a:srgbClr val="FF0000"/>
              </a:solidFill>
            </a:endParaRPr>
          </a:p>
        </p:txBody>
      </p:sp>
      <p:pic>
        <p:nvPicPr>
          <p:cNvPr id="1026" name="Picture 2" descr="https://upload.wikimedia.org/wikipedia/commons/7/73/Syndiotactic_polypropene.png?uselang=ru"/>
          <p:cNvPicPr>
            <a:picLocks noChangeAspect="1" noChangeArrowheads="1"/>
          </p:cNvPicPr>
          <p:nvPr/>
        </p:nvPicPr>
        <p:blipFill>
          <a:blip r:embed="rId2" cstate="print"/>
          <a:srcRect/>
          <a:stretch>
            <a:fillRect/>
          </a:stretch>
        </p:blipFill>
        <p:spPr bwMode="auto">
          <a:xfrm>
            <a:off x="539552" y="2492896"/>
            <a:ext cx="3284984" cy="3284984"/>
          </a:xfrm>
          <a:prstGeom prst="rect">
            <a:avLst/>
          </a:prstGeom>
          <a:noFill/>
        </p:spPr>
      </p:pic>
      <p:sp>
        <p:nvSpPr>
          <p:cNvPr id="6" name="Прямоугольник 5"/>
          <p:cNvSpPr/>
          <p:nvPr/>
        </p:nvSpPr>
        <p:spPr>
          <a:xfrm>
            <a:off x="611560" y="6021288"/>
            <a:ext cx="3574825" cy="369332"/>
          </a:xfrm>
          <a:prstGeom prst="rect">
            <a:avLst/>
          </a:prstGeom>
        </p:spPr>
        <p:txBody>
          <a:bodyPr wrap="none">
            <a:spAutoFit/>
          </a:bodyPr>
          <a:lstStyle/>
          <a:p>
            <a:r>
              <a:rPr lang="ru-RU" dirty="0" smtClean="0"/>
              <a:t>Цепочки молекул полипропилена.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Прессование</a:t>
            </a:r>
            <a:endParaRPr lang="ru-RU" dirty="0"/>
          </a:p>
        </p:txBody>
      </p:sp>
      <p:sp>
        <p:nvSpPr>
          <p:cNvPr id="3" name="Содержимое 2"/>
          <p:cNvSpPr>
            <a:spLocks noGrp="1"/>
          </p:cNvSpPr>
          <p:nvPr>
            <p:ph idx="1"/>
          </p:nvPr>
        </p:nvSpPr>
        <p:spPr>
          <a:xfrm>
            <a:off x="457200" y="1600200"/>
            <a:ext cx="8229600" cy="4781128"/>
          </a:xfrm>
        </p:spPr>
        <p:txBody>
          <a:bodyPr>
            <a:normAutofit fontScale="85000" lnSpcReduction="20000"/>
          </a:bodyPr>
          <a:lstStyle/>
          <a:p>
            <a:r>
              <a:rPr lang="ru-RU" dirty="0" smtClean="0"/>
              <a:t>Способ формования изделий из термопластов в вязко-текучем состоянии в литьевых машинах. Исходный материал из бункера через дозатор посту­пает определенными порциями в обогреваемый цилиндр машины. Разогретый до вязко-текучего состояния мате­риал подается поршнем или шнеком через сопло цилинд­ра в </a:t>
            </a:r>
            <a:r>
              <a:rPr lang="ru-RU" dirty="0" err="1" smtClean="0"/>
              <a:t>прессформу</a:t>
            </a:r>
            <a:r>
              <a:rPr lang="ru-RU" dirty="0" smtClean="0"/>
              <a:t>, заполняет ее полость и выдерживается в ней в течение некоторого времени (1—2 минуты) для фик­сации формы изделия. Затем </a:t>
            </a:r>
            <a:r>
              <a:rPr lang="ru-RU" dirty="0" err="1" smtClean="0"/>
              <a:t>прессформа</a:t>
            </a:r>
            <a:r>
              <a:rPr lang="ru-RU" dirty="0" smtClean="0"/>
              <a:t> раскрывается и из нее извлекается готовое изделие.</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Сварка </a:t>
            </a:r>
            <a:endParaRPr lang="ru-RU" dirty="0"/>
          </a:p>
        </p:txBody>
      </p:sp>
      <p:sp>
        <p:nvSpPr>
          <p:cNvPr id="3" name="Содержимое 2"/>
          <p:cNvSpPr>
            <a:spLocks noGrp="1"/>
          </p:cNvSpPr>
          <p:nvPr>
            <p:ph idx="1"/>
          </p:nvPr>
        </p:nvSpPr>
        <p:spPr>
          <a:xfrm>
            <a:off x="457200" y="1196752"/>
            <a:ext cx="8229600" cy="5661248"/>
          </a:xfrm>
        </p:spPr>
        <p:txBody>
          <a:bodyPr>
            <a:normAutofit fontScale="62500" lnSpcReduction="20000"/>
          </a:bodyPr>
          <a:lstStyle/>
          <a:p>
            <a:r>
              <a:rPr lang="ru-RU" dirty="0" smtClean="0"/>
              <a:t>метод обработки пластмасс применяет­ся для соединения деталей из термопластов контактным методом с присадочным материалом или без него.</a:t>
            </a:r>
          </a:p>
          <a:p>
            <a:r>
              <a:rPr lang="ru-RU" dirty="0" smtClean="0"/>
              <a:t>Термопласты, имеющие ограниченную пластичность при нагревании свариваются с применением присадочного материала в виде прутков или пасты. Реактопласты (например, стеклопластики) свариваются с присадочным материалом ТВЧ и без него или ультразвуком.</a:t>
            </a:r>
          </a:p>
          <a:p>
            <a:r>
              <a:rPr lang="ru-RU" dirty="0" smtClean="0"/>
              <a:t>Присадочные материалы в виде прутков, подогретые горячим воздухом, а присадочные пасты в холодном со­стоянии плотно укладываются в паз между соединяемы­ми деталями. После этого детали прижимают друг к другу и прогревают.</a:t>
            </a:r>
          </a:p>
          <a:p>
            <a:r>
              <a:rPr lang="ru-RU" dirty="0" smtClean="0"/>
              <a:t>Без присадочного материала свариваются термопла­сты, приобретающие высокую пластичность в нагретом состоянии (полиэтилен, полиамиды и др.). В этом слу­чае свариваемые поверхности, тщательно пригнанные, прижимают друг к другу под давлением 0,2—-0,3 МН/м</a:t>
            </a:r>
            <a:r>
              <a:rPr lang="ru-RU" baseline="30000" dirty="0" smtClean="0"/>
              <a:t>2 </a:t>
            </a:r>
            <a:r>
              <a:rPr lang="ru-RU" dirty="0" smtClean="0"/>
              <a:t>(2—3 кгс/см</a:t>
            </a:r>
            <a:r>
              <a:rPr lang="ru-RU" baseline="30000" dirty="0" smtClean="0"/>
              <a:t>2</a:t>
            </a:r>
            <a:r>
              <a:rPr lang="ru-RU" dirty="0" smtClean="0"/>
              <a:t>) и прогревают токами высокой частоты, ультразвуком или другим способом. Взаимная диффу­зия макромолекул приводит к соединению свариваемых поверхностей с прочностью, равной прочности основного материала.</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Где применяются пластмассы</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Пластмассы применяют при производстве мебели</a:t>
            </a:r>
          </a:p>
          <a:p>
            <a:r>
              <a:rPr lang="ru-RU" dirty="0" smtClean="0"/>
              <a:t>Бутылок, одноразовой посуды, пищевых упаковок</a:t>
            </a:r>
          </a:p>
          <a:p>
            <a:r>
              <a:rPr lang="ru-RU" dirty="0" smtClean="0"/>
              <a:t>Труб, </a:t>
            </a:r>
            <a:r>
              <a:rPr lang="ru-RU" dirty="0" err="1" smtClean="0"/>
              <a:t>изоленты</a:t>
            </a:r>
            <a:r>
              <a:rPr lang="ru-RU" dirty="0" smtClean="0"/>
              <a:t>, пластиковых тар, клеёнок, различных изоляторов </a:t>
            </a:r>
          </a:p>
          <a:p>
            <a:r>
              <a:rPr lang="ru-RU" dirty="0" smtClean="0"/>
              <a:t>Пакетов, гибких ёмкостей</a:t>
            </a:r>
          </a:p>
          <a:p>
            <a:r>
              <a:rPr lang="ru-RU" dirty="0" smtClean="0"/>
              <a:t>В автомобильной промышленности, при производстве игрушек, корпусов и коробок</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normAutofit fontScale="90000"/>
          </a:bodyPr>
          <a:lstStyle/>
          <a:p>
            <a:r>
              <a:rPr lang="ru-RU" dirty="0" smtClean="0"/>
              <a:t>Пластмассы в компьютерных сетях</a:t>
            </a:r>
            <a:endParaRPr lang="ru-RU" dirty="0"/>
          </a:p>
        </p:txBody>
      </p:sp>
      <p:sp>
        <p:nvSpPr>
          <p:cNvPr id="3" name="Содержимое 2"/>
          <p:cNvSpPr>
            <a:spLocks noGrp="1"/>
          </p:cNvSpPr>
          <p:nvPr>
            <p:ph idx="1"/>
          </p:nvPr>
        </p:nvSpPr>
        <p:spPr>
          <a:xfrm>
            <a:off x="467544" y="1196752"/>
            <a:ext cx="8435280" cy="5661248"/>
          </a:xfrm>
        </p:spPr>
        <p:txBody>
          <a:bodyPr>
            <a:normAutofit fontScale="92500"/>
          </a:bodyPr>
          <a:lstStyle/>
          <a:p>
            <a:pPr>
              <a:buNone/>
            </a:pPr>
            <a:r>
              <a:rPr lang="ru-RU" dirty="0" smtClean="0"/>
              <a:t>Пластмассы используются при изготовлении огромного количества вещей, в том числе вещей которыми пользуется или сталкивается с ними системный администратор. Вот частичный список этих вещей</a:t>
            </a:r>
            <a:r>
              <a:rPr lang="en-US" dirty="0" smtClean="0"/>
              <a:t>:</a:t>
            </a:r>
          </a:p>
          <a:p>
            <a:r>
              <a:rPr lang="ru-RU" dirty="0" smtClean="0"/>
              <a:t>Изоляция проводов</a:t>
            </a:r>
          </a:p>
          <a:p>
            <a:r>
              <a:rPr lang="ru-RU" dirty="0" smtClean="0"/>
              <a:t>Корпуса различной электроники</a:t>
            </a:r>
          </a:p>
          <a:p>
            <a:r>
              <a:rPr lang="ru-RU" dirty="0" smtClean="0"/>
              <a:t>Текстолит(то на что крепятся микросхемы)</a:t>
            </a:r>
          </a:p>
          <a:p>
            <a:r>
              <a:rPr lang="ru-RU" dirty="0" smtClean="0"/>
              <a:t>Расходный материал(</a:t>
            </a:r>
            <a:r>
              <a:rPr lang="ru-RU" dirty="0" err="1" smtClean="0"/>
              <a:t>коннекторы</a:t>
            </a:r>
            <a:r>
              <a:rPr lang="ru-RU" dirty="0" smtClean="0"/>
              <a:t>, </a:t>
            </a:r>
            <a:r>
              <a:rPr lang="ru-RU" dirty="0" err="1" smtClean="0"/>
              <a:t>изолента</a:t>
            </a:r>
            <a:r>
              <a:rPr lang="ru-RU" dirty="0" smtClean="0"/>
              <a:t>)</a:t>
            </a:r>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Friksasha\Desktop\DOC000115519.jpg"/>
          <p:cNvPicPr>
            <a:picLocks noChangeAspect="1" noChangeArrowheads="1"/>
          </p:cNvPicPr>
          <p:nvPr/>
        </p:nvPicPr>
        <p:blipFill>
          <a:blip r:embed="rId2" cstate="print"/>
          <a:srcRect/>
          <a:stretch>
            <a:fillRect/>
          </a:stretch>
        </p:blipFill>
        <p:spPr bwMode="auto">
          <a:xfrm>
            <a:off x="0" y="1"/>
            <a:ext cx="3196512" cy="2564904"/>
          </a:xfrm>
          <a:prstGeom prst="rect">
            <a:avLst/>
          </a:prstGeom>
          <a:noFill/>
        </p:spPr>
      </p:pic>
      <p:sp>
        <p:nvSpPr>
          <p:cNvPr id="5" name="TextBox 4"/>
          <p:cNvSpPr txBox="1"/>
          <p:nvPr/>
        </p:nvSpPr>
        <p:spPr>
          <a:xfrm>
            <a:off x="0" y="2852936"/>
            <a:ext cx="2915816" cy="369332"/>
          </a:xfrm>
          <a:prstGeom prst="rect">
            <a:avLst/>
          </a:prstGeom>
          <a:noFill/>
        </p:spPr>
        <p:txBody>
          <a:bodyPr wrap="square" rtlCol="0">
            <a:spAutoFit/>
          </a:bodyPr>
          <a:lstStyle/>
          <a:p>
            <a:r>
              <a:rPr lang="ru-RU" dirty="0" smtClean="0"/>
              <a:t>Витая пара с изоляцией</a:t>
            </a:r>
            <a:endParaRPr lang="ru-RU" dirty="0"/>
          </a:p>
        </p:txBody>
      </p:sp>
      <p:pic>
        <p:nvPicPr>
          <p:cNvPr id="25603" name="Picture 3" descr="C:\Users\Friksasha\Desktop\shop_items_catalog_image24049.jpg"/>
          <p:cNvPicPr>
            <a:picLocks noChangeAspect="1" noChangeArrowheads="1"/>
          </p:cNvPicPr>
          <p:nvPr/>
        </p:nvPicPr>
        <p:blipFill>
          <a:blip r:embed="rId3" cstate="print"/>
          <a:srcRect/>
          <a:stretch>
            <a:fillRect/>
          </a:stretch>
        </p:blipFill>
        <p:spPr bwMode="auto">
          <a:xfrm>
            <a:off x="5884243" y="0"/>
            <a:ext cx="2792213" cy="2792213"/>
          </a:xfrm>
          <a:prstGeom prst="rect">
            <a:avLst/>
          </a:prstGeom>
          <a:noFill/>
        </p:spPr>
      </p:pic>
      <p:sp>
        <p:nvSpPr>
          <p:cNvPr id="7" name="TextBox 6"/>
          <p:cNvSpPr txBox="1"/>
          <p:nvPr/>
        </p:nvSpPr>
        <p:spPr>
          <a:xfrm>
            <a:off x="6516216" y="2852936"/>
            <a:ext cx="1656184" cy="369332"/>
          </a:xfrm>
          <a:prstGeom prst="rect">
            <a:avLst/>
          </a:prstGeom>
          <a:noFill/>
        </p:spPr>
        <p:txBody>
          <a:bodyPr wrap="square" rtlCol="0">
            <a:spAutoFit/>
          </a:bodyPr>
          <a:lstStyle/>
          <a:p>
            <a:r>
              <a:rPr lang="ru-RU" dirty="0" err="1" smtClean="0"/>
              <a:t>изолента</a:t>
            </a:r>
            <a:endParaRPr lang="ru-RU" dirty="0"/>
          </a:p>
        </p:txBody>
      </p:sp>
      <p:pic>
        <p:nvPicPr>
          <p:cNvPr id="25604" name="Picture 4" descr="C:\Users\Friksasha\Desktop\1-2-Layers-double-layer-and-font-b-single-b-font-font-b-sided-b-font.jpg"/>
          <p:cNvPicPr>
            <a:picLocks noChangeAspect="1" noChangeArrowheads="1"/>
          </p:cNvPicPr>
          <p:nvPr/>
        </p:nvPicPr>
        <p:blipFill>
          <a:blip r:embed="rId4" cstate="print"/>
          <a:srcRect/>
          <a:stretch>
            <a:fillRect/>
          </a:stretch>
        </p:blipFill>
        <p:spPr bwMode="auto">
          <a:xfrm>
            <a:off x="0" y="3717032"/>
            <a:ext cx="2906629" cy="2011387"/>
          </a:xfrm>
          <a:prstGeom prst="rect">
            <a:avLst/>
          </a:prstGeom>
          <a:noFill/>
        </p:spPr>
      </p:pic>
      <p:sp>
        <p:nvSpPr>
          <p:cNvPr id="9" name="TextBox 8"/>
          <p:cNvSpPr txBox="1"/>
          <p:nvPr/>
        </p:nvSpPr>
        <p:spPr>
          <a:xfrm>
            <a:off x="971600" y="6021288"/>
            <a:ext cx="1872208" cy="369332"/>
          </a:xfrm>
          <a:prstGeom prst="rect">
            <a:avLst/>
          </a:prstGeom>
          <a:noFill/>
        </p:spPr>
        <p:txBody>
          <a:bodyPr wrap="square" rtlCol="0">
            <a:spAutoFit/>
          </a:bodyPr>
          <a:lstStyle/>
          <a:p>
            <a:r>
              <a:rPr lang="ru-RU" dirty="0" smtClean="0"/>
              <a:t>текстолит</a:t>
            </a:r>
            <a:endParaRPr lang="ru-RU" dirty="0"/>
          </a:p>
        </p:txBody>
      </p:sp>
      <p:pic>
        <p:nvPicPr>
          <p:cNvPr id="25605" name="Picture 5" descr="C:\Users\Friksasha\Desktop\22.jpg"/>
          <p:cNvPicPr>
            <a:picLocks noChangeAspect="1" noChangeArrowheads="1"/>
          </p:cNvPicPr>
          <p:nvPr/>
        </p:nvPicPr>
        <p:blipFill>
          <a:blip r:embed="rId5" cstate="print"/>
          <a:srcRect/>
          <a:stretch>
            <a:fillRect/>
          </a:stretch>
        </p:blipFill>
        <p:spPr bwMode="auto">
          <a:xfrm>
            <a:off x="5385791" y="3717032"/>
            <a:ext cx="3758209" cy="2348880"/>
          </a:xfrm>
          <a:prstGeom prst="rect">
            <a:avLst/>
          </a:prstGeom>
          <a:noFill/>
        </p:spPr>
      </p:pic>
      <p:sp>
        <p:nvSpPr>
          <p:cNvPr id="11" name="TextBox 10"/>
          <p:cNvSpPr txBox="1"/>
          <p:nvPr/>
        </p:nvSpPr>
        <p:spPr>
          <a:xfrm>
            <a:off x="6263680" y="6093296"/>
            <a:ext cx="2880320" cy="369332"/>
          </a:xfrm>
          <a:prstGeom prst="rect">
            <a:avLst/>
          </a:prstGeom>
          <a:noFill/>
        </p:spPr>
        <p:txBody>
          <a:bodyPr wrap="square" rtlCol="0">
            <a:spAutoFit/>
          </a:bodyPr>
          <a:lstStyle/>
          <a:p>
            <a:r>
              <a:rPr lang="ru-RU" dirty="0" smtClean="0"/>
              <a:t>Пластмассовый корпус</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Утилизация пластмасс</a:t>
            </a:r>
            <a:endParaRPr lang="ru-RU" dirty="0"/>
          </a:p>
        </p:txBody>
      </p:sp>
      <p:sp>
        <p:nvSpPr>
          <p:cNvPr id="3" name="Содержимое 2"/>
          <p:cNvSpPr>
            <a:spLocks noGrp="1"/>
          </p:cNvSpPr>
          <p:nvPr>
            <p:ph idx="1"/>
          </p:nvPr>
        </p:nvSpPr>
        <p:spPr>
          <a:xfrm>
            <a:off x="0" y="1700808"/>
            <a:ext cx="6156176" cy="4525963"/>
          </a:xfrm>
        </p:spPr>
        <p:txBody>
          <a:bodyPr/>
          <a:lstStyle/>
          <a:p>
            <a:r>
              <a:rPr lang="ru-RU" dirty="0" smtClean="0"/>
              <a:t>Основная проблема утилизации состоит в том, что пластмассы имеют очень высокую устойчивость к разложению (в зависимости от вида пластмассы период распада составляет от 100 до 1000 лет), а при сжигании выделяет в атмосферу токсичные вещества.</a:t>
            </a:r>
            <a:endParaRPr lang="ru-RU" dirty="0"/>
          </a:p>
        </p:txBody>
      </p:sp>
      <p:pic>
        <p:nvPicPr>
          <p:cNvPr id="43010" name="Picture 2" descr="http://www.promplast.net/img/utiliz_pvh/02.jpg"/>
          <p:cNvPicPr>
            <a:picLocks noChangeAspect="1" noChangeArrowheads="1"/>
          </p:cNvPicPr>
          <p:nvPr/>
        </p:nvPicPr>
        <p:blipFill>
          <a:blip r:embed="rId2" cstate="print"/>
          <a:srcRect/>
          <a:stretch>
            <a:fillRect/>
          </a:stretch>
        </p:blipFill>
        <p:spPr bwMode="auto">
          <a:xfrm>
            <a:off x="6084168" y="3284984"/>
            <a:ext cx="3059832" cy="227651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4525963"/>
          </a:xfrm>
        </p:spPr>
        <p:txBody>
          <a:bodyPr/>
          <a:lstStyle/>
          <a:p>
            <a:r>
              <a:rPr lang="ru-RU" dirty="0" smtClean="0"/>
              <a:t>Удельная доля пластмасс и пластика в твердых бытовых отходах возрастает из года в год. Сегодня городские мусорные баки забиты примерно на четверть пластиковыми бутылками, полиэтиленовыми пакетами, разовыми упаковками и т.д. Сортировкой мусора никто не занимается и, соответственно, все это перекочевывает на переполненные загородные полигоны для захоронения мусора.</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0"/>
            <a:ext cx="8229600" cy="6858000"/>
          </a:xfrm>
        </p:spPr>
        <p:txBody>
          <a:bodyPr/>
          <a:lstStyle/>
          <a:p>
            <a:r>
              <a:rPr lang="ru-RU" sz="2300" dirty="0" smtClean="0"/>
              <a:t>Банальный вывоз мусора можно заменить его переработкой во вторичное сырье, и пластиковый мусор – не исключение. Различают механический и физико-химический методы подготовки сырья ко вторичному использованию.</a:t>
            </a:r>
          </a:p>
          <a:p>
            <a:r>
              <a:rPr lang="ru-RU" sz="2300" dirty="0" smtClean="0"/>
              <a:t>При механическом методе пластмассы и пластики измельчаются до порошкообразного состояния или мелкой крошки и могут быть использованы в производстве новых пластиковых изделий, получаемых методом экструзии (литье и выдавливание через матрицы под давлением). Качество полученного таким образом вторичного сырья зависит от степени загрязнения и наличия в подготовленном для переработки мусоре инородных материалов: картона, бумаги, органических составляющих и пр. Для очистки сырья можно применить сепарацию. При механическом измельчении химический состав и физико-механические свойства пластмасс и пластиков остаются прежними.</a:t>
            </a:r>
          </a:p>
          <a:p>
            <a:pPr>
              <a:buNone/>
            </a:pPr>
            <a:endParaRPr lang="ru-RU" sz="2300" dirty="0" smtClean="0"/>
          </a:p>
          <a:p>
            <a:endParaRPr lang="ru-RU" sz="23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C:\Users\Friksasha\Desktop\Безымянный.png"/>
          <p:cNvPicPr>
            <a:picLocks noChangeAspect="1" noChangeArrowheads="1"/>
          </p:cNvPicPr>
          <p:nvPr/>
        </p:nvPicPr>
        <p:blipFill>
          <a:blip r:embed="rId2" cstate="print"/>
          <a:srcRect/>
          <a:stretch>
            <a:fillRect/>
          </a:stretch>
        </p:blipFill>
        <p:spPr bwMode="auto">
          <a:xfrm>
            <a:off x="-12056" y="0"/>
            <a:ext cx="9156056" cy="5832326"/>
          </a:xfrm>
          <a:prstGeom prst="rect">
            <a:avLst/>
          </a:prstGeom>
          <a:noFill/>
        </p:spPr>
      </p:pic>
      <p:sp>
        <p:nvSpPr>
          <p:cNvPr id="6" name="TextBox 5"/>
          <p:cNvSpPr txBox="1"/>
          <p:nvPr/>
        </p:nvSpPr>
        <p:spPr>
          <a:xfrm>
            <a:off x="2987824" y="6021288"/>
            <a:ext cx="3888432" cy="646331"/>
          </a:xfrm>
          <a:prstGeom prst="rect">
            <a:avLst/>
          </a:prstGeom>
          <a:noFill/>
        </p:spPr>
        <p:txBody>
          <a:bodyPr wrap="square" rtlCol="0">
            <a:spAutoFit/>
          </a:bodyPr>
          <a:lstStyle/>
          <a:p>
            <a:r>
              <a:rPr lang="ru-RU" sz="3600" dirty="0" smtClean="0"/>
              <a:t>Мусорная свалка</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kurort.spb.ru/img/729/a22714acc.jpg"/>
          <p:cNvPicPr>
            <a:picLocks noChangeAspect="1" noChangeArrowheads="1"/>
          </p:cNvPicPr>
          <p:nvPr/>
        </p:nvPicPr>
        <p:blipFill>
          <a:blip r:embed="rId2" cstate="print"/>
          <a:srcRect/>
          <a:stretch>
            <a:fillRect/>
          </a:stretch>
        </p:blipFill>
        <p:spPr bwMode="auto">
          <a:xfrm>
            <a:off x="899592" y="260648"/>
            <a:ext cx="7620000" cy="5095876"/>
          </a:xfrm>
          <a:prstGeom prst="rect">
            <a:avLst/>
          </a:prstGeom>
          <a:noFill/>
        </p:spPr>
      </p:pic>
      <p:sp>
        <p:nvSpPr>
          <p:cNvPr id="5" name="TextBox 4"/>
          <p:cNvSpPr txBox="1"/>
          <p:nvPr/>
        </p:nvSpPr>
        <p:spPr>
          <a:xfrm>
            <a:off x="1367136" y="5733256"/>
            <a:ext cx="6805264" cy="584775"/>
          </a:xfrm>
          <a:prstGeom prst="rect">
            <a:avLst/>
          </a:prstGeom>
          <a:noFill/>
        </p:spPr>
        <p:txBody>
          <a:bodyPr wrap="square" rtlCol="0">
            <a:spAutoFit/>
          </a:bodyPr>
          <a:lstStyle/>
          <a:p>
            <a:r>
              <a:rPr lang="ru-RU" sz="3200" dirty="0" smtClean="0"/>
              <a:t>Завод по переработке пластмасс</a:t>
            </a:r>
            <a:endParaRPr lang="ru-RU" sz="3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1"/>
            <a:ext cx="7772400" cy="836712"/>
          </a:xfrm>
        </p:spPr>
        <p:txBody>
          <a:bodyPr/>
          <a:lstStyle/>
          <a:p>
            <a:r>
              <a:rPr lang="ru-RU" dirty="0" err="1" smtClean="0"/>
              <a:t>Плассмассы</a:t>
            </a:r>
            <a:endParaRPr lang="ru-RU" dirty="0"/>
          </a:p>
        </p:txBody>
      </p:sp>
      <p:sp>
        <p:nvSpPr>
          <p:cNvPr id="3" name="Подзаголовок 2"/>
          <p:cNvSpPr>
            <a:spLocks noGrp="1"/>
          </p:cNvSpPr>
          <p:nvPr>
            <p:ph type="subTitle" idx="1"/>
          </p:nvPr>
        </p:nvSpPr>
        <p:spPr>
          <a:xfrm>
            <a:off x="0" y="980728"/>
            <a:ext cx="5148064" cy="5877272"/>
          </a:xfrm>
        </p:spPr>
        <p:txBody>
          <a:bodyPr>
            <a:normAutofit fontScale="70000" lnSpcReduction="20000"/>
          </a:bodyPr>
          <a:lstStyle/>
          <a:p>
            <a:r>
              <a:rPr lang="ru-RU" dirty="0" smtClean="0">
                <a:solidFill>
                  <a:schemeClr val="tx1"/>
                </a:solidFill>
              </a:rPr>
              <a:t>В современном мире мы постоянно пользуемся повседневными необходимыми вещами, такими как телефон, банковская карточка, канцелярские принадлежности, одноразовой посудой, брелками,  периферийными устройствами компьютера т.д. Если взять любую из этих вещей, то она лёгкая или относительно лёгкая(чем могла быть), а сама вещь или её корпус вещевые и легки в производстве. Это достигается за счёт </a:t>
            </a:r>
            <a:r>
              <a:rPr lang="ru-RU" b="1" u="sng" dirty="0" err="1" smtClean="0">
                <a:solidFill>
                  <a:schemeClr val="tx1"/>
                </a:solidFill>
              </a:rPr>
              <a:t>Плассмас</a:t>
            </a:r>
            <a:r>
              <a:rPr lang="ru-RU" dirty="0" smtClean="0">
                <a:solidFill>
                  <a:schemeClr val="tx1"/>
                </a:solidFill>
              </a:rPr>
              <a:t>.</a:t>
            </a:r>
          </a:p>
          <a:p>
            <a:r>
              <a:rPr lang="ru-RU" dirty="0" smtClean="0">
                <a:solidFill>
                  <a:schemeClr val="tx1"/>
                </a:solidFill>
              </a:rPr>
              <a:t>Для сравнения взять ручку из пластмассы и ручку из металла, то можно сразу почувствовать разницу в весе. А если посмотреть на разницу в цене, то пластмассы лидируют на ценовом рынке</a:t>
            </a:r>
          </a:p>
          <a:p>
            <a:r>
              <a:rPr lang="ru-RU" dirty="0" smtClean="0">
                <a:solidFill>
                  <a:schemeClr val="tx1"/>
                </a:solidFill>
              </a:rPr>
              <a:t>Так что же такое </a:t>
            </a:r>
            <a:r>
              <a:rPr lang="ru-RU" b="1" u="sng" dirty="0" err="1" smtClean="0">
                <a:solidFill>
                  <a:schemeClr val="tx1"/>
                </a:solidFill>
              </a:rPr>
              <a:t>Плассмассы</a:t>
            </a:r>
            <a:r>
              <a:rPr lang="ru-RU" dirty="0" smtClean="0">
                <a:solidFill>
                  <a:schemeClr val="tx1"/>
                </a:solidFill>
              </a:rPr>
              <a:t>?</a:t>
            </a:r>
          </a:p>
        </p:txBody>
      </p:sp>
      <p:pic>
        <p:nvPicPr>
          <p:cNvPr id="8194" name="Picture 2" descr="https://upload.wikimedia.org/wikipedia/commons/b/b2/Plastic_household_items.jpg"/>
          <p:cNvPicPr>
            <a:picLocks noChangeAspect="1" noChangeArrowheads="1"/>
          </p:cNvPicPr>
          <p:nvPr/>
        </p:nvPicPr>
        <p:blipFill>
          <a:blip r:embed="rId2" cstate="print"/>
          <a:srcRect/>
          <a:stretch>
            <a:fillRect/>
          </a:stretch>
        </p:blipFill>
        <p:spPr bwMode="auto">
          <a:xfrm>
            <a:off x="5508104" y="2204864"/>
            <a:ext cx="3353953" cy="2232248"/>
          </a:xfrm>
          <a:prstGeom prst="rect">
            <a:avLst/>
          </a:prstGeom>
          <a:noFill/>
        </p:spPr>
      </p:pic>
      <p:sp>
        <p:nvSpPr>
          <p:cNvPr id="5" name="Прямоугольник 4"/>
          <p:cNvSpPr/>
          <p:nvPr/>
        </p:nvSpPr>
        <p:spPr>
          <a:xfrm>
            <a:off x="5580112" y="4437112"/>
            <a:ext cx="3563888" cy="923330"/>
          </a:xfrm>
          <a:prstGeom prst="rect">
            <a:avLst/>
          </a:prstGeom>
        </p:spPr>
        <p:txBody>
          <a:bodyPr wrap="square">
            <a:spAutoFit/>
          </a:bodyPr>
          <a:lstStyle/>
          <a:p>
            <a:pPr algn="ctr"/>
            <a:r>
              <a:rPr lang="ru-RU" dirty="0" smtClean="0"/>
              <a:t>Предметы быта, полностью или частично сделанные из пластмассы</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err="1" smtClean="0"/>
              <a:t>Плассмассы</a:t>
            </a:r>
            <a:endParaRPr lang="ru-RU" dirty="0"/>
          </a:p>
        </p:txBody>
      </p:sp>
      <p:sp>
        <p:nvSpPr>
          <p:cNvPr id="3" name="Содержимое 2"/>
          <p:cNvSpPr>
            <a:spLocks noGrp="1"/>
          </p:cNvSpPr>
          <p:nvPr>
            <p:ph idx="1"/>
          </p:nvPr>
        </p:nvSpPr>
        <p:spPr>
          <a:xfrm>
            <a:off x="457200" y="1340768"/>
            <a:ext cx="8229600" cy="5256584"/>
          </a:xfrm>
        </p:spPr>
        <p:txBody>
          <a:bodyPr>
            <a:normAutofit fontScale="85000" lnSpcReduction="10000"/>
          </a:bodyPr>
          <a:lstStyle/>
          <a:p>
            <a:r>
              <a:rPr lang="ru-RU" b="1" dirty="0" smtClean="0"/>
              <a:t>Пластмассы</a:t>
            </a:r>
            <a:r>
              <a:rPr lang="ru-RU" dirty="0" smtClean="0"/>
              <a:t> (пластические массы) или </a:t>
            </a:r>
            <a:r>
              <a:rPr lang="ru-RU" b="1" dirty="0" smtClean="0"/>
              <a:t>пластики</a:t>
            </a:r>
            <a:r>
              <a:rPr lang="ru-RU" dirty="0" smtClean="0"/>
              <a:t> — органические материалы, основой которых являются синтетические или природные высокомолекулярные соединения (полимеры).</a:t>
            </a:r>
          </a:p>
          <a:p>
            <a:r>
              <a:rPr lang="ru-RU" dirty="0" smtClean="0"/>
              <a:t>Название «пластмассы» означает, что эти материалы под действием нагревания и давления способны формироваться и сохранять заданную форму после охлаждения или отвердения. Процесс формования сопровождается переходом пластически деформируемого (</a:t>
            </a:r>
            <a:r>
              <a:rPr lang="ru-RU" dirty="0" err="1" smtClean="0"/>
              <a:t>вязкотекучего</a:t>
            </a:r>
            <a:r>
              <a:rPr lang="ru-RU" dirty="0" smtClean="0"/>
              <a:t>) состояния в стеклообразное (твёрдое) состояние.</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История </a:t>
            </a:r>
            <a:r>
              <a:rPr lang="ru-RU" dirty="0" err="1" smtClean="0"/>
              <a:t>плассмасс</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Первая пластмасса была получена английским металлургом и изобретателем Александром </a:t>
            </a:r>
            <a:r>
              <a:rPr lang="ru-RU" dirty="0" err="1" smtClean="0"/>
              <a:t>Парксом</a:t>
            </a:r>
            <a:r>
              <a:rPr lang="ru-RU" dirty="0" smtClean="0"/>
              <a:t> в 1855 году. </a:t>
            </a:r>
            <a:r>
              <a:rPr lang="ru-RU" dirty="0" err="1" smtClean="0"/>
              <a:t>Паркс</a:t>
            </a:r>
            <a:r>
              <a:rPr lang="ru-RU" dirty="0" smtClean="0"/>
              <a:t> назвал её </a:t>
            </a:r>
            <a:r>
              <a:rPr lang="ru-RU" dirty="0" err="1" smtClean="0"/>
              <a:t>паркезин</a:t>
            </a:r>
            <a:r>
              <a:rPr lang="ru-RU" dirty="0" smtClean="0"/>
              <a:t> (позже получило распространение другое название — целлулоид). </a:t>
            </a:r>
            <a:r>
              <a:rPr lang="ru-RU" dirty="0" err="1" smtClean="0"/>
              <a:t>Паркезин</a:t>
            </a:r>
            <a:r>
              <a:rPr lang="ru-RU" dirty="0" smtClean="0"/>
              <a:t> был впервые представлен на Большой Международной выставке в Лондоне в 1862 году. Развитие пластмасс началось с использования природных пластических материалов (жевательной резинки, шеллака), затем продолжилось с использованием химически модифицированных природных материалов (резина, нитроцеллюлоза, коллаген, галалит) и, наконец, пришло к полностью синтетическим молекулам (бакелит, эпоксидная смола, поливинилхлорид, полиэтилен и другие).</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Типы </a:t>
            </a:r>
            <a:r>
              <a:rPr lang="ru-RU" dirty="0" err="1" smtClean="0"/>
              <a:t>плассмасс</a:t>
            </a:r>
            <a:endParaRPr lang="ru-RU" dirty="0"/>
          </a:p>
        </p:txBody>
      </p:sp>
      <p:sp>
        <p:nvSpPr>
          <p:cNvPr id="3" name="Содержимое 2"/>
          <p:cNvSpPr>
            <a:spLocks noGrp="1"/>
          </p:cNvSpPr>
          <p:nvPr>
            <p:ph idx="1"/>
          </p:nvPr>
        </p:nvSpPr>
        <p:spPr>
          <a:xfrm>
            <a:off x="0" y="1600200"/>
            <a:ext cx="7632848" cy="5257800"/>
          </a:xfrm>
        </p:spPr>
        <p:txBody>
          <a:bodyPr>
            <a:normAutofit fontScale="62500" lnSpcReduction="20000"/>
          </a:bodyPr>
          <a:lstStyle/>
          <a:p>
            <a:pPr>
              <a:buNone/>
            </a:pPr>
            <a:r>
              <a:rPr lang="ru-RU" dirty="0" smtClean="0"/>
              <a:t>В зависимости от природы полимера и характера его перехода из </a:t>
            </a:r>
            <a:r>
              <a:rPr lang="ru-RU" dirty="0" err="1" smtClean="0"/>
              <a:t>вязкотекучего</a:t>
            </a:r>
            <a:r>
              <a:rPr lang="ru-RU" dirty="0" smtClean="0"/>
              <a:t> в стеклообразное состояние при формовании изделий пластмассы делят на:</a:t>
            </a:r>
          </a:p>
          <a:p>
            <a:r>
              <a:rPr lang="ru-RU" dirty="0" smtClean="0"/>
              <a:t>Термопласты (</a:t>
            </a:r>
            <a:r>
              <a:rPr lang="ru-RU" i="1" dirty="0" smtClean="0"/>
              <a:t>термопластичные пластмассы</a:t>
            </a:r>
            <a:r>
              <a:rPr lang="ru-RU" dirty="0" smtClean="0"/>
              <a:t>) — при нагреве расплавляются, а при охлаждении возвращаются в исходное состояние;</a:t>
            </a:r>
          </a:p>
          <a:p>
            <a:r>
              <a:rPr lang="ru-RU" dirty="0" smtClean="0"/>
              <a:t>Реактопласты (</a:t>
            </a:r>
            <a:r>
              <a:rPr lang="ru-RU" i="1" dirty="0" smtClean="0"/>
              <a:t>термореактивные пластмассы</a:t>
            </a:r>
            <a:r>
              <a:rPr lang="ru-RU" dirty="0" smtClean="0"/>
              <a:t>) — в начальном состоянии имеют линейную структуру макромолекул, а при некоторой температуре отверждения приобретают сетчатую. После отверждения не могут переходить в </a:t>
            </a:r>
            <a:r>
              <a:rPr lang="ru-RU" dirty="0" err="1" smtClean="0"/>
              <a:t>вязкотекучее</a:t>
            </a:r>
            <a:r>
              <a:rPr lang="ru-RU" dirty="0" smtClean="0"/>
              <a:t> состояние. Рабочие температуры выше, но при нагреве разрушаются и при последующем охлаждении не восстанавливают своих исходных свойств.</a:t>
            </a:r>
          </a:p>
          <a:p>
            <a:r>
              <a:rPr lang="ru-RU" dirty="0" smtClean="0"/>
              <a:t>Также газонаполненные пластмассы (пенопласт)— вспененные пластические массы, обладающие малой плотностью.</a:t>
            </a:r>
          </a:p>
          <a:p>
            <a:endParaRPr lang="ru-RU" dirty="0"/>
          </a:p>
        </p:txBody>
      </p:sp>
      <p:pic>
        <p:nvPicPr>
          <p:cNvPr id="5122" name="Picture 2" descr="https://upload.wikimedia.org/wikipedia/commons/thumb/4/45/%D0%9F%D0%B5%D0%BD%D0%BE%D0%BF%D0%BB%D0%B0%D1%81%D1%82.jpg/220px-%D0%9F%D0%B5%D0%BD%D0%BE%D0%BF%D0%BB%D0%B0%D1%81%D1%82.jpg"/>
          <p:cNvPicPr>
            <a:picLocks noChangeAspect="1" noChangeArrowheads="1"/>
          </p:cNvPicPr>
          <p:nvPr/>
        </p:nvPicPr>
        <p:blipFill>
          <a:blip r:embed="rId2" cstate="print"/>
          <a:srcRect/>
          <a:stretch>
            <a:fillRect/>
          </a:stretch>
        </p:blipFill>
        <p:spPr bwMode="auto">
          <a:xfrm>
            <a:off x="7048500" y="4509120"/>
            <a:ext cx="2095500" cy="1571626"/>
          </a:xfrm>
          <a:prstGeom prst="rect">
            <a:avLst/>
          </a:prstGeom>
          <a:noFill/>
        </p:spPr>
      </p:pic>
      <p:sp>
        <p:nvSpPr>
          <p:cNvPr id="5" name="TextBox 4"/>
          <p:cNvSpPr txBox="1"/>
          <p:nvPr/>
        </p:nvSpPr>
        <p:spPr>
          <a:xfrm>
            <a:off x="7343800" y="6237312"/>
            <a:ext cx="1800200" cy="369332"/>
          </a:xfrm>
          <a:prstGeom prst="rect">
            <a:avLst/>
          </a:prstGeom>
          <a:noFill/>
        </p:spPr>
        <p:txBody>
          <a:bodyPr wrap="square" rtlCol="0">
            <a:spAutoFit/>
          </a:bodyPr>
          <a:lstStyle/>
          <a:p>
            <a:r>
              <a:rPr lang="ru-RU" dirty="0" smtClean="0"/>
              <a:t>пенопласт</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143000"/>
          </a:xfrm>
        </p:spPr>
        <p:txBody>
          <a:bodyPr/>
          <a:lstStyle/>
          <a:p>
            <a:r>
              <a:rPr lang="ru-RU" dirty="0" smtClean="0"/>
              <a:t>Свойства пластмасс</a:t>
            </a:r>
            <a:endParaRPr lang="ru-RU" dirty="0"/>
          </a:p>
        </p:txBody>
      </p:sp>
      <p:sp>
        <p:nvSpPr>
          <p:cNvPr id="3" name="Содержимое 2"/>
          <p:cNvSpPr>
            <a:spLocks noGrp="1"/>
          </p:cNvSpPr>
          <p:nvPr>
            <p:ph idx="1"/>
          </p:nvPr>
        </p:nvSpPr>
        <p:spPr>
          <a:xfrm>
            <a:off x="457200" y="1412776"/>
            <a:ext cx="8229600" cy="5112568"/>
          </a:xfrm>
        </p:spPr>
        <p:txBody>
          <a:bodyPr>
            <a:normAutofit fontScale="70000" lnSpcReduction="20000"/>
          </a:bodyPr>
          <a:lstStyle/>
          <a:p>
            <a:r>
              <a:rPr lang="ru-RU" b="1" dirty="0" smtClean="0"/>
              <a:t>Пластмассы</a:t>
            </a:r>
            <a:r>
              <a:rPr lang="ru-RU" dirty="0" smtClean="0"/>
              <a:t> имеют ряд ценных свойств: высокую элект­роизоляционную и химическую стойкость, малую </a:t>
            </a:r>
            <a:r>
              <a:rPr lang="ru-RU" dirty="0" err="1" smtClean="0"/>
              <a:t>звуко</a:t>
            </a:r>
            <a:r>
              <a:rPr lang="ru-RU" dirty="0" smtClean="0"/>
              <a:t>- и теплопроводность, хорошую </a:t>
            </a:r>
            <a:r>
              <a:rPr lang="ru-RU" dirty="0" err="1" smtClean="0"/>
              <a:t>водо</a:t>
            </a:r>
            <a:r>
              <a:rPr lang="ru-RU" dirty="0" smtClean="0"/>
              <a:t>-, </a:t>
            </a:r>
            <a:r>
              <a:rPr lang="ru-RU" dirty="0" err="1" smtClean="0"/>
              <a:t>морозо</a:t>
            </a:r>
            <a:r>
              <a:rPr lang="ru-RU" dirty="0" smtClean="0"/>
              <a:t>- и свето­стойкость. Большинство пластмасс стойко к различным минеральным маслам и бензину. Они в среднем в два раза легче алюминия (удельный вес от 0,9 до 1,8), об­ладают высоким сопротивлением истиранию, хорошо работают в условиях вибрационных нагрузок, имеют</a:t>
            </a:r>
            <a:r>
              <a:rPr lang="ru-RU" baseline="30000" dirty="0" smtClean="0"/>
              <a:t> </a:t>
            </a:r>
            <a:r>
              <a:rPr lang="ru-RU" dirty="0" smtClean="0"/>
              <a:t>высокую механическую прочность. Пластические массы хорошо обрабатываются и способны легко соединяться с металлами, тканями, древесиной. Коэффициент тре­ния пластмасс зависит от их состава. </a:t>
            </a:r>
          </a:p>
          <a:p>
            <a:r>
              <a:rPr lang="ru-RU" dirty="0" smtClean="0"/>
              <a:t>К недостаткам пластмасс можно отнести их малую теплостойкость, которая лежит в пределах 35-250°С и зависит от типа применяемой смолы.</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чего получают пластмассы</a:t>
            </a:r>
            <a:endParaRPr lang="ru-RU" dirty="0"/>
          </a:p>
        </p:txBody>
      </p:sp>
      <p:sp>
        <p:nvSpPr>
          <p:cNvPr id="3" name="Содержимое 2"/>
          <p:cNvSpPr>
            <a:spLocks noGrp="1"/>
          </p:cNvSpPr>
          <p:nvPr>
            <p:ph idx="1"/>
          </p:nvPr>
        </p:nvSpPr>
        <p:spPr>
          <a:xfrm>
            <a:off x="457200" y="1600201"/>
            <a:ext cx="8003232" cy="2404863"/>
          </a:xfrm>
        </p:spPr>
        <p:txBody>
          <a:bodyPr>
            <a:normAutofit fontScale="85000" lnSpcReduction="20000"/>
          </a:bodyPr>
          <a:lstStyle/>
          <a:p>
            <a:r>
              <a:rPr lang="ru-RU" dirty="0" smtClean="0"/>
              <a:t>Производство синтетических пластмасс основано на реакциях полимеризации, поликонденсации или полиприсоединения низкомолекулярных исходных веществ, выделяемых из угля, нефти или природного газа, таких, к примеру, как бензол, этилен, фенол, ацетилен и других мономеров.</a:t>
            </a:r>
            <a:endParaRPr lang="ru-RU" dirty="0"/>
          </a:p>
        </p:txBody>
      </p:sp>
      <p:pic>
        <p:nvPicPr>
          <p:cNvPr id="24578" name="Picture 2" descr="http://theins.ru/wp-content/uploads/2015/03/iStock_000007647644Small1.jpg"/>
          <p:cNvPicPr>
            <a:picLocks noChangeAspect="1" noChangeArrowheads="1"/>
          </p:cNvPicPr>
          <p:nvPr/>
        </p:nvPicPr>
        <p:blipFill>
          <a:blip r:embed="rId2" cstate="print"/>
          <a:srcRect/>
          <a:stretch>
            <a:fillRect/>
          </a:stretch>
        </p:blipFill>
        <p:spPr bwMode="auto">
          <a:xfrm>
            <a:off x="1115616" y="4293096"/>
            <a:ext cx="3246095" cy="2160240"/>
          </a:xfrm>
          <a:prstGeom prst="rect">
            <a:avLst/>
          </a:prstGeom>
          <a:noFill/>
        </p:spPr>
      </p:pic>
      <p:pic>
        <p:nvPicPr>
          <p:cNvPr id="24580" name="Picture 4" descr="http://www.stone-worxs.de/images/picture4.jpg"/>
          <p:cNvPicPr>
            <a:picLocks noChangeAspect="1" noChangeArrowheads="1"/>
          </p:cNvPicPr>
          <p:nvPr/>
        </p:nvPicPr>
        <p:blipFill>
          <a:blip r:embed="rId3" cstate="print"/>
          <a:srcRect/>
          <a:stretch>
            <a:fillRect/>
          </a:stretch>
        </p:blipFill>
        <p:spPr bwMode="auto">
          <a:xfrm>
            <a:off x="4788024" y="4077072"/>
            <a:ext cx="4135105" cy="237626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получения </a:t>
            </a:r>
            <a:endParaRPr lang="ru-RU" dirty="0"/>
          </a:p>
        </p:txBody>
      </p:sp>
      <p:sp>
        <p:nvSpPr>
          <p:cNvPr id="3" name="Содержимое 2"/>
          <p:cNvSpPr>
            <a:spLocks noGrp="1"/>
          </p:cNvSpPr>
          <p:nvPr>
            <p:ph idx="1"/>
          </p:nvPr>
        </p:nvSpPr>
        <p:spPr>
          <a:xfrm>
            <a:off x="467544" y="1600200"/>
            <a:ext cx="8532440" cy="5257800"/>
          </a:xfrm>
        </p:spPr>
        <p:txBody>
          <a:bodyPr>
            <a:normAutofit fontScale="92500" lnSpcReduction="10000"/>
          </a:bodyPr>
          <a:lstStyle/>
          <a:p>
            <a:r>
              <a:rPr lang="ru-RU" dirty="0" smtClean="0"/>
              <a:t>Литьё/</a:t>
            </a:r>
            <a:r>
              <a:rPr lang="ru-RU" dirty="0" err="1" smtClean="0"/>
              <a:t>литьё</a:t>
            </a:r>
            <a:r>
              <a:rPr lang="ru-RU" dirty="0" smtClean="0"/>
              <a:t> под давлением</a:t>
            </a:r>
          </a:p>
          <a:p>
            <a:r>
              <a:rPr lang="ru-RU" dirty="0" smtClean="0"/>
              <a:t>Экструзия</a:t>
            </a:r>
          </a:p>
          <a:p>
            <a:r>
              <a:rPr lang="ru-RU" dirty="0" smtClean="0"/>
              <a:t>Прессование</a:t>
            </a:r>
          </a:p>
          <a:p>
            <a:r>
              <a:rPr lang="ru-RU" dirty="0" err="1" smtClean="0"/>
              <a:t>Виброформование</a:t>
            </a:r>
            <a:endParaRPr lang="ru-RU" dirty="0" smtClean="0"/>
          </a:p>
          <a:p>
            <a:r>
              <a:rPr lang="ru-RU" dirty="0" smtClean="0"/>
              <a:t>Вспенивание</a:t>
            </a:r>
          </a:p>
          <a:p>
            <a:r>
              <a:rPr lang="ru-RU" dirty="0" smtClean="0"/>
              <a:t>Отливка</a:t>
            </a:r>
          </a:p>
          <a:p>
            <a:r>
              <a:rPr lang="ru-RU" dirty="0" smtClean="0"/>
              <a:t>Сварка</a:t>
            </a:r>
          </a:p>
          <a:p>
            <a:r>
              <a:rPr lang="ru-RU" dirty="0" smtClean="0"/>
              <a:t>Вакуумная формовка и пр.</a:t>
            </a:r>
          </a:p>
          <a:p>
            <a:pPr>
              <a:buNone/>
            </a:pPr>
            <a:r>
              <a:rPr lang="ru-RU" dirty="0" smtClean="0"/>
              <a:t>Подробно будут представлены некоторые методы</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Экструзия</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Формование выдавливанием. Получают изделия из термопластов в виде бесконечных труб, стержней, лент и т. п. на червячных прессах (</a:t>
            </a:r>
            <a:r>
              <a:rPr lang="ru-RU" dirty="0" err="1" smtClean="0"/>
              <a:t>экструдеpax</a:t>
            </a:r>
            <a:r>
              <a:rPr lang="ru-RU" dirty="0" smtClean="0"/>
              <a:t>).</a:t>
            </a:r>
          </a:p>
          <a:p>
            <a:r>
              <a:rPr lang="ru-RU" dirty="0" smtClean="0"/>
              <a:t>Исходные материалы, загружаемые в пресс через бункер, нагреваются с помощью вмонтированных в пресс водяных, паровых или электрических нагревателей, пе­ремешиваются и нагнетаются шнеком в формообразую­щий мундштук. Выходящее из пресса изделие охлажда­ется воздухом или водой и разрезается на части нужной длины.</a:t>
            </a:r>
          </a:p>
          <a:p>
            <a:endParaRPr lang="ru-RU" dirty="0"/>
          </a:p>
        </p:txBody>
      </p:sp>
    </p:spTree>
  </p:cSld>
  <p:clrMapOvr>
    <a:masterClrMapping/>
  </p:clrMapOvr>
</p:sld>
</file>

<file path=ppt/theme/theme1.xml><?xml version="1.0" encoding="utf-8"?>
<a:theme xmlns:a="http://schemas.openxmlformats.org/drawingml/2006/main" name="Литра2">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Литра2</Template>
  <TotalTime>130</TotalTime>
  <Words>1015</Words>
  <Application>Microsoft Office PowerPoint</Application>
  <PresentationFormat>Экран (4:3)</PresentationFormat>
  <Paragraphs>69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Литра2</vt:lpstr>
      <vt:lpstr>Самостоятельная внеаудиторная работа по дисциплине Химия на тему:” Использование органических содинений”</vt:lpstr>
      <vt:lpstr>Плассмассы</vt:lpstr>
      <vt:lpstr>Плассмассы</vt:lpstr>
      <vt:lpstr>История плассмасс</vt:lpstr>
      <vt:lpstr>Типы плассмасс</vt:lpstr>
      <vt:lpstr>Свойства пластмасс</vt:lpstr>
      <vt:lpstr>Из чего получают пластмассы</vt:lpstr>
      <vt:lpstr>Методы получения </vt:lpstr>
      <vt:lpstr>Экструзия</vt:lpstr>
      <vt:lpstr>Прессование</vt:lpstr>
      <vt:lpstr>Сварка </vt:lpstr>
      <vt:lpstr>Где применяются пластмассы</vt:lpstr>
      <vt:lpstr>Пластмассы в компьютерных сетях</vt:lpstr>
      <vt:lpstr>Слайд 14</vt:lpstr>
      <vt:lpstr>Утилизация пластмасс</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Самостоятельная внеаудиторная работа по дисциплине Химия на тему:” Использование органических содинений”</dc:title>
  <dc:creator>Friksasha</dc:creator>
  <cp:lastModifiedBy>Friksasha</cp:lastModifiedBy>
  <cp:revision>20</cp:revision>
  <dcterms:created xsi:type="dcterms:W3CDTF">2015-05-05T20:21:25Z</dcterms:created>
  <dcterms:modified xsi:type="dcterms:W3CDTF">2015-09-20T22:11:33Z</dcterms:modified>
</cp:coreProperties>
</file>