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6" r:id="rId5"/>
    <p:sldId id="267" r:id="rId6"/>
    <p:sldId id="259" r:id="rId7"/>
    <p:sldId id="270" r:id="rId8"/>
    <p:sldId id="271" r:id="rId9"/>
    <p:sldId id="272" r:id="rId10"/>
    <p:sldId id="273" r:id="rId11"/>
    <p:sldId id="274" r:id="rId12"/>
    <p:sldId id="269" r:id="rId13"/>
    <p:sldId id="275" r:id="rId14"/>
    <p:sldId id="276" r:id="rId15"/>
    <p:sldId id="260" r:id="rId16"/>
    <p:sldId id="262" r:id="rId17"/>
    <p:sldId id="263" r:id="rId18"/>
    <p:sldId id="264" r:id="rId19"/>
    <p:sldId id="265" r:id="rId20"/>
    <p:sldId id="27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pK+80WoCXreBtT2a413Wig==" hashData="oZkVVGD3JOK75ApZ/HMAwP3Xoj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17.06.2015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17.06.2015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17.06.2015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07904" y="4509120"/>
            <a:ext cx="5436096" cy="923330"/>
          </a:xfrm>
          <a:prstGeom prst="rect">
            <a:avLst/>
          </a:prstGeom>
          <a:solidFill>
            <a:schemeClr val="tx1"/>
          </a:solidFill>
        </p:spPr>
        <p:txBody>
          <a:bodyPr wrap="square">
            <a:spAutoFit/>
          </a:bodyPr>
          <a:lstStyle/>
          <a:p>
            <a:r>
              <a:rPr lang="ru-RU" b="1" dirty="0" smtClean="0">
                <a:solidFill>
                  <a:srgbClr val="FF0000"/>
                </a:solidFill>
              </a:rPr>
              <a:t>Работа защищена паролем. Изменение и копирование части работы невозможно</a:t>
            </a:r>
          </a:p>
          <a:p>
            <a:r>
              <a:rPr lang="ru-RU" b="1" dirty="0" smtClean="0">
                <a:solidFill>
                  <a:srgbClr val="FF0000"/>
                </a:solidFill>
              </a:rPr>
              <a:t>(Попробуйте скопировать часть или удалить это).</a:t>
            </a:r>
            <a:endParaRPr lang="ru-RU" b="1" dirty="0">
              <a:solidFill>
                <a:srgbClr val="FF0000"/>
              </a:solidFill>
            </a:endParaRPr>
          </a:p>
        </p:txBody>
      </p:sp>
      <p:pic>
        <p:nvPicPr>
          <p:cNvPr id="23554" name="Picture 2" descr="https://upload.wikimedia.org/wikipedia/commons/a/ae/Enigma.jpg"/>
          <p:cNvPicPr>
            <a:picLocks noChangeAspect="1" noChangeArrowheads="1"/>
          </p:cNvPicPr>
          <p:nvPr/>
        </p:nvPicPr>
        <p:blipFill>
          <a:blip r:embed="rId2" cstate="print"/>
          <a:srcRect/>
          <a:stretch>
            <a:fillRect/>
          </a:stretch>
        </p:blipFill>
        <p:spPr bwMode="auto">
          <a:xfrm>
            <a:off x="323528" y="2675062"/>
            <a:ext cx="3131840" cy="4182938"/>
          </a:xfrm>
          <a:prstGeom prst="rect">
            <a:avLst/>
          </a:prstGeom>
          <a:noFill/>
        </p:spPr>
      </p:pic>
      <p:sp>
        <p:nvSpPr>
          <p:cNvPr id="6" name="TextBox 5"/>
          <p:cNvSpPr txBox="1"/>
          <p:nvPr/>
        </p:nvSpPr>
        <p:spPr>
          <a:xfrm>
            <a:off x="1115616" y="0"/>
            <a:ext cx="6768752" cy="2554545"/>
          </a:xfrm>
          <a:prstGeom prst="rect">
            <a:avLst/>
          </a:prstGeom>
          <a:noFill/>
        </p:spPr>
        <p:txBody>
          <a:bodyPr wrap="square" rtlCol="0">
            <a:spAutoFit/>
          </a:bodyPr>
          <a:lstStyle/>
          <a:p>
            <a:pPr algn="ctr"/>
            <a:r>
              <a:rPr lang="ru-RU" sz="4000" dirty="0" smtClean="0"/>
              <a:t>Презентация по дисциплине </a:t>
            </a:r>
            <a:r>
              <a:rPr lang="en-US" sz="4000" dirty="0" smtClean="0"/>
              <a:t>“</a:t>
            </a:r>
            <a:r>
              <a:rPr lang="ru-RU" sz="4000" dirty="0" smtClean="0"/>
              <a:t>Основы теории информации</a:t>
            </a:r>
            <a:r>
              <a:rPr lang="en-US" sz="4000" dirty="0" smtClean="0"/>
              <a:t>” </a:t>
            </a:r>
            <a:r>
              <a:rPr lang="ru-RU" sz="4000" dirty="0" smtClean="0"/>
              <a:t>на тему</a:t>
            </a:r>
            <a:r>
              <a:rPr lang="en-US" sz="4000" dirty="0" smtClean="0"/>
              <a:t>: “</a:t>
            </a:r>
            <a:r>
              <a:rPr lang="ru-RU" sz="4000" dirty="0" smtClean="0"/>
              <a:t>Криптография</a:t>
            </a:r>
            <a:r>
              <a:rPr lang="en-US" sz="4000" dirty="0" smtClean="0"/>
              <a:t>”</a:t>
            </a:r>
            <a:endParaRPr lang="ru-RU" sz="4000" dirty="0"/>
          </a:p>
        </p:txBody>
      </p:sp>
      <p:sp>
        <p:nvSpPr>
          <p:cNvPr id="8" name="TextBox 7"/>
          <p:cNvSpPr txBox="1"/>
          <p:nvPr/>
        </p:nvSpPr>
        <p:spPr>
          <a:xfrm>
            <a:off x="4139952" y="5661248"/>
            <a:ext cx="4608512" cy="1200329"/>
          </a:xfrm>
          <a:prstGeom prst="rect">
            <a:avLst/>
          </a:prstGeom>
          <a:noFill/>
        </p:spPr>
        <p:txBody>
          <a:bodyPr wrap="square" rtlCol="0">
            <a:spAutoFit/>
          </a:bodyPr>
          <a:lstStyle/>
          <a:p>
            <a:r>
              <a:rPr lang="ru-RU" dirty="0" smtClean="0"/>
              <a:t>Работа сделана очень халтурно и я это знаю. Тема раскрыта максимум на 20</a:t>
            </a:r>
            <a:r>
              <a:rPr lang="en-US" dirty="0" smtClean="0"/>
              <a:t>%, </a:t>
            </a:r>
            <a:r>
              <a:rPr lang="ru-RU" dirty="0" smtClean="0"/>
              <a:t>но очень интересно. Надеюсь бонус в конце покроет хоть немного.</a:t>
            </a:r>
            <a:endParaRPr lang="ru-RU" dirty="0"/>
          </a:p>
        </p:txBody>
      </p:sp>
      <p:sp>
        <p:nvSpPr>
          <p:cNvPr id="9" name="TextBox 8"/>
          <p:cNvSpPr txBox="1"/>
          <p:nvPr/>
        </p:nvSpPr>
        <p:spPr>
          <a:xfrm>
            <a:off x="3851920" y="2780928"/>
            <a:ext cx="4968552" cy="1200329"/>
          </a:xfrm>
          <a:prstGeom prst="rect">
            <a:avLst/>
          </a:prstGeom>
          <a:noFill/>
        </p:spPr>
        <p:txBody>
          <a:bodyPr wrap="square" rtlCol="0">
            <a:spAutoFit/>
          </a:bodyPr>
          <a:lstStyle/>
          <a:p>
            <a:r>
              <a:rPr lang="ru-RU" sz="2400" dirty="0" smtClean="0"/>
              <a:t>Работу выполнил студент ГБОУ СПО ПТ №2 группы 1 КС 1.4 Фрик Александр</a:t>
            </a:r>
            <a:endParaRPr lang="ru-RU"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714375" y="142875"/>
            <a:ext cx="7932738" cy="1143000"/>
          </a:xfrm>
        </p:spPr>
        <p:txBody>
          <a:bodyPr/>
          <a:lstStyle/>
          <a:p>
            <a:pPr eaLnBrk="1" hangingPunct="1"/>
            <a:r>
              <a:rPr lang="ru-RU" sz="3200" dirty="0" smtClean="0">
                <a:latin typeface="Times New Roman" pitchFamily="18" charset="0"/>
                <a:cs typeface="Times New Roman" pitchFamily="18" charset="0"/>
              </a:rPr>
              <a:t>Шифратор Томаса </a:t>
            </a:r>
            <a:r>
              <a:rPr lang="ru-RU" sz="3200" dirty="0" err="1" smtClean="0">
                <a:latin typeface="Times New Roman" pitchFamily="18" charset="0"/>
                <a:cs typeface="Times New Roman" pitchFamily="18" charset="0"/>
              </a:rPr>
              <a:t>Джефферсона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 1790 г. предложил механизм для реализации шифра </a:t>
            </a:r>
            <a:r>
              <a:rPr lang="ru-RU" sz="1400" dirty="0" err="1" smtClean="0">
                <a:latin typeface="Times New Roman" pitchFamily="18" charset="0"/>
                <a:cs typeface="Times New Roman" pitchFamily="18" charset="0"/>
              </a:rPr>
              <a:t>многоалфавитной</a:t>
            </a:r>
            <a:r>
              <a:rPr lang="ru-RU" sz="1400" dirty="0" smtClean="0">
                <a:latin typeface="Times New Roman" pitchFamily="18" charset="0"/>
                <a:cs typeface="Times New Roman" pitchFamily="18" charset="0"/>
              </a:rPr>
              <a:t> замены)</a:t>
            </a:r>
          </a:p>
        </p:txBody>
      </p:sp>
      <p:sp>
        <p:nvSpPr>
          <p:cNvPr id="5" name="AutoShape 3"/>
          <p:cNvSpPr txBox="1">
            <a:spLocks noChangeAspect="1" noChangeArrowheads="1"/>
          </p:cNvSpPr>
          <p:nvPr/>
        </p:nvSpPr>
        <p:spPr>
          <a:xfrm>
            <a:off x="357188" y="1357313"/>
            <a:ext cx="8229600" cy="1447800"/>
          </a:xfrm>
          <a:prstGeom prst="rect">
            <a:avLst/>
          </a:prstGeom>
        </p:spPr>
        <p:txBody>
          <a:bodyPr vert="horz" lIns="91440" tIns="45720" rIns="91440" bIns="45720" rtlCol="0">
            <a:normAutofit/>
          </a:bodyPr>
          <a:lstStyle/>
          <a:p>
            <a:pPr marL="0" marR="0" lvl="0" indent="447675"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ru-RU"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Деревянный цилиндр разрезается на 36 дисков. Эти диски насаживаются на одну общую ось таким образом, чтобы они могли независимо вращаться на ней. Для латиницы количество ключей </a:t>
            </a:r>
            <a:endParaRPr kumimoji="0" lang="en-US"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447675"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ru-RU"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36</a:t>
            </a:r>
            <a:r>
              <a:rPr kumimoji="0" lang="en-US"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26!</a:t>
            </a:r>
            <a:r>
              <a:rPr kumimoji="0" lang="ru-RU"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т.е. порядка 10 </a:t>
            </a:r>
            <a:r>
              <a:rPr kumimoji="0" lang="ru-RU" sz="1800" b="1"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60</a:t>
            </a:r>
          </a:p>
        </p:txBody>
      </p:sp>
      <p:pic>
        <p:nvPicPr>
          <p:cNvPr id="6" name="Picture 4"/>
          <p:cNvPicPr>
            <a:picLocks noChangeAspect="1" noChangeArrowheads="1"/>
          </p:cNvPicPr>
          <p:nvPr/>
        </p:nvPicPr>
        <p:blipFill>
          <a:blip r:embed="rId2" cstate="print"/>
          <a:srcRect/>
          <a:stretch>
            <a:fillRect/>
          </a:stretch>
        </p:blipFill>
        <p:spPr bwMode="auto">
          <a:xfrm>
            <a:off x="1138238" y="5257800"/>
            <a:ext cx="7162800" cy="1466850"/>
          </a:xfrm>
          <a:prstGeom prst="rect">
            <a:avLst/>
          </a:prstGeom>
          <a:noFill/>
          <a:ln w="9525">
            <a:noFill/>
            <a:miter lim="800000"/>
            <a:headEnd/>
            <a:tailEnd/>
          </a:ln>
        </p:spPr>
      </p:pic>
      <p:sp>
        <p:nvSpPr>
          <p:cNvPr id="7" name="Rectangle 5"/>
          <p:cNvSpPr>
            <a:spLocks noChangeArrowheads="1"/>
          </p:cNvSpPr>
          <p:nvPr/>
        </p:nvSpPr>
        <p:spPr bwMode="auto">
          <a:xfrm>
            <a:off x="357188" y="2857500"/>
            <a:ext cx="8610600" cy="2308225"/>
          </a:xfrm>
          <a:prstGeom prst="rect">
            <a:avLst/>
          </a:prstGeom>
          <a:noFill/>
          <a:ln w="9525">
            <a:noFill/>
            <a:miter lim="800000"/>
            <a:headEnd/>
            <a:tailEnd/>
          </a:ln>
        </p:spPr>
        <p:txBody>
          <a:bodyPr>
            <a:spAutoFit/>
          </a:bodyPr>
          <a:lstStyle/>
          <a:p>
            <a:pPr indent="357188" algn="ctr"/>
            <a:r>
              <a:rPr lang="ru-RU" sz="1800" b="1" dirty="0">
                <a:latin typeface="Times New Roman" pitchFamily="18" charset="0"/>
                <a:cs typeface="Times New Roman" pitchFamily="18" charset="0"/>
              </a:rPr>
              <a:t>Шифратор </a:t>
            </a:r>
            <a:r>
              <a:rPr lang="ru-RU" sz="1800" b="1" dirty="0" err="1">
                <a:latin typeface="Times New Roman" pitchFamily="18" charset="0"/>
                <a:cs typeface="Times New Roman" pitchFamily="18" charset="0"/>
              </a:rPr>
              <a:t>Джефферсона</a:t>
            </a:r>
            <a:r>
              <a:rPr lang="ru-RU" sz="1800" b="1" dirty="0">
                <a:latin typeface="Times New Roman" pitchFamily="18" charset="0"/>
                <a:cs typeface="Times New Roman" pitchFamily="18" charset="0"/>
              </a:rPr>
              <a:t> реализует шифр</a:t>
            </a:r>
          </a:p>
          <a:p>
            <a:pPr indent="357188" algn="ctr"/>
            <a:r>
              <a:rPr lang="ru-RU" sz="1800" b="1" dirty="0">
                <a:latin typeface="Times New Roman" pitchFamily="18" charset="0"/>
                <a:cs typeface="Times New Roman" pitchFamily="18" charset="0"/>
              </a:rPr>
              <a:t> </a:t>
            </a:r>
            <a:r>
              <a:rPr lang="ru-RU" sz="1800" b="1" dirty="0" err="1">
                <a:latin typeface="Times New Roman" pitchFamily="18" charset="0"/>
                <a:cs typeface="Times New Roman" pitchFamily="18" charset="0"/>
              </a:rPr>
              <a:t>многоалфавитной</a:t>
            </a:r>
            <a:r>
              <a:rPr lang="ru-RU" sz="1800" b="1" dirty="0">
                <a:latin typeface="Times New Roman" pitchFamily="18" charset="0"/>
                <a:cs typeface="Times New Roman" pitchFamily="18" charset="0"/>
              </a:rPr>
              <a:t> замены.</a:t>
            </a:r>
          </a:p>
          <a:p>
            <a:pPr indent="357188"/>
            <a:r>
              <a:rPr lang="ru-RU" sz="1800" b="1" i="1" dirty="0">
                <a:latin typeface="Times New Roman" pitchFamily="18" charset="0"/>
                <a:cs typeface="Times New Roman" pitchFamily="18" charset="0"/>
              </a:rPr>
              <a:t>Ключ:</a:t>
            </a:r>
            <a:r>
              <a:rPr lang="ru-RU" sz="1800" b="1" u="sng" dirty="0">
                <a:latin typeface="Times New Roman" pitchFamily="18" charset="0"/>
                <a:cs typeface="Times New Roman" pitchFamily="18" charset="0"/>
              </a:rPr>
              <a:t> </a:t>
            </a:r>
          </a:p>
          <a:p>
            <a:pPr indent="357188">
              <a:buFontTx/>
              <a:buChar char="•"/>
            </a:pPr>
            <a:r>
              <a:rPr lang="ru-RU" sz="1800" b="1" dirty="0">
                <a:latin typeface="Times New Roman" pitchFamily="18" charset="0"/>
                <a:cs typeface="Times New Roman" pitchFamily="18" charset="0"/>
              </a:rPr>
              <a:t>порядок расположения букв на каждом диске </a:t>
            </a:r>
          </a:p>
          <a:p>
            <a:pPr indent="357188">
              <a:buFontTx/>
              <a:buChar char="•"/>
            </a:pPr>
            <a:r>
              <a:rPr lang="ru-RU" sz="1800" b="1" dirty="0">
                <a:latin typeface="Times New Roman" pitchFamily="18" charset="0"/>
                <a:cs typeface="Times New Roman" pitchFamily="18" charset="0"/>
              </a:rPr>
              <a:t>порядок расположения этих дисков на общей оси</a:t>
            </a:r>
          </a:p>
          <a:p>
            <a:pPr indent="357188"/>
            <a:endParaRPr lang="ru-RU" sz="1800" b="1" dirty="0">
              <a:latin typeface="Times New Roman" pitchFamily="18" charset="0"/>
              <a:cs typeface="Times New Roman" pitchFamily="18" charset="0"/>
            </a:endParaRPr>
          </a:p>
          <a:p>
            <a:pPr indent="357188"/>
            <a:r>
              <a:rPr lang="ru-RU" sz="1800" b="1" dirty="0">
                <a:latin typeface="Times New Roman" pitchFamily="18" charset="0"/>
                <a:cs typeface="Times New Roman" pitchFamily="18" charset="0"/>
              </a:rPr>
              <a:t>Это изобретение стало предвестником появления так называемых дисковых шифраторов, нашедших широкое распространение в XX веке.</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Rot="1" noChangeArrowheads="1"/>
          </p:cNvSpPr>
          <p:nvPr/>
        </p:nvSpPr>
        <p:spPr>
          <a:xfrm>
            <a:off x="539552" y="188640"/>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100" b="1" i="0" u="none" strike="noStrike" kern="1200" cap="none" spc="0" normalizeH="0" baseline="0" noProof="0" dirty="0" err="1"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Этьен</a:t>
            </a:r>
            <a:r>
              <a:rPr kumimoji="0" lang="ru-RU"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t>
            </a:r>
            <a:r>
              <a:rPr kumimoji="0" lang="ru-RU" sz="4100" b="1" i="0" u="none" strike="noStrike" kern="1200" cap="none" spc="0" normalizeH="0" baseline="0" noProof="0" dirty="0" err="1"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Базери</a:t>
            </a:r>
            <a:r>
              <a:rPr kumimoji="0" lang="ru-RU"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r>
            <a:br>
              <a:rPr kumimoji="0" lang="ru-RU"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br>
            <a:endParaRPr kumimoji="0" lang="ru-RU" sz="18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12" name="AutoShape 3"/>
          <p:cNvSpPr txBox="1">
            <a:spLocks noChangeAspect="1" noChangeArrowheads="1"/>
          </p:cNvSpPr>
          <p:nvPr/>
        </p:nvSpPr>
        <p:spPr>
          <a:xfrm>
            <a:off x="323528" y="1124744"/>
            <a:ext cx="8382000" cy="985664"/>
          </a:xfrm>
          <a:prstGeom prst="rect">
            <a:avLst/>
          </a:prstGeom>
        </p:spPr>
        <p:txBody>
          <a:bodyPr vert="horz">
            <a:normAutofit/>
          </a:bodyPr>
          <a:lstStyle/>
          <a:p>
            <a:pPr marL="0" marR="0" lvl="0" indent="447675" algn="ctr"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r>
              <a:rPr kumimoji="0" lang="ru-RU" sz="2400" i="0" u="none" strike="noStrike" kern="1200" cap="none" spc="0" normalizeH="0" baseline="0" noProof="0" dirty="0" smtClean="0">
                <a:ln>
                  <a:noFill/>
                </a:ln>
                <a:solidFill>
                  <a:schemeClr val="tx1"/>
                </a:solidFill>
                <a:effectLst/>
                <a:uLnTx/>
                <a:uFillTx/>
                <a:latin typeface="+mn-lt"/>
                <a:ea typeface="+mn-ea"/>
                <a:cs typeface="+mn-cs"/>
              </a:rPr>
              <a:t>В развитие идеи шифратора </a:t>
            </a:r>
            <a:r>
              <a:rPr kumimoji="0" lang="ru-RU" sz="2400" i="0" u="none" strike="noStrike" kern="1200" cap="none" spc="0" normalizeH="0" baseline="0" noProof="0" dirty="0" err="1" smtClean="0">
                <a:ln>
                  <a:noFill/>
                </a:ln>
                <a:solidFill>
                  <a:schemeClr val="tx1"/>
                </a:solidFill>
                <a:effectLst/>
                <a:uLnTx/>
                <a:uFillTx/>
                <a:latin typeface="+mn-lt"/>
                <a:ea typeface="+mn-ea"/>
                <a:cs typeface="+mn-cs"/>
              </a:rPr>
              <a:t>Джефферсона</a:t>
            </a:r>
            <a:r>
              <a:rPr kumimoji="0" lang="ru-RU" sz="2400" i="0" u="none" strike="noStrike" kern="1200" cap="none" spc="0" normalizeH="0" baseline="0" noProof="0" dirty="0" smtClean="0">
                <a:ln>
                  <a:noFill/>
                </a:ln>
                <a:solidFill>
                  <a:schemeClr val="tx1"/>
                </a:solidFill>
                <a:effectLst/>
                <a:uLnTx/>
                <a:uFillTx/>
                <a:latin typeface="+mn-lt"/>
                <a:ea typeface="+mn-ea"/>
                <a:cs typeface="+mn-cs"/>
              </a:rPr>
              <a:t> предложил в 1891 г., так называемый, </a:t>
            </a:r>
            <a:r>
              <a:rPr kumimoji="0" lang="en-US" sz="2400" i="0" u="none" strike="noStrike" kern="1200" cap="none" spc="0" normalizeH="0" baseline="0" noProof="0" dirty="0" smtClean="0">
                <a:ln>
                  <a:noFill/>
                </a:ln>
                <a:solidFill>
                  <a:schemeClr val="tx1"/>
                </a:solidFill>
                <a:effectLst/>
                <a:uLnTx/>
                <a:uFillTx/>
                <a:latin typeface="+mn-lt"/>
                <a:ea typeface="+mn-ea"/>
                <a:cs typeface="+mn-cs"/>
              </a:rPr>
              <a:t>“</a:t>
            </a:r>
            <a:r>
              <a:rPr kumimoji="0" lang="ru-RU" sz="2400" i="0" u="none" strike="noStrike" kern="1200" cap="none" spc="0" normalizeH="0" baseline="0" noProof="0" dirty="0" smtClean="0">
                <a:ln>
                  <a:noFill/>
                </a:ln>
                <a:solidFill>
                  <a:schemeClr val="tx1"/>
                </a:solidFill>
                <a:effectLst/>
                <a:uLnTx/>
                <a:uFillTx/>
                <a:latin typeface="+mn-lt"/>
                <a:ea typeface="+mn-ea"/>
                <a:cs typeface="+mn-cs"/>
              </a:rPr>
              <a:t>цилиндр </a:t>
            </a:r>
            <a:r>
              <a:rPr kumimoji="0" lang="ru-RU" sz="2400" i="0" u="none" strike="noStrike" kern="1200" cap="none" spc="0" normalizeH="0" baseline="0" noProof="0" dirty="0" err="1" smtClean="0">
                <a:ln>
                  <a:noFill/>
                </a:ln>
                <a:solidFill>
                  <a:schemeClr val="tx1"/>
                </a:solidFill>
                <a:effectLst/>
                <a:uLnTx/>
                <a:uFillTx/>
                <a:latin typeface="+mn-lt"/>
                <a:ea typeface="+mn-ea"/>
                <a:cs typeface="+mn-cs"/>
              </a:rPr>
              <a:t>Базери</a:t>
            </a:r>
            <a:r>
              <a:rPr kumimoji="0" lang="en-US" sz="2400" i="0" u="none" strike="noStrike" kern="1200" cap="none" spc="0" normalizeH="0" baseline="0" noProof="0" dirty="0" smtClean="0">
                <a:ln>
                  <a:noFill/>
                </a:ln>
                <a:solidFill>
                  <a:schemeClr val="tx1"/>
                </a:solidFill>
                <a:effectLst/>
                <a:uLnTx/>
                <a:uFillTx/>
                <a:latin typeface="+mn-lt"/>
                <a:ea typeface="+mn-ea"/>
                <a:cs typeface="+mn-cs"/>
              </a:rPr>
              <a:t>”</a:t>
            </a:r>
            <a:endParaRPr kumimoji="0" lang="ru-RU" sz="320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13" name="Rectangle 5"/>
          <p:cNvSpPr>
            <a:spLocks noChangeArrowheads="1"/>
          </p:cNvSpPr>
          <p:nvPr/>
        </p:nvSpPr>
        <p:spPr bwMode="auto">
          <a:xfrm>
            <a:off x="323528" y="2204864"/>
            <a:ext cx="8610600" cy="1569660"/>
          </a:xfrm>
          <a:prstGeom prst="rect">
            <a:avLst/>
          </a:prstGeom>
          <a:noFill/>
          <a:ln w="9525">
            <a:noFill/>
            <a:miter lim="800000"/>
            <a:headEnd/>
            <a:tailEnd/>
          </a:ln>
          <a:effectLst/>
        </p:spPr>
        <p:txBody>
          <a:bodyPr>
            <a:spAutoFit/>
          </a:bodyPr>
          <a:lstStyle/>
          <a:p>
            <a:pPr indent="357188" algn="ctr">
              <a:defRPr/>
            </a:pPr>
            <a:r>
              <a:rPr lang="ru-RU" sz="2400" dirty="0"/>
              <a:t>На общую ось надевались 20 цилиндров со случайным нанесением по ободу букв алфавита. Методом вращения цилиндров с одной стороны выстраивалось исходное сообщение, </a:t>
            </a:r>
            <a:r>
              <a:rPr lang="ru-RU" sz="2400" dirty="0" err="1"/>
              <a:t>щифротекст</a:t>
            </a:r>
            <a:r>
              <a:rPr lang="ru-RU" sz="2400" dirty="0"/>
              <a:t> читался с обратной стороны.</a:t>
            </a:r>
          </a:p>
        </p:txBody>
      </p:sp>
      <p:pic>
        <p:nvPicPr>
          <p:cNvPr id="14" name="Picture 6"/>
          <p:cNvPicPr>
            <a:picLocks noChangeAspect="1" noChangeArrowheads="1"/>
          </p:cNvPicPr>
          <p:nvPr>
            <p:ph sz="half" idx="4294967295"/>
          </p:nvPr>
        </p:nvPicPr>
        <p:blipFill>
          <a:blip r:embed="rId2" cstate="print"/>
          <a:srcRect l="75101" t="9566" r="2446" b="8696"/>
          <a:stretch>
            <a:fillRect/>
          </a:stretch>
        </p:blipFill>
        <p:spPr>
          <a:xfrm rot="5400000">
            <a:off x="3314700" y="952500"/>
            <a:ext cx="2590800" cy="8763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0" y="0"/>
            <a:ext cx="9144000" cy="762000"/>
          </a:xfrm>
        </p:spPr>
        <p:txBody>
          <a:bodyPr/>
          <a:lstStyle/>
          <a:p>
            <a:pPr eaLnBrk="1" hangingPunct="1"/>
            <a:r>
              <a:rPr lang="ru-RU" b="1" dirty="0" smtClean="0">
                <a:latin typeface="Times New Roman" pitchFamily="18" charset="0"/>
                <a:cs typeface="Times New Roman" pitchFamily="18" charset="0"/>
              </a:rPr>
              <a:t>Огюст </a:t>
            </a:r>
            <a:r>
              <a:rPr lang="ru-RU" b="1" dirty="0" err="1" smtClean="0">
                <a:latin typeface="Times New Roman" pitchFamily="18" charset="0"/>
                <a:cs typeface="Times New Roman" pitchFamily="18" charset="0"/>
              </a:rPr>
              <a:t>Керкгоффс</a:t>
            </a:r>
            <a:endParaRPr lang="ru-RU" b="1" dirty="0" smtClean="0">
              <a:latin typeface="Times New Roman" pitchFamily="18" charset="0"/>
              <a:cs typeface="Times New Roman" pitchFamily="18" charset="0"/>
            </a:endParaRPr>
          </a:p>
        </p:txBody>
      </p:sp>
      <p:sp>
        <p:nvSpPr>
          <p:cNvPr id="5" name="Rectangle 3"/>
          <p:cNvSpPr txBox="1">
            <a:spLocks noChangeArrowheads="1"/>
          </p:cNvSpPr>
          <p:nvPr/>
        </p:nvSpPr>
        <p:spPr>
          <a:xfrm>
            <a:off x="457200" y="980729"/>
            <a:ext cx="8686800" cy="1584176"/>
          </a:xfrm>
          <a:prstGeom prst="rect">
            <a:avLst/>
          </a:prstGeom>
        </p:spPr>
        <p:txBody>
          <a:bodyPr vert="horz" lIns="91440" tIns="45720" rIns="91440" bIns="45720" rtlCol="0">
            <a:normAutofit/>
          </a:bodyPr>
          <a:lstStyle/>
          <a:p>
            <a:pPr marL="0" marR="0" lvl="0" indent="363538"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ru-RU" sz="2800" i="0" u="none" strike="noStrike" kern="1200" cap="none" spc="0" normalizeH="0" baseline="0" noProof="0" dirty="0" smtClean="0">
                <a:ln>
                  <a:noFill/>
                </a:ln>
                <a:effectLst/>
                <a:uLnTx/>
                <a:uFillTx/>
                <a:latin typeface="Times New Roman" pitchFamily="18" charset="0"/>
                <a:cs typeface="Times New Roman" pitchFamily="18" charset="0"/>
              </a:rPr>
              <a:t> В 80-х годах XIX века издал книгу </a:t>
            </a:r>
            <a:r>
              <a:rPr kumimoji="0" lang="ru-RU" sz="2800" i="1" u="none" strike="noStrike" kern="1200" cap="none" spc="0" normalizeH="0" baseline="0" noProof="0" dirty="0" smtClean="0">
                <a:ln>
                  <a:noFill/>
                </a:ln>
                <a:effectLst/>
                <a:uLnTx/>
                <a:uFillTx/>
                <a:latin typeface="Times New Roman" pitchFamily="18" charset="0"/>
                <a:cs typeface="Times New Roman" pitchFamily="18" charset="0"/>
              </a:rPr>
              <a:t>"Военная криптография"</a:t>
            </a:r>
            <a:r>
              <a:rPr kumimoji="0" lang="ru-RU" sz="2800" i="0" u="none" strike="noStrike" kern="1200" cap="none" spc="0" normalizeH="0" baseline="0" noProof="0" dirty="0" smtClean="0">
                <a:ln>
                  <a:noFill/>
                </a:ln>
                <a:effectLst/>
                <a:uLnTx/>
                <a:uFillTx/>
                <a:latin typeface="Times New Roman" pitchFamily="18" charset="0"/>
                <a:cs typeface="Times New Roman" pitchFamily="18" charset="0"/>
              </a:rPr>
              <a:t> объемом всего в 64 страницы, но они обессмертили его имя в истории криптографии.</a:t>
            </a:r>
          </a:p>
        </p:txBody>
      </p:sp>
      <p:pic>
        <p:nvPicPr>
          <p:cNvPr id="6" name="Picture 4"/>
          <p:cNvPicPr>
            <a:picLocks noChangeAspect="1" noChangeArrowheads="1"/>
          </p:cNvPicPr>
          <p:nvPr/>
        </p:nvPicPr>
        <p:blipFill>
          <a:blip r:embed="rId2" cstate="print"/>
          <a:srcRect/>
          <a:stretch>
            <a:fillRect/>
          </a:stretch>
        </p:blipFill>
        <p:spPr bwMode="auto">
          <a:xfrm>
            <a:off x="6248400" y="2819400"/>
            <a:ext cx="2743200" cy="3733800"/>
          </a:xfrm>
          <a:prstGeom prst="rect">
            <a:avLst/>
          </a:prstGeom>
          <a:noFill/>
          <a:ln w="9525">
            <a:noFill/>
            <a:miter lim="800000"/>
            <a:headEnd/>
            <a:tailEnd/>
          </a:ln>
        </p:spPr>
      </p:pic>
      <p:sp>
        <p:nvSpPr>
          <p:cNvPr id="7" name="Text Box 5"/>
          <p:cNvSpPr txBox="1">
            <a:spLocks noChangeArrowheads="1"/>
          </p:cNvSpPr>
          <p:nvPr/>
        </p:nvSpPr>
        <p:spPr bwMode="auto">
          <a:xfrm>
            <a:off x="539552" y="2492896"/>
            <a:ext cx="5410200" cy="3970318"/>
          </a:xfrm>
          <a:prstGeom prst="rect">
            <a:avLst/>
          </a:prstGeom>
          <a:noFill/>
          <a:ln w="9525">
            <a:noFill/>
            <a:miter lim="800000"/>
            <a:headEnd/>
            <a:tailEnd/>
          </a:ln>
          <a:effectLst/>
        </p:spPr>
        <p:txBody>
          <a:bodyPr>
            <a:spAutoFit/>
          </a:bodyPr>
          <a:lstStyle/>
          <a:p>
            <a:pPr indent="363538">
              <a:defRPr/>
            </a:pPr>
            <a:r>
              <a:rPr lang="ru-RU" sz="2800" dirty="0" err="1">
                <a:latin typeface="Times New Roman" pitchFamily="18" charset="0"/>
                <a:cs typeface="Times New Roman" pitchFamily="18" charset="0"/>
              </a:rPr>
              <a:t>Керкгоффс</a:t>
            </a:r>
            <a:r>
              <a:rPr lang="ru-RU" sz="2800" dirty="0">
                <a:latin typeface="Times New Roman" pitchFamily="18" charset="0"/>
                <a:cs typeface="Times New Roman" pitchFamily="18" charset="0"/>
              </a:rPr>
              <a:t> сформулировал общие требования к шифрам</a:t>
            </a: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a:p>
            <a:pPr indent="363538">
              <a:buFontTx/>
              <a:buChar char="•"/>
              <a:defRPr/>
            </a:pPr>
            <a:r>
              <a:rPr lang="ru-RU" sz="2800" dirty="0">
                <a:latin typeface="Times New Roman" pitchFamily="18" charset="0"/>
                <a:cs typeface="Times New Roman" pitchFamily="18" charset="0"/>
              </a:rPr>
              <a:t>простота практического </a:t>
            </a:r>
          </a:p>
          <a:p>
            <a:pPr indent="363538">
              <a:defRPr/>
            </a:pPr>
            <a:r>
              <a:rPr lang="ru-RU" sz="2800" dirty="0">
                <a:latin typeface="Times New Roman" pitchFamily="18" charset="0"/>
                <a:cs typeface="Times New Roman" pitchFamily="18" charset="0"/>
              </a:rPr>
              <a:t>использования;</a:t>
            </a:r>
          </a:p>
          <a:p>
            <a:pPr indent="363538">
              <a:buFontTx/>
              <a:buChar char="•"/>
              <a:defRPr/>
            </a:pPr>
            <a:r>
              <a:rPr lang="ru-RU" sz="2800" dirty="0">
                <a:latin typeface="Times New Roman" pitchFamily="18" charset="0"/>
                <a:cs typeface="Times New Roman" pitchFamily="18" charset="0"/>
              </a:rPr>
              <a:t>надежность;</a:t>
            </a:r>
          </a:p>
          <a:p>
            <a:pPr indent="363538">
              <a:buFontTx/>
              <a:buChar char="•"/>
              <a:defRPr/>
            </a:pPr>
            <a:r>
              <a:rPr lang="ru-RU" sz="2800" dirty="0">
                <a:latin typeface="Times New Roman" pitchFamily="18" charset="0"/>
                <a:cs typeface="Times New Roman" pitchFamily="18" charset="0"/>
              </a:rPr>
              <a:t>операции шифрования и </a:t>
            </a:r>
          </a:p>
          <a:p>
            <a:pPr indent="363538">
              <a:defRPr/>
            </a:pPr>
            <a:r>
              <a:rPr lang="ru-RU" sz="2800" dirty="0" err="1">
                <a:latin typeface="Times New Roman" pitchFamily="18" charset="0"/>
                <a:cs typeface="Times New Roman" pitchFamily="18" charset="0"/>
              </a:rPr>
              <a:t>расшифрования</a:t>
            </a:r>
            <a:r>
              <a:rPr lang="ru-RU" sz="2800" dirty="0">
                <a:latin typeface="Times New Roman" pitchFamily="18" charset="0"/>
                <a:cs typeface="Times New Roman" pitchFamily="18" charset="0"/>
              </a:rPr>
              <a:t> не должны </a:t>
            </a:r>
          </a:p>
          <a:p>
            <a:pPr indent="363538">
              <a:defRPr/>
            </a:pPr>
            <a:r>
              <a:rPr lang="ru-RU" sz="2800" dirty="0">
                <a:latin typeface="Times New Roman" pitchFamily="18" charset="0"/>
                <a:cs typeface="Times New Roman" pitchFamily="18" charset="0"/>
              </a:rPr>
              <a:t>требовать значительных затрат </a:t>
            </a:r>
          </a:p>
          <a:p>
            <a:pPr indent="363538">
              <a:defRPr/>
            </a:pPr>
            <a:r>
              <a:rPr lang="ru-RU" sz="2800" dirty="0">
                <a:latin typeface="Times New Roman" pitchFamily="18" charset="0"/>
                <a:cs typeface="Times New Roman" pitchFamily="18" charset="0"/>
              </a:rPr>
              <a:t>времени.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228600" y="76200"/>
            <a:ext cx="5334000" cy="914400"/>
          </a:xfrm>
        </p:spPr>
        <p:txBody>
          <a:bodyPr/>
          <a:lstStyle/>
          <a:p>
            <a:pPr eaLnBrk="1" hangingPunct="1"/>
            <a:r>
              <a:rPr lang="ru-RU" b="1" dirty="0" smtClean="0">
                <a:latin typeface="Times New Roman" pitchFamily="18" charset="0"/>
                <a:cs typeface="Times New Roman" pitchFamily="18" charset="0"/>
              </a:rPr>
              <a:t>Чарльз Бэббидж</a:t>
            </a:r>
          </a:p>
        </p:txBody>
      </p:sp>
      <p:sp>
        <p:nvSpPr>
          <p:cNvPr id="5" name="Rectangle 3"/>
          <p:cNvSpPr txBox="1">
            <a:spLocks noChangeArrowheads="1"/>
          </p:cNvSpPr>
          <p:nvPr/>
        </p:nvSpPr>
        <p:spPr>
          <a:xfrm>
            <a:off x="76200" y="990600"/>
            <a:ext cx="6705600" cy="2971800"/>
          </a:xfrm>
          <a:prstGeom prst="rect">
            <a:avLst/>
          </a:prstGeom>
        </p:spPr>
        <p:txBody>
          <a:bodyPr vert="horz" lIns="91440" tIns="45720" rIns="91440" bIns="45720" rtlCol="0">
            <a:normAutofit/>
          </a:bodyPr>
          <a:lstStyle/>
          <a:p>
            <a:pPr marL="0" marR="0" lvl="0" indent="363538"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Бэббидж одним из первых математиков начал применять алгебру в области криптографии. </a:t>
            </a:r>
          </a:p>
          <a:p>
            <a:pPr marL="0" marR="0" lvl="0" indent="363538"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Алгебраическое моделирование шифров и их алгебраический анализ помогли ему проникнуть во внутренний смысл шифров.</a:t>
            </a:r>
          </a:p>
          <a:p>
            <a:pPr marL="0" marR="0" lvl="0" indent="363538"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Однако содержание его математических замыслов в области их криптографического применения, к сожалению, в значительной степени утрачено.</a:t>
            </a:r>
          </a:p>
        </p:txBody>
      </p:sp>
      <p:pic>
        <p:nvPicPr>
          <p:cNvPr id="6" name="Picture 4"/>
          <p:cNvPicPr>
            <a:picLocks noChangeAspect="1" noChangeArrowheads="1"/>
          </p:cNvPicPr>
          <p:nvPr/>
        </p:nvPicPr>
        <p:blipFill>
          <a:blip r:embed="rId2" cstate="print"/>
          <a:srcRect/>
          <a:stretch>
            <a:fillRect/>
          </a:stretch>
        </p:blipFill>
        <p:spPr bwMode="auto">
          <a:xfrm>
            <a:off x="6858000" y="228600"/>
            <a:ext cx="2143125" cy="2495550"/>
          </a:xfrm>
          <a:prstGeom prst="rect">
            <a:avLst/>
          </a:prstGeom>
          <a:noFill/>
          <a:ln w="9525">
            <a:noFill/>
            <a:miter lim="800000"/>
            <a:headEnd/>
            <a:tailEnd/>
          </a:ln>
        </p:spPr>
      </p:pic>
      <p:sp>
        <p:nvSpPr>
          <p:cNvPr id="7" name="Rectangle 5"/>
          <p:cNvSpPr>
            <a:spLocks noRot="1" noChangeArrowheads="1"/>
          </p:cNvSpPr>
          <p:nvPr/>
        </p:nvSpPr>
        <p:spPr bwMode="auto">
          <a:xfrm>
            <a:off x="3810000" y="3429000"/>
            <a:ext cx="4953000" cy="1173163"/>
          </a:xfrm>
          <a:prstGeom prst="rect">
            <a:avLst/>
          </a:prstGeom>
          <a:noFill/>
          <a:ln w="9525">
            <a:noFill/>
            <a:miter lim="800000"/>
            <a:headEnd/>
            <a:tailEnd/>
          </a:ln>
          <a:effectLst/>
        </p:spPr>
        <p:txBody>
          <a:bodyPr anchor="ctr"/>
          <a:lstStyle/>
          <a:p>
            <a:pPr algn="ctr">
              <a:defRPr/>
            </a:pPr>
            <a:r>
              <a:rPr lang="ru-RU" sz="4400" b="1" dirty="0">
                <a:latin typeface="Times New Roman" pitchFamily="18" charset="0"/>
                <a:cs typeface="Times New Roman" pitchFamily="18" charset="0"/>
              </a:rPr>
              <a:t>Маркиз де </a:t>
            </a:r>
            <a:r>
              <a:rPr lang="ru-RU" sz="4400" b="1" dirty="0" err="1">
                <a:latin typeface="Times New Roman" pitchFamily="18" charset="0"/>
                <a:cs typeface="Times New Roman" pitchFamily="18" charset="0"/>
              </a:rPr>
              <a:t>Виари</a:t>
            </a:r>
            <a:endParaRPr lang="ru-RU" sz="4400" b="1" dirty="0">
              <a:latin typeface="Times New Roman" pitchFamily="18" charset="0"/>
              <a:cs typeface="Times New Roman" pitchFamily="18" charset="0"/>
            </a:endParaRPr>
          </a:p>
        </p:txBody>
      </p:sp>
      <p:sp>
        <p:nvSpPr>
          <p:cNvPr id="8" name="Rectangle 6"/>
          <p:cNvSpPr>
            <a:spLocks noChangeArrowheads="1"/>
          </p:cNvSpPr>
          <p:nvPr/>
        </p:nvSpPr>
        <p:spPr bwMode="auto">
          <a:xfrm>
            <a:off x="76200" y="4724400"/>
            <a:ext cx="9144000" cy="1752600"/>
          </a:xfrm>
          <a:prstGeom prst="rect">
            <a:avLst/>
          </a:prstGeom>
          <a:noFill/>
          <a:ln w="9525">
            <a:noFill/>
            <a:miter lim="800000"/>
            <a:headEnd/>
            <a:tailEnd/>
          </a:ln>
          <a:effectLst/>
        </p:spPr>
        <p:txBody>
          <a:bodyPr/>
          <a:lstStyle/>
          <a:p>
            <a:pPr marL="1588" indent="361950" algn="ctr">
              <a:spcBef>
                <a:spcPct val="20000"/>
              </a:spcBef>
              <a:buClr>
                <a:schemeClr val="hlink"/>
              </a:buClr>
              <a:buSzPct val="70000"/>
              <a:buFont typeface="Wingdings" pitchFamily="2" charset="2"/>
              <a:buNone/>
              <a:defRPr/>
            </a:pPr>
            <a:r>
              <a:rPr lang="ru-RU" dirty="0">
                <a:latin typeface="Times New Roman" pitchFamily="18" charset="0"/>
                <a:cs typeface="Times New Roman" pitchFamily="18" charset="0"/>
              </a:rPr>
              <a:t> </a:t>
            </a:r>
            <a:r>
              <a:rPr lang="ru-RU" sz="2000" dirty="0">
                <a:latin typeface="Times New Roman" pitchFamily="18" charset="0"/>
                <a:cs typeface="Times New Roman" pitchFamily="18" charset="0"/>
              </a:rPr>
              <a:t>Одним из первых после Бэббиджа предложил использовать алгебраические уравнения для описания процессов шифрования. </a:t>
            </a:r>
          </a:p>
          <a:p>
            <a:pPr marL="1588" indent="361950" algn="ctr">
              <a:spcBef>
                <a:spcPct val="20000"/>
              </a:spcBef>
              <a:buClr>
                <a:schemeClr val="hlink"/>
              </a:buClr>
              <a:buSzPct val="70000"/>
              <a:buFont typeface="Wingdings" pitchFamily="2" charset="2"/>
              <a:buNone/>
              <a:defRPr/>
            </a:pPr>
            <a:r>
              <a:rPr lang="ru-RU" sz="2000" dirty="0">
                <a:latin typeface="Times New Roman" pitchFamily="18" charset="0"/>
                <a:cs typeface="Times New Roman" pitchFamily="18" charset="0"/>
              </a:rPr>
              <a:t>Им  было положено начало механическому, а затем и электрическому воплощению шифров.</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467544" y="188640"/>
            <a:ext cx="8229600" cy="715963"/>
          </a:xfrm>
        </p:spPr>
        <p:txBody>
          <a:bodyPr>
            <a:normAutofit fontScale="90000"/>
          </a:bodyPr>
          <a:lstStyle/>
          <a:p>
            <a:pPr eaLnBrk="1" hangingPunct="1"/>
            <a:r>
              <a:rPr lang="ru-RU" sz="3600" b="1" dirty="0" smtClean="0">
                <a:latin typeface="Times New Roman" pitchFamily="18" charset="0"/>
                <a:cs typeface="Times New Roman" pitchFamily="18" charset="0"/>
              </a:rPr>
              <a:t>ХХ век</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Революция  в </a:t>
            </a:r>
            <a:r>
              <a:rPr lang="ru-RU" sz="3600" b="1" dirty="0" smtClean="0">
                <a:latin typeface="Times New Roman" pitchFamily="18" charset="0"/>
                <a:cs typeface="Times New Roman" pitchFamily="18" charset="0"/>
              </a:rPr>
              <a:t>шифровании</a:t>
            </a:r>
            <a:endParaRPr lang="ru-RU" b="1" dirty="0" smtClean="0">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cstate="print"/>
          <a:srcRect/>
          <a:stretch>
            <a:fillRect/>
          </a:stretch>
        </p:blipFill>
        <p:spPr bwMode="auto">
          <a:xfrm>
            <a:off x="304800" y="1371600"/>
            <a:ext cx="2857500" cy="2486025"/>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6400800" y="3810000"/>
            <a:ext cx="2589213" cy="2590800"/>
          </a:xfrm>
          <a:prstGeom prst="rect">
            <a:avLst/>
          </a:prstGeom>
          <a:noFill/>
          <a:ln w="9525">
            <a:noFill/>
            <a:miter lim="800000"/>
            <a:headEnd/>
            <a:tailEnd/>
          </a:ln>
        </p:spPr>
      </p:pic>
      <p:sp>
        <p:nvSpPr>
          <p:cNvPr id="7" name="Text Box 6"/>
          <p:cNvSpPr txBox="1">
            <a:spLocks noChangeArrowheads="1"/>
          </p:cNvSpPr>
          <p:nvPr/>
        </p:nvSpPr>
        <p:spPr bwMode="auto">
          <a:xfrm>
            <a:off x="3505200" y="1371600"/>
            <a:ext cx="4419600" cy="2800350"/>
          </a:xfrm>
          <a:prstGeom prst="rect">
            <a:avLst/>
          </a:prstGeom>
          <a:noFill/>
          <a:ln w="9525">
            <a:noFill/>
            <a:miter lim="800000"/>
            <a:headEnd/>
            <a:tailEnd/>
          </a:ln>
          <a:effectLst/>
        </p:spPr>
        <p:txBody>
          <a:bodyPr>
            <a:spAutoFit/>
          </a:bodyPr>
          <a:lstStyle/>
          <a:p>
            <a:pPr algn="ctr">
              <a:spcBef>
                <a:spcPct val="50000"/>
              </a:spcBef>
              <a:defRPr/>
            </a:pPr>
            <a:r>
              <a:rPr lang="ru-RU" sz="2200" dirty="0">
                <a:latin typeface="Times New Roman" pitchFamily="18" charset="0"/>
                <a:cs typeface="Times New Roman" pitchFamily="18" charset="0"/>
              </a:rPr>
              <a:t>Метод Гильберта </a:t>
            </a:r>
            <a:r>
              <a:rPr lang="ru-RU" sz="2200" dirty="0" err="1">
                <a:latin typeface="Times New Roman" pitchFamily="18" charset="0"/>
                <a:cs typeface="Times New Roman" pitchFamily="18" charset="0"/>
              </a:rPr>
              <a:t>Вернама</a:t>
            </a:r>
            <a:endParaRPr lang="ru-RU" sz="2200" dirty="0">
              <a:latin typeface="Times New Roman" pitchFamily="18" charset="0"/>
              <a:cs typeface="Times New Roman" pitchFamily="18" charset="0"/>
            </a:endParaRPr>
          </a:p>
          <a:p>
            <a:pPr algn="ctr">
              <a:spcBef>
                <a:spcPct val="50000"/>
              </a:spcBef>
              <a:defRPr/>
            </a:pPr>
            <a:r>
              <a:rPr lang="ru-RU" sz="2200" dirty="0" err="1">
                <a:latin typeface="Times New Roman" pitchFamily="18" charset="0"/>
                <a:cs typeface="Times New Roman" pitchFamily="18" charset="0"/>
              </a:rPr>
              <a:t>Вернам</a:t>
            </a:r>
            <a:r>
              <a:rPr lang="ru-RU" sz="2200" dirty="0">
                <a:latin typeface="Times New Roman" pitchFamily="18" charset="0"/>
                <a:cs typeface="Times New Roman" pitchFamily="18" charset="0"/>
              </a:rPr>
              <a:t> предложил использовать «</a:t>
            </a:r>
            <a:r>
              <a:rPr lang="ru-RU" sz="2200" i="1" dirty="0">
                <a:latin typeface="Times New Roman" pitchFamily="18" charset="0"/>
                <a:cs typeface="Times New Roman" pitchFamily="18" charset="0"/>
              </a:rPr>
              <a:t>гамму</a:t>
            </a:r>
            <a:r>
              <a:rPr lang="ru-RU" sz="2200" dirty="0">
                <a:latin typeface="Times New Roman" pitchFamily="18" charset="0"/>
                <a:cs typeface="Times New Roman" pitchFamily="18" charset="0"/>
              </a:rPr>
              <a:t>» -перфоленту со случайными знаками для шифрования телетайпных сообщений</a:t>
            </a:r>
          </a:p>
          <a:p>
            <a:pPr>
              <a:spcBef>
                <a:spcPct val="50000"/>
              </a:spcBef>
              <a:defRPr/>
            </a:pPr>
            <a:endParaRPr lang="ru-RU" sz="2200" dirty="0">
              <a:latin typeface="Times New Roman" pitchFamily="18" charset="0"/>
              <a:cs typeface="Times New Roman" pitchFamily="18" charset="0"/>
            </a:endParaRPr>
          </a:p>
        </p:txBody>
      </p:sp>
      <p:sp>
        <p:nvSpPr>
          <p:cNvPr id="8" name="Text Box 7"/>
          <p:cNvSpPr txBox="1">
            <a:spLocks noChangeArrowheads="1"/>
          </p:cNvSpPr>
          <p:nvPr/>
        </p:nvSpPr>
        <p:spPr bwMode="auto">
          <a:xfrm>
            <a:off x="304800" y="4191000"/>
            <a:ext cx="5105400" cy="784830"/>
          </a:xfrm>
          <a:prstGeom prst="rect">
            <a:avLst/>
          </a:prstGeom>
          <a:noFill/>
          <a:ln w="9525">
            <a:noFill/>
            <a:miter lim="800000"/>
            <a:headEnd/>
            <a:tailEnd/>
          </a:ln>
        </p:spPr>
        <p:txBody>
          <a:bodyPr>
            <a:spAutoFit/>
          </a:bodyPr>
          <a:lstStyle/>
          <a:p>
            <a:pPr algn="ctr">
              <a:spcBef>
                <a:spcPct val="50000"/>
              </a:spcBef>
            </a:pPr>
            <a:r>
              <a:rPr lang="ru-RU" dirty="0">
                <a:latin typeface="Times New Roman" pitchFamily="18" charset="0"/>
                <a:cs typeface="Times New Roman" pitchFamily="18" charset="0"/>
              </a:rPr>
              <a:t>Электромеханические шифраторы</a:t>
            </a:r>
          </a:p>
          <a:p>
            <a:pPr algn="ctr">
              <a:spcBef>
                <a:spcPct val="50000"/>
              </a:spcBef>
            </a:pPr>
            <a:r>
              <a:rPr lang="ru-RU" dirty="0" err="1">
                <a:latin typeface="Times New Roman" pitchFamily="18" charset="0"/>
                <a:cs typeface="Times New Roman" pitchFamily="18" charset="0"/>
              </a:rPr>
              <a:t>Энигма</a:t>
            </a:r>
            <a:r>
              <a:rPr lang="ru-RU" dirty="0">
                <a:latin typeface="Times New Roman" pitchFamily="18" charset="0"/>
                <a:cs typeface="Times New Roman" pitchFamily="18" charset="0"/>
              </a:rPr>
              <a:t>, М-209</a:t>
            </a:r>
          </a:p>
        </p:txBody>
      </p:sp>
      <p:sp>
        <p:nvSpPr>
          <p:cNvPr id="9" name="Text Box 8"/>
          <p:cNvSpPr txBox="1">
            <a:spLocks noChangeArrowheads="1"/>
          </p:cNvSpPr>
          <p:nvPr/>
        </p:nvSpPr>
        <p:spPr bwMode="auto">
          <a:xfrm>
            <a:off x="285750" y="5500688"/>
            <a:ext cx="6400800" cy="769937"/>
          </a:xfrm>
          <a:prstGeom prst="rect">
            <a:avLst/>
          </a:prstGeom>
          <a:noFill/>
          <a:ln w="9525">
            <a:noFill/>
            <a:miter lim="800000"/>
            <a:headEnd/>
            <a:tailEnd/>
          </a:ln>
        </p:spPr>
        <p:txBody>
          <a:bodyPr>
            <a:spAutoFit/>
          </a:bodyPr>
          <a:lstStyle/>
          <a:p>
            <a:pPr algn="ctr">
              <a:spcBef>
                <a:spcPct val="50000"/>
              </a:spcBef>
            </a:pPr>
            <a:r>
              <a:rPr lang="ru-RU" sz="2200" dirty="0">
                <a:latin typeface="Times New Roman" pitchFamily="18" charset="0"/>
                <a:cs typeface="Times New Roman" pitchFamily="18" charset="0"/>
              </a:rPr>
              <a:t>Клод Шеннон </a:t>
            </a:r>
            <a:r>
              <a:rPr lang="ru-RU" sz="2200" i="1" dirty="0">
                <a:latin typeface="Times New Roman" pitchFamily="18" charset="0"/>
                <a:cs typeface="Times New Roman" pitchFamily="18" charset="0"/>
              </a:rPr>
              <a:t>«Теория связи в секретных системах»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611560" y="1052736"/>
            <a:ext cx="8135937" cy="4033837"/>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1976 год</a:t>
            </a: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начало эры открытой криптографии.</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Открытая криптография</a:t>
            </a: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область криптографии, в которой алгоритмы шифрования, электронной цифровой подписи, формирования ключей, аутентификации, хеширования открыты и доступны для анализа всем желающим, и используются </a:t>
            </a:r>
            <a:r>
              <a:rPr kumimoji="0" lang="ru-RU"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двухключевые</a:t>
            </a:r>
            <a:r>
              <a:rPr kumimoji="0" lang="ru-RU"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алгоритмы с парой ключей — личным и публичным.  </a:t>
            </a:r>
            <a:endParaRPr kumimoji="0" lang="ru-RU"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p:txBody>
          <a:bodyPr>
            <a:normAutofit/>
          </a:bodyPr>
          <a:lstStyle/>
          <a:p>
            <a:r>
              <a:rPr lang="ru-RU" sz="3200" dirty="0">
                <a:latin typeface="Times New Roman" pitchFamily="18" charset="0"/>
                <a:cs typeface="Times New Roman" pitchFamily="18" charset="0"/>
              </a:rPr>
              <a:t>Принципы действия криптографии. Методологии.</a:t>
            </a:r>
          </a:p>
        </p:txBody>
      </p:sp>
      <p:sp>
        <p:nvSpPr>
          <p:cNvPr id="5" name="Rectangle 5"/>
          <p:cNvSpPr txBox="1">
            <a:spLocks noChangeArrowheads="1"/>
          </p:cNvSpPr>
          <p:nvPr/>
        </p:nvSpPr>
        <p:spPr>
          <a:xfrm>
            <a:off x="395536" y="1933575"/>
            <a:ext cx="8229600" cy="4375745"/>
          </a:xfrm>
          <a:prstGeom prst="rect">
            <a:avLst/>
          </a:prstGeom>
        </p:spPr>
        <p:txBody>
          <a:bodyPr vert="horz" lIns="91440" tIns="45720" rIns="91440" bIns="45720" rtlCol="0">
            <a:normAutofit lnSpcReduction="10000"/>
          </a:bodyPr>
          <a:lstStyle/>
          <a:p>
            <a:pPr marL="609600" marR="0" lvl="0" indent="-60960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ru-RU"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Симметричная (секретная) методология</a:t>
            </a:r>
            <a:r>
              <a:rPr kumimoji="0" lang="ru-RU"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ru-RU"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В этой методологии и для шифрования и для расшифровки отправителем и получателем применяется один и тот же ключ, об использовании которого они договорились до начала взаимодействия. </a:t>
            </a:r>
          </a:p>
          <a:p>
            <a:pPr marL="609600" marR="0" lvl="0" indent="-60960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ru-RU"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Асимметричная (открытая) методология. </a:t>
            </a:r>
            <a:r>
              <a:rPr kumimoji="0" lang="ru-RU"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В ней ключи для шифрования и расшифровки разные, хотя и создаются вместе. Один ключ делается известным всем, а другой держится втайне. Данные, зашифрованные одним ключом, могут быть расшифрованы только другим ключом. </a:t>
            </a:r>
          </a:p>
          <a:p>
            <a:pPr marL="609600" marR="0" lvl="0" indent="-609600" algn="just"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ru-RU"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609600" marR="0" lvl="0" indent="-609600" algn="just" defTabSz="914400" rtl="0" eaLnBrk="1" fontAlgn="auto" latinLnBrk="0" hangingPunct="1">
              <a:lnSpc>
                <a:spcPct val="90000"/>
              </a:lnSpc>
              <a:spcBef>
                <a:spcPct val="20000"/>
              </a:spcBef>
              <a:spcAft>
                <a:spcPts val="0"/>
              </a:spcAft>
              <a:buClrTx/>
              <a:buSzTx/>
              <a:buFont typeface="Wingdings" pitchFamily="2" charset="2"/>
              <a:buNone/>
              <a:tabLst/>
              <a:defRPr/>
            </a:pPr>
            <a:r>
              <a:rPr kumimoji="0" lang="ru-RU"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endParaRPr kumimoji="0" lang="ru-RU"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611560" y="404664"/>
            <a:ext cx="7921625" cy="583264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24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В 1976г. </a:t>
            </a:r>
            <a:r>
              <a:rPr kumimoji="0" lang="ru-RU" sz="2400" b="0" i="0" u="none" strike="noStrike" kern="1200" cap="none" spc="0" normalizeH="0" baseline="0" noProof="0" dirty="0" err="1" smtClean="0">
                <a:ln>
                  <a:noFill/>
                </a:ln>
                <a:solidFill>
                  <a:schemeClr val="tx1"/>
                </a:solidFill>
                <a:effectLst/>
                <a:uLnTx/>
                <a:uFillTx/>
                <a:latin typeface="Arial Rounded MT Bold" pitchFamily="34" charset="0"/>
                <a:ea typeface="+mn-ea"/>
                <a:cs typeface="+mn-cs"/>
              </a:rPr>
              <a:t>У.Диффи</a:t>
            </a:r>
            <a:r>
              <a:rPr kumimoji="0" lang="ru-RU" sz="24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 и </a:t>
            </a:r>
            <a:r>
              <a:rPr kumimoji="0" lang="ru-RU" sz="2400" b="0" i="0" u="none" strike="noStrike" kern="1200" cap="none" spc="0" normalizeH="0" baseline="0" noProof="0" dirty="0" err="1" smtClean="0">
                <a:ln>
                  <a:noFill/>
                </a:ln>
                <a:solidFill>
                  <a:schemeClr val="tx1"/>
                </a:solidFill>
                <a:effectLst/>
                <a:uLnTx/>
                <a:uFillTx/>
                <a:latin typeface="Arial Rounded MT Bold" pitchFamily="34" charset="0"/>
                <a:ea typeface="+mn-ea"/>
                <a:cs typeface="+mn-cs"/>
              </a:rPr>
              <a:t>М.Хеллманом</a:t>
            </a:r>
            <a:r>
              <a:rPr kumimoji="0" lang="ru-RU" sz="24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 было предложено использование односторонней криптографической функции.</a:t>
            </a:r>
            <a:r>
              <a:rPr kumimoji="0" lang="en-US" sz="3200" b="0" i="0" u="none" strike="noStrike" kern="1200" cap="none" spc="0" normalizeH="0" baseline="0" noProof="0" dirty="0" smtClean="0">
                <a:ln>
                  <a:noFill/>
                </a:ln>
                <a:solidFill>
                  <a:schemeClr val="tx1"/>
                </a:solidFill>
                <a:effectLst/>
                <a:uLnTx/>
                <a:uFillTx/>
                <a:latin typeface="Arial Black" pitchFamily="34" charset="0"/>
                <a:ea typeface="+mn-ea"/>
                <a:cs typeface="+mn-cs"/>
              </a:rPr>
              <a:t/>
            </a:r>
            <a:br>
              <a:rPr kumimoji="0" lang="en-US" sz="3200" b="0" i="0" u="none" strike="noStrike" kern="1200" cap="none" spc="0" normalizeH="0" baseline="0" noProof="0" dirty="0" smtClean="0">
                <a:ln>
                  <a:noFill/>
                </a:ln>
                <a:solidFill>
                  <a:schemeClr val="tx1"/>
                </a:solidFill>
                <a:effectLst/>
                <a:uLnTx/>
                <a:uFillTx/>
                <a:latin typeface="Arial Black" pitchFamily="34" charset="0"/>
                <a:ea typeface="+mn-ea"/>
                <a:cs typeface="+mn-cs"/>
              </a:rPr>
            </a:br>
            <a:endParaRPr kumimoji="0" lang="en-US" sz="3600" b="0" i="0" u="none" strike="noStrike" kern="1200" cap="none" spc="0" normalizeH="0" baseline="0" noProof="0" dirty="0" smtClean="0">
              <a:ln>
                <a:noFill/>
              </a:ln>
              <a:solidFill>
                <a:schemeClr val="tx1"/>
              </a:solidFill>
              <a:effectLst/>
              <a:uLnTx/>
              <a:uFillTx/>
              <a:latin typeface="Arial Black" pitchFamily="34" charset="0"/>
              <a:ea typeface="+mn-ea"/>
              <a:cs typeface="+mn-cs"/>
            </a:endParaRPr>
          </a:p>
          <a:p>
            <a:pPr marL="342900" lvl="0" indent="-342900" algn="ctr">
              <a:spcBef>
                <a:spcPct val="20000"/>
              </a:spcBef>
            </a:pPr>
            <a:r>
              <a:rPr lang="en-US" sz="4000" b="1" i="1" dirty="0" smtClean="0">
                <a:latin typeface="Times New Roman" pitchFamily="18" charset="0"/>
                <a:cs typeface="Times New Roman" pitchFamily="18" charset="0"/>
              </a:rPr>
              <a:t> f(x) = a</a:t>
            </a:r>
            <a:r>
              <a:rPr lang="en-US" sz="4000" b="1" i="1" baseline="30000" dirty="0" smtClean="0">
                <a:latin typeface="Times New Roman" pitchFamily="18" charset="0"/>
                <a:cs typeface="Times New Roman" pitchFamily="18" charset="0"/>
              </a:rPr>
              <a:t>x</a:t>
            </a:r>
            <a:r>
              <a:rPr lang="en-US" sz="4000" b="1" dirty="0" smtClean="0">
                <a:latin typeface="Times New Roman" pitchFamily="18" charset="0"/>
                <a:cs typeface="Times New Roman" pitchFamily="18" charset="0"/>
              </a:rPr>
              <a:t> mod </a:t>
            </a:r>
            <a:r>
              <a:rPr lang="en-US" sz="4000" b="1" i="1" dirty="0" smtClean="0">
                <a:latin typeface="Times New Roman" pitchFamily="18" charset="0"/>
                <a:cs typeface="Times New Roman" pitchFamily="18" charset="0"/>
              </a:rPr>
              <a:t>p</a:t>
            </a:r>
            <a:r>
              <a:rPr lang="en-US" sz="4000" b="1" dirty="0" smtClean="0">
                <a:latin typeface="Times New Roman" pitchFamily="18" charset="0"/>
                <a:cs typeface="Times New Roman" pitchFamily="18" charset="0"/>
              </a:rPr>
              <a:t> </a:t>
            </a:r>
            <a:endParaRPr kumimoji="0" lang="en-US" sz="4000" b="0" i="0" u="none" strike="noStrike" kern="1200" cap="none" spc="0" normalizeH="0" baseline="0" noProof="0" dirty="0" smtClean="0">
              <a:ln>
                <a:noFill/>
              </a:ln>
              <a:solidFill>
                <a:schemeClr val="tx1"/>
              </a:solidFill>
              <a:effectLst/>
              <a:uLnTx/>
              <a:uFillTx/>
              <a:latin typeface="Arial Black" pitchFamily="34"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ru-RU" sz="3200" dirty="0" smtClean="0">
                <a:latin typeface="Times New Roman" pitchFamily="18" charset="0"/>
                <a:cs typeface="Times New Roman" pitchFamily="18" charset="0"/>
              </a:rPr>
              <a:t>Этот алгоритм работает ассиметричным методом. Для создания общего ключа создаётся с 2-х сторон открытый и закрытый ключ и при помощи формулы создаётся единый ключ, который известен только этим двум сторонам.</a:t>
            </a:r>
            <a:endParaRPr lang="en-US" sz="4000" dirty="0" smtClean="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Diffie-Hellman-Schlüsselaustausch.svg"/>
          <p:cNvPicPr>
            <a:picLocks noChangeAspect="1" noChangeArrowheads="1"/>
          </p:cNvPicPr>
          <p:nvPr/>
        </p:nvPicPr>
        <p:blipFill>
          <a:blip r:embed="rId2" cstate="print"/>
          <a:srcRect/>
          <a:stretch>
            <a:fillRect/>
          </a:stretch>
        </p:blipFill>
        <p:spPr bwMode="auto">
          <a:xfrm>
            <a:off x="539552" y="0"/>
            <a:ext cx="8385025" cy="4601282"/>
          </a:xfrm>
          <a:prstGeom prst="rect">
            <a:avLst/>
          </a:prstGeom>
          <a:noFill/>
        </p:spPr>
      </p:pic>
      <p:sp>
        <p:nvSpPr>
          <p:cNvPr id="5" name="TextBox 4"/>
          <p:cNvSpPr txBox="1"/>
          <p:nvPr/>
        </p:nvSpPr>
        <p:spPr>
          <a:xfrm>
            <a:off x="611560" y="4581128"/>
            <a:ext cx="8136904" cy="2215991"/>
          </a:xfrm>
          <a:prstGeom prst="rect">
            <a:avLst/>
          </a:prstGeom>
          <a:noFill/>
        </p:spPr>
        <p:txBody>
          <a:bodyPr wrap="square" rtlCol="0">
            <a:spAutoFit/>
          </a:bodyPr>
          <a:lstStyle/>
          <a:p>
            <a:r>
              <a:rPr lang="en-US" sz="2400" b="1" dirty="0" smtClean="0"/>
              <a:t>a – </a:t>
            </a:r>
            <a:r>
              <a:rPr lang="ru-RU" sz="2400" b="1" dirty="0" smtClean="0"/>
              <a:t>закрытый ключ </a:t>
            </a:r>
            <a:r>
              <a:rPr lang="en-US" sz="2400" b="1" dirty="0" smtClean="0"/>
              <a:t>Alice</a:t>
            </a:r>
          </a:p>
          <a:p>
            <a:r>
              <a:rPr lang="en-US" sz="2400" b="1" dirty="0" smtClean="0"/>
              <a:t>b </a:t>
            </a:r>
            <a:r>
              <a:rPr lang="en-US" sz="2400" b="1" dirty="0" smtClean="0"/>
              <a:t>–</a:t>
            </a:r>
            <a:r>
              <a:rPr lang="en-US" sz="2400" b="1" dirty="0" smtClean="0"/>
              <a:t> </a:t>
            </a:r>
            <a:r>
              <a:rPr lang="ru-RU" sz="2400" b="1" dirty="0" smtClean="0"/>
              <a:t>закрытый ключ </a:t>
            </a:r>
            <a:r>
              <a:rPr lang="en-US" sz="2400" b="1" dirty="0" err="1" smtClean="0"/>
              <a:t>Boba</a:t>
            </a:r>
            <a:endParaRPr lang="ru-RU" sz="2400" b="1" dirty="0" smtClean="0"/>
          </a:p>
          <a:p>
            <a:r>
              <a:rPr lang="en-US" sz="2400" b="1" dirty="0" smtClean="0"/>
              <a:t>g, p – </a:t>
            </a:r>
            <a:r>
              <a:rPr lang="ru-RU" sz="2400" b="1" dirty="0" smtClean="0"/>
              <a:t>генерируются на одной стороне и передаются другой</a:t>
            </a:r>
            <a:endParaRPr lang="en-US" sz="2400" b="1" dirty="0" smtClean="0"/>
          </a:p>
          <a:p>
            <a:r>
              <a:rPr lang="en-US" sz="2400" b="1" dirty="0" smtClean="0"/>
              <a:t>K </a:t>
            </a:r>
            <a:r>
              <a:rPr lang="en-US" sz="2400" b="1" dirty="0" smtClean="0"/>
              <a:t>– </a:t>
            </a:r>
            <a:r>
              <a:rPr lang="ru-RU" sz="2400" b="1" dirty="0" smtClean="0"/>
              <a:t>ключ при помощи которого будет шифроваться последующая информация</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8316416" cy="1714202"/>
          </a:xfrm>
        </p:spPr>
        <p:txBody>
          <a:bodyPr>
            <a:normAutofit fontScale="90000"/>
          </a:bodyPr>
          <a:lstStyle/>
          <a:p>
            <a:r>
              <a:rPr lang="ru-RU" dirty="0" smtClean="0"/>
              <a:t>Моя простая программа на паскале для шифрования текста</a:t>
            </a:r>
            <a:br>
              <a:rPr lang="ru-RU" dirty="0" smtClean="0"/>
            </a:br>
            <a:r>
              <a:rPr lang="ru-RU" dirty="0" smtClean="0"/>
              <a:t>(Костыли наше всё)</a:t>
            </a:r>
            <a:endParaRPr lang="ru-RU" dirty="0"/>
          </a:p>
        </p:txBody>
      </p:sp>
      <p:sp>
        <p:nvSpPr>
          <p:cNvPr id="3" name="Содержимое 2"/>
          <p:cNvSpPr>
            <a:spLocks noGrp="1"/>
          </p:cNvSpPr>
          <p:nvPr>
            <p:ph idx="1"/>
          </p:nvPr>
        </p:nvSpPr>
        <p:spPr>
          <a:xfrm>
            <a:off x="0" y="2193504"/>
            <a:ext cx="3106688" cy="4664496"/>
          </a:xfrm>
          <a:ln>
            <a:solidFill>
              <a:srgbClr val="FF0000"/>
            </a:solidFill>
          </a:ln>
        </p:spPr>
        <p:txBody>
          <a:bodyPr>
            <a:noAutofit/>
          </a:bodyPr>
          <a:lstStyle/>
          <a:p>
            <a:pPr>
              <a:buNone/>
            </a:pPr>
            <a:r>
              <a:rPr lang="en-US" sz="1600" dirty="0" smtClean="0">
                <a:latin typeface="Times New Roman" pitchFamily="18" charset="0"/>
                <a:cs typeface="Times New Roman" pitchFamily="18" charset="0"/>
              </a:rPr>
              <a:t>begin</a:t>
            </a:r>
            <a:endParaRPr lang="en-US" sz="1600" dirty="0" smtClean="0">
              <a:latin typeface="Times New Roman" pitchFamily="18" charset="0"/>
              <a:cs typeface="Times New Roman" pitchFamily="18" charset="0"/>
            </a:endParaRPr>
          </a:p>
          <a:p>
            <a:pPr>
              <a:buNone/>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writeln</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КОД ШИФРОВКИ:');</a:t>
            </a:r>
          </a:p>
          <a:p>
            <a:pPr>
              <a:buNone/>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readln</a:t>
            </a:r>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kod</a:t>
            </a:r>
            <a:r>
              <a:rPr lang="en-US" sz="1600" dirty="0" smtClean="0">
                <a:latin typeface="Times New Roman" pitchFamily="18" charset="0"/>
                <a:cs typeface="Times New Roman" pitchFamily="18" charset="0"/>
              </a:rPr>
              <a:t>);</a:t>
            </a:r>
          </a:p>
          <a:p>
            <a:pPr>
              <a:buNone/>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writeln</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СЛОВО:');</a:t>
            </a:r>
          </a:p>
          <a:p>
            <a:pPr>
              <a:buNone/>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readln</a:t>
            </a:r>
            <a:r>
              <a:rPr lang="en-US" sz="1600" dirty="0" smtClean="0">
                <a:latin typeface="Times New Roman" pitchFamily="18" charset="0"/>
                <a:cs typeface="Times New Roman" pitchFamily="18" charset="0"/>
              </a:rPr>
              <a:t>(a);</a:t>
            </a:r>
          </a:p>
          <a:p>
            <a:pPr>
              <a:buNone/>
            </a:pPr>
            <a:r>
              <a:rPr lang="en-US" sz="1600" dirty="0" smtClean="0">
                <a:latin typeface="Times New Roman" pitchFamily="18" charset="0"/>
                <a:cs typeface="Times New Roman" pitchFamily="18" charset="0"/>
              </a:rPr>
              <a:t>  s:=Length(a);</a:t>
            </a:r>
          </a:p>
          <a:p>
            <a:pPr>
              <a:buNone/>
            </a:pPr>
            <a:r>
              <a:rPr lang="pl-PL" sz="1600" dirty="0" smtClean="0">
                <a:latin typeface="Times New Roman" pitchFamily="18" charset="0"/>
                <a:cs typeface="Times New Roman" pitchFamily="18" charset="0"/>
              </a:rPr>
              <a:t>  for</a:t>
            </a:r>
            <a:r>
              <a:rPr lang="en-US" sz="1600" dirty="0" smtClean="0">
                <a:latin typeface="Times New Roman" pitchFamily="18" charset="0"/>
                <a:cs typeface="Times New Roman" pitchFamily="18" charset="0"/>
              </a:rPr>
              <a:t> </a:t>
            </a:r>
            <a:r>
              <a:rPr lang="pl-PL" sz="1600" dirty="0" smtClean="0">
                <a:latin typeface="Times New Roman" pitchFamily="18" charset="0"/>
                <a:cs typeface="Times New Roman" pitchFamily="18" charset="0"/>
              </a:rPr>
              <a:t> </a:t>
            </a:r>
            <a:r>
              <a:rPr lang="pl-PL" sz="1600" dirty="0" smtClean="0">
                <a:latin typeface="Times New Roman" pitchFamily="18" charset="0"/>
                <a:cs typeface="Times New Roman" pitchFamily="18" charset="0"/>
              </a:rPr>
              <a:t>i:=1 to s do</a:t>
            </a:r>
          </a:p>
          <a:p>
            <a:pPr>
              <a:buNone/>
            </a:pP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begin  </a:t>
            </a:r>
            <a:r>
              <a:rPr lang="en-US" sz="1600" dirty="0" smtClean="0">
                <a:latin typeface="Times New Roman" pitchFamily="18" charset="0"/>
                <a:cs typeface="Times New Roman" pitchFamily="18" charset="0"/>
              </a:rPr>
              <a:t>L0:=Length(</a:t>
            </a:r>
            <a:r>
              <a:rPr lang="en-US" sz="1600" dirty="0" err="1" smtClean="0">
                <a:latin typeface="Times New Roman" pitchFamily="18" charset="0"/>
                <a:cs typeface="Times New Roman" pitchFamily="18" charset="0"/>
              </a:rPr>
              <a:t>kod</a:t>
            </a:r>
            <a:r>
              <a:rPr lang="en-US" sz="1600" dirty="0" smtClean="0">
                <a:latin typeface="Times New Roman" pitchFamily="18" charset="0"/>
                <a:cs typeface="Times New Roman" pitchFamily="18" charset="0"/>
              </a:rPr>
              <a:t>);</a:t>
            </a:r>
          </a:p>
          <a:p>
            <a:pPr>
              <a:buNone/>
            </a:pPr>
            <a:r>
              <a:rPr lang="en-US" sz="1600" dirty="0" smtClean="0">
                <a:latin typeface="Times New Roman" pitchFamily="18" charset="0"/>
                <a:cs typeface="Times New Roman" pitchFamily="18" charset="0"/>
              </a:rPr>
              <a:t>    L1:=L1+1;</a:t>
            </a:r>
          </a:p>
          <a:p>
            <a:pPr>
              <a:buNone/>
            </a:pPr>
            <a:r>
              <a:rPr lang="en-US" sz="1600" dirty="0" smtClean="0">
                <a:latin typeface="Times New Roman" pitchFamily="18" charset="0"/>
                <a:cs typeface="Times New Roman" pitchFamily="18" charset="0"/>
              </a:rPr>
              <a:t>    if L1&gt;L0 then L1:=1;</a:t>
            </a:r>
          </a:p>
          <a:p>
            <a:pPr>
              <a:buNone/>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shifr</a:t>
            </a:r>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ord</a:t>
            </a:r>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kod</a:t>
            </a:r>
            <a:r>
              <a:rPr lang="en-US" sz="1600" dirty="0" smtClean="0">
                <a:latin typeface="Times New Roman" pitchFamily="18" charset="0"/>
                <a:cs typeface="Times New Roman" pitchFamily="18" charset="0"/>
              </a:rPr>
              <a:t>[L1]);</a:t>
            </a:r>
          </a:p>
          <a:p>
            <a:pPr>
              <a:buNone/>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bukva</a:t>
            </a:r>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ord</a:t>
            </a:r>
            <a:r>
              <a:rPr lang="en-US" sz="1600" dirty="0" smtClean="0">
                <a:latin typeface="Times New Roman" pitchFamily="18" charset="0"/>
                <a:cs typeface="Times New Roman" pitchFamily="18" charset="0"/>
              </a:rPr>
              <a:t>(a[</a:t>
            </a:r>
            <a:r>
              <a:rPr lang="en-US" sz="1600" dirty="0" err="1" smtClean="0">
                <a:latin typeface="Times New Roman" pitchFamily="18" charset="0"/>
                <a:cs typeface="Times New Roman" pitchFamily="18" charset="0"/>
              </a:rPr>
              <a:t>i</a:t>
            </a:r>
            <a:r>
              <a:rPr lang="en-US" sz="1600" dirty="0" smtClean="0">
                <a:latin typeface="Times New Roman" pitchFamily="18" charset="0"/>
                <a:cs typeface="Times New Roman" pitchFamily="18" charset="0"/>
              </a:rPr>
              <a:t>]);</a:t>
            </a:r>
          </a:p>
          <a:p>
            <a:pPr>
              <a:buNone/>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bukva</a:t>
            </a:r>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bukva+shifr</a:t>
            </a:r>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i</a:t>
            </a:r>
            <a:r>
              <a:rPr lang="en-US" sz="1600" dirty="0" smtClean="0">
                <a:latin typeface="Times New Roman" pitchFamily="18" charset="0"/>
                <a:cs typeface="Times New Roman" pitchFamily="18" charset="0"/>
              </a:rPr>
              <a:t>;</a:t>
            </a:r>
          </a:p>
          <a:p>
            <a:pPr>
              <a:buNone/>
            </a:pPr>
            <a:r>
              <a:rPr lang="en-US" sz="1600" dirty="0" smtClean="0">
                <a:latin typeface="Times New Roman" pitchFamily="18" charset="0"/>
                <a:cs typeface="Times New Roman" pitchFamily="18" charset="0"/>
              </a:rPr>
              <a:t>    b:=</a:t>
            </a:r>
            <a:r>
              <a:rPr lang="en-US" sz="1600" dirty="0" err="1" smtClean="0">
                <a:latin typeface="Times New Roman" pitchFamily="18" charset="0"/>
                <a:cs typeface="Times New Roman" pitchFamily="18" charset="0"/>
              </a:rPr>
              <a:t>chr</a:t>
            </a:r>
            <a:r>
              <a:rPr lang="en-US" sz="1600" dirty="0" smtClean="0">
                <a:latin typeface="Times New Roman" pitchFamily="18" charset="0"/>
                <a:cs typeface="Times New Roman" pitchFamily="18" charset="0"/>
              </a:rPr>
              <a:t>(</a:t>
            </a:r>
            <a:r>
              <a:rPr lang="en-US" sz="1600" dirty="0" err="1" smtClean="0">
                <a:latin typeface="Times New Roman" pitchFamily="18" charset="0"/>
                <a:cs typeface="Times New Roman" pitchFamily="18" charset="0"/>
              </a:rPr>
              <a:t>bukva</a:t>
            </a:r>
            <a:r>
              <a:rPr lang="en-US" sz="1600" dirty="0" smtClean="0">
                <a:latin typeface="Times New Roman" pitchFamily="18" charset="0"/>
                <a:cs typeface="Times New Roman" pitchFamily="18" charset="0"/>
              </a:rPr>
              <a:t>);</a:t>
            </a:r>
          </a:p>
          <a:p>
            <a:pPr>
              <a:buNone/>
            </a:pPr>
            <a:r>
              <a:rPr lang="en-US" sz="1600" dirty="0" smtClean="0">
                <a:latin typeface="Times New Roman" pitchFamily="18" charset="0"/>
                <a:cs typeface="Times New Roman" pitchFamily="18" charset="0"/>
              </a:rPr>
              <a:t>    a[</a:t>
            </a:r>
            <a:r>
              <a:rPr lang="en-US" sz="1600" dirty="0" err="1" smtClean="0">
                <a:latin typeface="Times New Roman" pitchFamily="18" charset="0"/>
                <a:cs typeface="Times New Roman" pitchFamily="18" charset="0"/>
              </a:rPr>
              <a:t>i</a:t>
            </a:r>
            <a:r>
              <a:rPr lang="en-US" sz="1600" dirty="0" smtClean="0">
                <a:latin typeface="Times New Roman" pitchFamily="18" charset="0"/>
                <a:cs typeface="Times New Roman" pitchFamily="18" charset="0"/>
              </a:rPr>
              <a:t>]:=b;</a:t>
            </a:r>
          </a:p>
          <a:p>
            <a:pPr>
              <a:buNone/>
            </a:pP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end;</a:t>
            </a:r>
            <a:endParaRPr lang="en-US" sz="1600" dirty="0" smtClean="0">
              <a:latin typeface="Times New Roman" pitchFamily="18" charset="0"/>
              <a:cs typeface="Times New Roman" pitchFamily="18" charset="0"/>
            </a:endParaRPr>
          </a:p>
        </p:txBody>
      </p:sp>
      <p:sp>
        <p:nvSpPr>
          <p:cNvPr id="5" name="TextBox 4"/>
          <p:cNvSpPr txBox="1"/>
          <p:nvPr/>
        </p:nvSpPr>
        <p:spPr>
          <a:xfrm>
            <a:off x="5940152" y="2420888"/>
            <a:ext cx="2808312" cy="4247317"/>
          </a:xfrm>
          <a:prstGeom prst="rect">
            <a:avLst/>
          </a:prstGeom>
          <a:noFill/>
          <a:ln>
            <a:solidFill>
              <a:srgbClr val="FF0000"/>
            </a:solidFill>
          </a:ln>
        </p:spPr>
        <p:txBody>
          <a:bodyPr wrap="square" rtlCol="0">
            <a:spAutoFit/>
          </a:bodyPr>
          <a:lstStyle/>
          <a:p>
            <a:pPr>
              <a:buNone/>
            </a:pPr>
            <a:r>
              <a:rPr lang="en-US"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for i:=1 to s do</a:t>
            </a:r>
          </a:p>
          <a:p>
            <a:pPr>
              <a:buNone/>
            </a:pPr>
            <a:r>
              <a:rPr lang="en-US" dirty="0" smtClean="0">
                <a:latin typeface="Times New Roman" pitchFamily="18" charset="0"/>
                <a:cs typeface="Times New Roman" pitchFamily="18" charset="0"/>
              </a:rPr>
              <a:t>    write(a[</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L1:=0;</a:t>
            </a:r>
          </a:p>
          <a:p>
            <a:pPr>
              <a:buNone/>
            </a:pPr>
            <a:r>
              <a:rPr lang="pl-PL"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for i:=1 to s do</a:t>
            </a:r>
          </a:p>
          <a:p>
            <a:pPr>
              <a:buNone/>
            </a:pPr>
            <a:r>
              <a:rPr lang="en-US" dirty="0" smtClean="0">
                <a:latin typeface="Times New Roman" pitchFamily="18" charset="0"/>
                <a:cs typeface="Times New Roman" pitchFamily="18" charset="0"/>
              </a:rPr>
              <a:t>    begin  L1:=L1+1;</a:t>
            </a:r>
          </a:p>
          <a:p>
            <a:pPr>
              <a:buNone/>
            </a:pPr>
            <a:r>
              <a:rPr lang="en-US" dirty="0" smtClean="0">
                <a:latin typeface="Times New Roman" pitchFamily="18" charset="0"/>
                <a:cs typeface="Times New Roman" pitchFamily="18" charset="0"/>
              </a:rPr>
              <a:t>    if L1&gt;L0 then L1:=1;</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shifr</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ord</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kod</a:t>
            </a:r>
            <a:r>
              <a:rPr lang="en-US" dirty="0" smtClean="0">
                <a:latin typeface="Times New Roman" pitchFamily="18" charset="0"/>
                <a:cs typeface="Times New Roman" pitchFamily="18" charset="0"/>
              </a:rPr>
              <a:t>[L1]);</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bukva</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ord</a:t>
            </a:r>
            <a:r>
              <a:rPr lang="en-US" dirty="0" smtClean="0">
                <a:latin typeface="Times New Roman" pitchFamily="18" charset="0"/>
                <a:cs typeface="Times New Roman" pitchFamily="18" charset="0"/>
              </a:rPr>
              <a:t>(a[</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bukva</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bukva-shifr</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b:=</a:t>
            </a:r>
            <a:r>
              <a:rPr lang="en-US" dirty="0" err="1" smtClean="0">
                <a:latin typeface="Times New Roman" pitchFamily="18" charset="0"/>
                <a:cs typeface="Times New Roman" pitchFamily="18" charset="0"/>
              </a:rPr>
              <a:t>chr</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bukva</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]:=b;</a:t>
            </a:r>
          </a:p>
          <a:p>
            <a:pPr>
              <a:buNone/>
            </a:pPr>
            <a:r>
              <a:rPr lang="en-US" dirty="0" smtClean="0">
                <a:latin typeface="Times New Roman" pitchFamily="18" charset="0"/>
                <a:cs typeface="Times New Roman" pitchFamily="18" charset="0"/>
              </a:rPr>
              <a:t>    end;</a:t>
            </a:r>
          </a:p>
          <a:p>
            <a:pPr>
              <a:buNone/>
            </a:pPr>
            <a:r>
              <a:rPr lang="en-US"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for i:=1 to s do</a:t>
            </a:r>
          </a:p>
          <a:p>
            <a:pPr>
              <a:buNone/>
            </a:pPr>
            <a:r>
              <a:rPr lang="en-US" dirty="0" smtClean="0">
                <a:latin typeface="Times New Roman" pitchFamily="18" charset="0"/>
                <a:cs typeface="Times New Roman" pitchFamily="18" charset="0"/>
              </a:rPr>
              <a:t>    write(a[</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end.</a:t>
            </a:r>
            <a:endParaRPr lang="ru-RU" dirty="0"/>
          </a:p>
        </p:txBody>
      </p:sp>
      <p:sp>
        <p:nvSpPr>
          <p:cNvPr id="6" name="Прямоугольник 5"/>
          <p:cNvSpPr/>
          <p:nvPr/>
        </p:nvSpPr>
        <p:spPr>
          <a:xfrm>
            <a:off x="0" y="1340768"/>
            <a:ext cx="3222104" cy="923330"/>
          </a:xfrm>
          <a:prstGeom prst="rect">
            <a:avLst/>
          </a:prstGeom>
        </p:spPr>
        <p:txBody>
          <a:bodyPr wrap="square">
            <a:spAutoFit/>
          </a:bodyPr>
          <a:lstStyle/>
          <a:p>
            <a:pPr>
              <a:buNone/>
            </a:pPr>
            <a:r>
              <a:rPr lang="en-US" dirty="0" err="1" smtClean="0">
                <a:latin typeface="Times New Roman" pitchFamily="18" charset="0"/>
                <a:cs typeface="Times New Roman" pitchFamily="18" charset="0"/>
              </a:rPr>
              <a:t>var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a,kod:string</a:t>
            </a:r>
            <a:r>
              <a:rPr lang="en-US" dirty="0" smtClean="0">
                <a:latin typeface="Times New Roman" pitchFamily="18" charset="0"/>
                <a:cs typeface="Times New Roman" pitchFamily="18" charset="0"/>
              </a:rPr>
              <a:t> ;</a:t>
            </a:r>
          </a:p>
          <a:p>
            <a:pPr>
              <a:buNone/>
            </a:pPr>
            <a:r>
              <a:rPr lang="en-US" dirty="0" err="1" smtClean="0">
                <a:latin typeface="Times New Roman" pitchFamily="18" charset="0"/>
                <a:cs typeface="Times New Roman" pitchFamily="18" charset="0"/>
              </a:rPr>
              <a:t>var</a:t>
            </a:r>
            <a:r>
              <a:rPr lang="en-US" dirty="0" smtClean="0">
                <a:latin typeface="Times New Roman" pitchFamily="18" charset="0"/>
                <a:cs typeface="Times New Roman" pitchFamily="18" charset="0"/>
              </a:rPr>
              <a:t> i,s,L0,L1,bukva,shifr:integer;</a:t>
            </a:r>
          </a:p>
          <a:p>
            <a:pPr>
              <a:buNone/>
            </a:pPr>
            <a:r>
              <a:rPr lang="en-US" dirty="0" err="1" smtClean="0">
                <a:latin typeface="Times New Roman" pitchFamily="18" charset="0"/>
                <a:cs typeface="Times New Roman" pitchFamily="18" charset="0"/>
              </a:rPr>
              <a:t>var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ch,b:char</a:t>
            </a:r>
            <a:r>
              <a:rPr lang="en-US" dirty="0" smtClean="0">
                <a:latin typeface="Times New Roman" pitchFamily="18" charset="0"/>
                <a:cs typeface="Times New Roman" pitchFamily="18" charset="0"/>
              </a:rPr>
              <a:t>;</a:t>
            </a:r>
          </a:p>
        </p:txBody>
      </p:sp>
      <p:sp>
        <p:nvSpPr>
          <p:cNvPr id="7" name="TextBox 6"/>
          <p:cNvSpPr txBox="1"/>
          <p:nvPr/>
        </p:nvSpPr>
        <p:spPr>
          <a:xfrm>
            <a:off x="3203848" y="3573016"/>
            <a:ext cx="2664296" cy="1015663"/>
          </a:xfrm>
          <a:prstGeom prst="rect">
            <a:avLst/>
          </a:prstGeom>
          <a:noFill/>
        </p:spPr>
        <p:txBody>
          <a:bodyPr wrap="square" rtlCol="0">
            <a:spAutoFit/>
          </a:bodyPr>
          <a:lstStyle/>
          <a:p>
            <a:r>
              <a:rPr lang="ru-RU" sz="2000" b="1" dirty="0" smtClean="0"/>
              <a:t>Модуль шифровки</a:t>
            </a:r>
          </a:p>
          <a:p>
            <a:endParaRPr lang="ru-RU" sz="2000" b="1" dirty="0" smtClean="0"/>
          </a:p>
          <a:p>
            <a:r>
              <a:rPr lang="ru-RU" sz="2000" b="1" dirty="0" smtClean="0"/>
              <a:t>Модуль дешифровки</a:t>
            </a:r>
            <a:endParaRPr lang="ru-RU" sz="2000" b="1" dirty="0"/>
          </a:p>
        </p:txBody>
      </p:sp>
      <p:cxnSp>
        <p:nvCxnSpPr>
          <p:cNvPr id="11" name="Прямая со стрелкой 10"/>
          <p:cNvCxnSpPr>
            <a:stCxn id="7" idx="0"/>
          </p:cNvCxnSpPr>
          <p:nvPr/>
        </p:nvCxnSpPr>
        <p:spPr>
          <a:xfrm flipH="1" flipV="1">
            <a:off x="3131840" y="3212976"/>
            <a:ext cx="14041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7" idx="2"/>
          </p:cNvCxnSpPr>
          <p:nvPr/>
        </p:nvCxnSpPr>
        <p:spPr>
          <a:xfrm>
            <a:off x="4535996" y="4588679"/>
            <a:ext cx="1260140" cy="2804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55650" y="404813"/>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Общее понятие криптографии.</a:t>
            </a:r>
            <a:endParaRPr kumimoji="0" lang="ru-RU"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Rectangle 4"/>
          <p:cNvSpPr txBox="1">
            <a:spLocks noChangeArrowheads="1"/>
          </p:cNvSpPr>
          <p:nvPr/>
        </p:nvSpPr>
        <p:spPr>
          <a:xfrm>
            <a:off x="395288" y="1773238"/>
            <a:ext cx="8353425" cy="3240087"/>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Криптография</a:t>
            </a:r>
            <a:r>
              <a:rPr kumimoji="0" lang="ru-RU"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это набор методов защиты информационных взаимодействий от отклонений от их нормального, штатного протекания, вызванных злоумышленными действиями различных субъектов, методов, базирующихся на секретных алгоритмах преобразования информации.</a:t>
            </a:r>
            <a:endParaRPr kumimoji="0" lang="ru-RU"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smtClean="0"/>
              <a:t>Источники</a:t>
            </a:r>
            <a:r>
              <a:rPr lang="en-US" dirty="0" smtClean="0"/>
              <a:t>:</a:t>
            </a:r>
            <a:endParaRPr lang="ru-RU" dirty="0"/>
          </a:p>
        </p:txBody>
      </p:sp>
      <p:pic>
        <p:nvPicPr>
          <p:cNvPr id="4" name="Picture 2" descr="https://upload.wikimedia.org/wikipedia/commons/thumb/4/47/Pirate_Flag_of_Jack_Rackham.svg/744px-Pirate_Flag_of_Jack_Rackham.svg.png"/>
          <p:cNvPicPr>
            <a:picLocks noChangeAspect="1" noChangeArrowheads="1"/>
          </p:cNvPicPr>
          <p:nvPr/>
        </p:nvPicPr>
        <p:blipFill>
          <a:blip r:embed="rId2" cstate="print"/>
          <a:srcRect/>
          <a:stretch>
            <a:fillRect/>
          </a:stretch>
        </p:blipFill>
        <p:spPr bwMode="auto">
          <a:xfrm>
            <a:off x="395536" y="1052736"/>
            <a:ext cx="8383858" cy="558924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67544" y="1556792"/>
            <a:ext cx="8207375" cy="3671887"/>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Первая задача криптографии</a:t>
            </a:r>
            <a:r>
              <a:rPr kumimoji="0" lang="ru-RU"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защита передаваемых текстовых сообщений от несанкционированного ознакомления с их содержанием, что нашло отражение в самом названии этой дисциплины. Эта защита используется на использовании «секретного языка», известного только лишь отправителю и получателю. </a:t>
            </a:r>
            <a:endParaRPr kumimoji="0" lang="ru-RU"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755576" y="0"/>
            <a:ext cx="7632848" cy="1052736"/>
          </a:xfrm>
        </p:spPr>
        <p:txBody>
          <a:bodyPr>
            <a:normAutofit/>
          </a:bodyPr>
          <a:lstStyle/>
          <a:p>
            <a:pPr algn="ctr"/>
            <a:r>
              <a:rPr lang="ru-RU" dirty="0" smtClean="0">
                <a:latin typeface="Times New Roman" pitchFamily="18" charset="0"/>
                <a:cs typeface="Times New Roman" pitchFamily="18" charset="0"/>
              </a:rPr>
              <a:t>История</a:t>
            </a:r>
            <a:endParaRPr lang="ru-RU" dirty="0">
              <a:latin typeface="Times New Roman" pitchFamily="18" charset="0"/>
              <a:cs typeface="Times New Roman" pitchFamily="18" charset="0"/>
            </a:endParaRPr>
          </a:p>
        </p:txBody>
      </p:sp>
      <p:sp>
        <p:nvSpPr>
          <p:cNvPr id="5" name="Содержимое 2"/>
          <p:cNvSpPr>
            <a:spLocks noGrp="1"/>
          </p:cNvSpPr>
          <p:nvPr>
            <p:ph idx="1"/>
          </p:nvPr>
        </p:nvSpPr>
        <p:spPr>
          <a:xfrm>
            <a:off x="611560" y="836712"/>
            <a:ext cx="7643192" cy="5832648"/>
          </a:xfrm>
        </p:spPr>
        <p:txBody>
          <a:bodyPr>
            <a:noAutofit/>
          </a:bodyPr>
          <a:lstStyle/>
          <a:p>
            <a:pPr algn="jus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950" dirty="0" smtClean="0">
                <a:latin typeface="Times New Roman" pitchFamily="18" charset="0"/>
                <a:cs typeface="Times New Roman" pitchFamily="18" charset="0"/>
              </a:rPr>
              <a:t>     Коды появились в глубокой древности в виде </a:t>
            </a:r>
            <a:r>
              <a:rPr lang="ru-RU" sz="1950" dirty="0" smtClean="0">
                <a:latin typeface="Times New Roman" pitchFamily="18" charset="0"/>
                <a:cs typeface="Times New Roman" pitchFamily="18" charset="0"/>
              </a:rPr>
              <a:t>криптограмм. </a:t>
            </a:r>
            <a:r>
              <a:rPr lang="ru-RU" sz="1950" dirty="0" smtClean="0">
                <a:latin typeface="Times New Roman" pitchFamily="18" charset="0"/>
                <a:cs typeface="Times New Roman" pitchFamily="18" charset="0"/>
              </a:rPr>
              <a:t>Порой священные иудейские тексты шифровались методом замены. Вместо первой буквы алфавита писалась последняя буква, вместо второй - предпоследняя и так далее. Этот древний метод шифрования назывался </a:t>
            </a:r>
            <a:r>
              <a:rPr lang="ru-RU" sz="1950" dirty="0" err="1" smtClean="0">
                <a:latin typeface="Times New Roman" pitchFamily="18" charset="0"/>
                <a:cs typeface="Times New Roman" pitchFamily="18" charset="0"/>
              </a:rPr>
              <a:t>атбаш</a:t>
            </a:r>
            <a:r>
              <a:rPr lang="ru-RU" sz="1950" dirty="0" smtClean="0">
                <a:latin typeface="Times New Roman" pitchFamily="18" charset="0"/>
                <a:cs typeface="Times New Roman" pitchFamily="18" charset="0"/>
              </a:rPr>
              <a:t>. Известно, что шифровалась переписка Юлия Цезаря </a:t>
            </a:r>
            <a:r>
              <a:rPr lang="ru-RU" sz="1950" dirty="0" smtClean="0">
                <a:latin typeface="Times New Roman" pitchFamily="18" charset="0"/>
                <a:cs typeface="Times New Roman" pitchFamily="18" charset="0"/>
              </a:rPr>
              <a:t>с Цицероном. </a:t>
            </a:r>
            <a:r>
              <a:rPr lang="ru-RU" sz="1950" dirty="0" smtClean="0">
                <a:latin typeface="Times New Roman" pitchFamily="18" charset="0"/>
                <a:cs typeface="Times New Roman" pitchFamily="18" charset="0"/>
              </a:rPr>
              <a:t>Шифр Цезаря реализуется заменой каждой буквы в сообщении другой буквой этого же алфавита, отстоящей от нее в алфавите на фиксированное число букв. В своих шифровках Цезарь заменял букву исходного открытого текста буквой, отстоящей от исходной буквы впереди на три позиции.</a:t>
            </a:r>
          </a:p>
          <a:p>
            <a:pPr algn="jus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950" dirty="0" smtClean="0">
                <a:latin typeface="Times New Roman" pitchFamily="18" charset="0"/>
                <a:cs typeface="Times New Roman" pitchFamily="18" charset="0"/>
              </a:rPr>
              <a:t>      С начала эпохи Возрождения (конец XIV столетия) начала возрождаться и криптография. Наряду с традиционными применениями криптографии в политике, дипломатии и военном деле появляются и другие задачи - защита интеллектуальной собственности от преследований инквизиции или заимствований злоумышленников. В разработанных шифрах перестановки того времени применяются шифрующие таблицы, которые в сущности задают правила перестановки букв в сообщении.</a:t>
            </a:r>
          </a:p>
          <a:p>
            <a:endParaRPr lang="ru-RU" sz="195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755576" y="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Шифр </a:t>
            </a:r>
            <a:r>
              <a:rPr kumimoji="0" lang="ru-RU" sz="44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j-ea"/>
                <a:cs typeface="Times New Roman" panose="02020603050405020304" pitchFamily="18" charset="0"/>
              </a:rPr>
              <a:t>скитала</a:t>
            </a:r>
            <a:endParaRPr kumimoji="0" lang="ru-RU" sz="4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
        <p:nvSpPr>
          <p:cNvPr id="3" name="Объект 2"/>
          <p:cNvSpPr txBox="1">
            <a:spLocks/>
          </p:cNvSpPr>
          <p:nvPr/>
        </p:nvSpPr>
        <p:spPr>
          <a:xfrm>
            <a:off x="0" y="836712"/>
            <a:ext cx="5652120" cy="3096344"/>
          </a:xfrm>
          <a:prstGeom prst="rect">
            <a:avLst/>
          </a:prstGeom>
        </p:spPr>
        <p:txBody>
          <a:bodyPr/>
          <a:lstStyle/>
          <a:p>
            <a:pPr marL="68263"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ru-RU" altLang="ru-RU" sz="3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Ликург  — царь Спарты </a:t>
            </a:r>
          </a:p>
          <a:p>
            <a:pPr marL="68263"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ru-RU" altLang="ru-RU" sz="3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из рода </a:t>
            </a:r>
            <a:r>
              <a:rPr kumimoji="0" lang="ru-RU" altLang="ru-RU" sz="3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Эврипонтидов</a:t>
            </a:r>
            <a:r>
              <a:rPr kumimoji="0" lang="ru-RU" altLang="ru-RU" sz="3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68263"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ru-RU" altLang="ru-RU" sz="3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правивший </a:t>
            </a:r>
          </a:p>
          <a:p>
            <a:pPr marL="68263"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ru-RU" altLang="ru-RU" sz="3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в 220 — 212 до н. э</a:t>
            </a:r>
            <a:r>
              <a:rPr kumimoji="0" lang="ru-RU" alt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p:txBody>
      </p:sp>
      <p:pic>
        <p:nvPicPr>
          <p:cNvPr id="4" name="Picture 2" descr="C:\Users\DNS\Desktop\likur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620688"/>
            <a:ext cx="3014712" cy="4013335"/>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pic>
        <p:nvPicPr>
          <p:cNvPr id="5" name="Picture 3" descr="C:\Users\DNS\Desktop\1024px-Skytale.png"/>
          <p:cNvPicPr>
            <a:picLocks noChangeAspect="1" noChangeArrowheads="1"/>
          </p:cNvPicPr>
          <p:nvPr/>
        </p:nvPicPr>
        <p:blipFill>
          <a:blip r:embed="rId3" cstate="print"/>
          <a:srcRect/>
          <a:stretch>
            <a:fillRect/>
          </a:stretch>
        </p:blipFill>
        <p:spPr bwMode="auto">
          <a:xfrm>
            <a:off x="5337175" y="3284984"/>
            <a:ext cx="3806825" cy="2174875"/>
          </a:xfrm>
          <a:prstGeom prst="rect">
            <a:avLst/>
          </a:prstGeom>
          <a:noFill/>
          <a:ln w="9525">
            <a:noFill/>
            <a:miter lim="800000"/>
            <a:headEnd/>
            <a:tailEnd/>
          </a:ln>
        </p:spPr>
      </p:pic>
      <p:sp>
        <p:nvSpPr>
          <p:cNvPr id="6" name="TextBox 5"/>
          <p:cNvSpPr txBox="1"/>
          <p:nvPr/>
        </p:nvSpPr>
        <p:spPr>
          <a:xfrm>
            <a:off x="0" y="3573016"/>
            <a:ext cx="5112568" cy="3046988"/>
          </a:xfrm>
          <a:prstGeom prst="rect">
            <a:avLst/>
          </a:prstGeom>
          <a:noFill/>
        </p:spPr>
        <p:txBody>
          <a:bodyPr wrap="square" rtlCol="0">
            <a:spAutoFit/>
          </a:bodyPr>
          <a:lstStyle/>
          <a:p>
            <a:r>
              <a:rPr lang="ru-RU" sz="2400" dirty="0" smtClean="0">
                <a:latin typeface="Times New Roman" pitchFamily="18" charset="0"/>
                <a:cs typeface="Times New Roman" pitchFamily="18" charset="0"/>
              </a:rPr>
              <a:t>Принцип стоился на том, что бумага накручивалась на цилиндр, выступающий в роли ключа и затем писали на этой бумаге. В результате получался рулон с буквами. Текст можно было прочитать имея такой же цилиндр, что использовался при записи сообщения.</a:t>
            </a:r>
            <a:endParaRPr lang="ru-RU"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27584" y="0"/>
            <a:ext cx="7772400" cy="914400"/>
          </a:xfrm>
        </p:spPr>
        <p:txBody>
          <a:bodyPr/>
          <a:lstStyle/>
          <a:p>
            <a:pPr algn="ctr">
              <a:defRPr/>
            </a:pPr>
            <a:r>
              <a:rPr lang="ru-RU" b="1" dirty="0" smtClean="0">
                <a:latin typeface="Times New Roman" panose="02020603050405020304" pitchFamily="18" charset="0"/>
                <a:cs typeface="Times New Roman" panose="02020603050405020304" pitchFamily="18" charset="0"/>
              </a:rPr>
              <a:t> Шифр </a:t>
            </a:r>
            <a:r>
              <a:rPr lang="ru-RU" b="1" dirty="0">
                <a:latin typeface="Times New Roman" panose="02020603050405020304" pitchFamily="18" charset="0"/>
                <a:cs typeface="Times New Roman" panose="02020603050405020304" pitchFamily="18" charset="0"/>
              </a:rPr>
              <a:t>Цезаря</a:t>
            </a:r>
            <a:endParaRPr lang="ru-RU" dirty="0">
              <a:latin typeface="Times New Roman" panose="02020603050405020304" pitchFamily="18" charset="0"/>
              <a:cs typeface="Times New Roman" panose="02020603050405020304" pitchFamily="18" charset="0"/>
            </a:endParaRPr>
          </a:p>
        </p:txBody>
      </p:sp>
      <p:sp>
        <p:nvSpPr>
          <p:cNvPr id="5" name="Объект 2"/>
          <p:cNvSpPr>
            <a:spLocks noGrp="1"/>
          </p:cNvSpPr>
          <p:nvPr>
            <p:ph idx="1"/>
          </p:nvPr>
        </p:nvSpPr>
        <p:spPr>
          <a:xfrm>
            <a:off x="0" y="764704"/>
            <a:ext cx="5364088" cy="2664296"/>
          </a:xfrm>
        </p:spPr>
        <p:txBody>
          <a:bodyPr>
            <a:noAutofit/>
          </a:bodyPr>
          <a:lstStyle/>
          <a:p>
            <a:pPr marL="68263" indent="0">
              <a:buFont typeface="Wingdings" pitchFamily="2" charset="2"/>
              <a:buNone/>
              <a:defRPr/>
            </a:pPr>
            <a:r>
              <a:rPr lang="ru-RU" sz="2800" b="1" i="1" dirty="0">
                <a:latin typeface="Times New Roman" panose="02020603050405020304" pitchFamily="18" charset="0"/>
                <a:cs typeface="Times New Roman" panose="02020603050405020304" pitchFamily="18" charset="0"/>
              </a:rPr>
              <a:t>Гай </a:t>
            </a:r>
            <a:r>
              <a:rPr lang="ru-RU" sz="2800" b="1" i="1" dirty="0" err="1">
                <a:latin typeface="Times New Roman" panose="02020603050405020304" pitchFamily="18" charset="0"/>
                <a:cs typeface="Times New Roman" panose="02020603050405020304" pitchFamily="18" charset="0"/>
              </a:rPr>
              <a:t>Ю́лий</a:t>
            </a:r>
            <a:r>
              <a:rPr lang="ru-RU" sz="2800" b="1" i="1" dirty="0">
                <a:latin typeface="Times New Roman" panose="02020603050405020304" pitchFamily="18" charset="0"/>
                <a:cs typeface="Times New Roman" panose="02020603050405020304" pitchFamily="18" charset="0"/>
              </a:rPr>
              <a:t> </a:t>
            </a:r>
            <a:r>
              <a:rPr lang="ru-RU" sz="2800" b="1" i="1" dirty="0" err="1" smtClean="0">
                <a:latin typeface="Times New Roman" panose="02020603050405020304" pitchFamily="18" charset="0"/>
                <a:cs typeface="Times New Roman" panose="02020603050405020304" pitchFamily="18" charset="0"/>
              </a:rPr>
              <a:t>Це́зарь</a:t>
            </a:r>
            <a:endParaRPr lang="ru-RU" sz="2800" b="1" i="1" dirty="0" smtClean="0">
              <a:latin typeface="Times New Roman" panose="02020603050405020304" pitchFamily="18" charset="0"/>
              <a:cs typeface="Times New Roman" panose="02020603050405020304" pitchFamily="18" charset="0"/>
            </a:endParaRPr>
          </a:p>
          <a:p>
            <a:pPr marL="68263" indent="0">
              <a:buFont typeface="Wingdings" pitchFamily="2" charset="2"/>
              <a:buNone/>
              <a:defRPr/>
            </a:pPr>
            <a:r>
              <a:rPr lang="ru-RU" sz="2400" b="1" i="1" dirty="0" smtClean="0">
                <a:latin typeface="Times New Roman" panose="02020603050405020304" pitchFamily="18" charset="0"/>
                <a:cs typeface="Times New Roman" panose="02020603050405020304" pitchFamily="18" charset="0"/>
              </a:rPr>
              <a:t>(100</a:t>
            </a:r>
            <a:r>
              <a:rPr lang="ru-RU" sz="2400" b="1" i="1" dirty="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a:t>
            </a:r>
            <a:r>
              <a:rPr lang="ru-RU" sz="2400" b="1" i="1" dirty="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4</a:t>
            </a:r>
            <a:r>
              <a:rPr lang="ru-RU" sz="24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ru-RU" sz="2400" b="1" i="1" dirty="0" smtClean="0">
                <a:latin typeface="Times New Roman" panose="02020603050405020304" pitchFamily="18" charset="0"/>
                <a:cs typeface="Times New Roman" panose="02020603050405020304" pitchFamily="18" charset="0"/>
              </a:rPr>
              <a:t> г. до н. </a:t>
            </a:r>
            <a:r>
              <a:rPr lang="ru-RU" sz="2400" b="1" i="1" dirty="0" smtClean="0">
                <a:latin typeface="Times New Roman" panose="02020603050405020304" pitchFamily="18" charset="0"/>
                <a:cs typeface="Times New Roman" panose="02020603050405020304" pitchFamily="18" charset="0"/>
              </a:rPr>
              <a:t>э.)</a:t>
            </a:r>
            <a:r>
              <a:rPr lang="ru-RU" sz="2400" b="1" i="1" dirty="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a:t>
            </a:r>
            <a:r>
              <a:rPr lang="ru-RU" sz="2800" b="1" i="1" dirty="0" smtClean="0">
                <a:latin typeface="Times New Roman" panose="02020603050405020304" pitchFamily="18" charset="0"/>
                <a:cs typeface="Times New Roman" panose="02020603050405020304" pitchFamily="18" charset="0"/>
              </a:rPr>
              <a:t>древнеримский</a:t>
            </a:r>
            <a:r>
              <a:rPr lang="ru-RU" sz="2800" b="1" i="1" dirty="0">
                <a:latin typeface="Times New Roman" panose="02020603050405020304" pitchFamily="18" charset="0"/>
                <a:cs typeface="Times New Roman" panose="02020603050405020304" pitchFamily="18" charset="0"/>
              </a:rPr>
              <a:t> </a:t>
            </a:r>
            <a:r>
              <a:rPr lang="ru-RU" sz="2800" b="1" i="1" dirty="0" err="1" smtClean="0">
                <a:latin typeface="Times New Roman" panose="02020603050405020304" pitchFamily="18" charset="0"/>
                <a:cs typeface="Times New Roman" panose="02020603050405020304" pitchFamily="18" charset="0"/>
              </a:rPr>
              <a:t>государственнй</a:t>
            </a:r>
            <a:r>
              <a:rPr lang="ru-RU" sz="2800" b="1" i="1" dirty="0" smtClean="0">
                <a:latin typeface="Times New Roman" panose="02020603050405020304" pitchFamily="18" charset="0"/>
                <a:cs typeface="Times New Roman" panose="02020603050405020304" pitchFamily="18" charset="0"/>
              </a:rPr>
              <a:t> </a:t>
            </a:r>
            <a:r>
              <a:rPr lang="ru-RU" sz="2800" b="1" i="1" dirty="0">
                <a:latin typeface="Times New Roman" panose="02020603050405020304" pitchFamily="18" charset="0"/>
                <a:cs typeface="Times New Roman" panose="02020603050405020304" pitchFamily="18" charset="0"/>
              </a:rPr>
              <a:t>и </a:t>
            </a:r>
            <a:r>
              <a:rPr lang="ru-RU" sz="2800" b="1" i="1" dirty="0" smtClean="0">
                <a:latin typeface="Times New Roman" panose="02020603050405020304" pitchFamily="18" charset="0"/>
                <a:cs typeface="Times New Roman" panose="02020603050405020304" pitchFamily="18" charset="0"/>
              </a:rPr>
              <a:t>политический </a:t>
            </a:r>
            <a:r>
              <a:rPr lang="ru-RU" sz="2800" b="1" i="1" dirty="0">
                <a:latin typeface="Times New Roman" panose="02020603050405020304" pitchFamily="18" charset="0"/>
                <a:cs typeface="Times New Roman" panose="02020603050405020304" pitchFamily="18" charset="0"/>
              </a:rPr>
              <a:t>деятель, </a:t>
            </a:r>
            <a:r>
              <a:rPr lang="ru-RU" sz="2800" b="1" i="1" dirty="0" smtClean="0">
                <a:latin typeface="Times New Roman" panose="02020603050405020304" pitchFamily="18" charset="0"/>
                <a:cs typeface="Times New Roman" panose="02020603050405020304" pitchFamily="18" charset="0"/>
              </a:rPr>
              <a:t>диктатор,</a:t>
            </a:r>
            <a:r>
              <a:rPr lang="ru-RU" sz="2800" b="1" i="1" dirty="0">
                <a:latin typeface="Times New Roman" panose="02020603050405020304" pitchFamily="18" charset="0"/>
                <a:cs typeface="Times New Roman" panose="02020603050405020304" pitchFamily="18" charset="0"/>
              </a:rPr>
              <a:t> </a:t>
            </a:r>
            <a:r>
              <a:rPr lang="ru-RU" sz="2800" b="1" i="1" dirty="0" smtClean="0">
                <a:latin typeface="Times New Roman" panose="02020603050405020304" pitchFamily="18" charset="0"/>
                <a:cs typeface="Times New Roman" panose="02020603050405020304" pitchFamily="18" charset="0"/>
              </a:rPr>
              <a:t>полководец,</a:t>
            </a:r>
          </a:p>
          <a:p>
            <a:pPr marL="68263" indent="0">
              <a:buFont typeface="Wingdings" pitchFamily="2" charset="2"/>
              <a:buNone/>
              <a:defRPr/>
            </a:pPr>
            <a:r>
              <a:rPr lang="ru-RU" sz="2800" b="1" i="1" dirty="0" smtClean="0">
                <a:latin typeface="Times New Roman" panose="02020603050405020304" pitchFamily="18" charset="0"/>
                <a:cs typeface="Times New Roman" panose="02020603050405020304" pitchFamily="18" charset="0"/>
              </a:rPr>
              <a:t>писатель</a:t>
            </a:r>
            <a:r>
              <a:rPr lang="ru-RU" sz="2800" b="1" i="1" dirty="0">
                <a:latin typeface="Times New Roman" panose="02020603050405020304" pitchFamily="18" charset="0"/>
                <a:cs typeface="Times New Roman" panose="02020603050405020304" pitchFamily="18" charset="0"/>
              </a:rPr>
              <a:t>.</a:t>
            </a:r>
          </a:p>
        </p:txBody>
      </p:sp>
      <p:pic>
        <p:nvPicPr>
          <p:cNvPr id="6" name="Picture 2" descr="C:\Users\DNS\Desktop\tseza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11552" y="1196752"/>
            <a:ext cx="4032448" cy="4032448"/>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pic>
        <p:nvPicPr>
          <p:cNvPr id="7" name="Picture 3" descr="C:\Users\DNS\Desktop\imag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1138" y="4145674"/>
            <a:ext cx="3460168" cy="1808217"/>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251520" y="3645024"/>
            <a:ext cx="4536504" cy="2677656"/>
          </a:xfrm>
          <a:prstGeom prst="rect">
            <a:avLst/>
          </a:prstGeom>
          <a:noFill/>
        </p:spPr>
        <p:txBody>
          <a:bodyPr wrap="square" rtlCol="0">
            <a:spAutoFit/>
          </a:bodyPr>
          <a:lstStyle/>
          <a:p>
            <a:r>
              <a:rPr lang="ru-RU" sz="2400" dirty="0" smtClean="0">
                <a:latin typeface="Times New Roman" pitchFamily="18" charset="0"/>
                <a:cs typeface="Times New Roman" pitchFamily="18" charset="0"/>
              </a:rPr>
              <a:t>Шифр Цезаря — это вид шифра подстановки, в котором каждый символ в открытом тексте заменяется символом, находящимся на некотором постоянном числе позиций левее или правее него в алфавите.</a:t>
            </a:r>
            <a:endParaRPr lang="ru-RU"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908720"/>
            <a:ext cx="8496944" cy="5509200"/>
          </a:xfrm>
          <a:prstGeom prst="rect">
            <a:avLst/>
          </a:prstGeom>
        </p:spPr>
        <p:txBody>
          <a:bodyPr wrap="square">
            <a:spAutoFit/>
          </a:bodyPr>
          <a:lstStyle/>
          <a:p>
            <a:pPr>
              <a:lnSpc>
                <a:spcPct val="80000"/>
              </a:lnSpc>
            </a:pPr>
            <a:r>
              <a:rPr lang="ru-RU" sz="2000" dirty="0" smtClean="0">
                <a:latin typeface="Times New Roman" pitchFamily="18" charset="0"/>
                <a:cs typeface="Times New Roman" pitchFamily="18" charset="0"/>
              </a:rPr>
              <a:t>Расположим </a:t>
            </a:r>
            <a:r>
              <a:rPr lang="ru-RU" sz="2000" dirty="0" smtClean="0">
                <a:latin typeface="Times New Roman" pitchFamily="18" charset="0"/>
                <a:cs typeface="Times New Roman" pitchFamily="18" charset="0"/>
              </a:rPr>
              <a:t>числа от 1 до 5 в </a:t>
            </a:r>
            <a:r>
              <a:rPr lang="ru-RU" sz="2000" dirty="0" err="1" smtClean="0">
                <a:latin typeface="Times New Roman" pitchFamily="18" charset="0"/>
                <a:cs typeface="Times New Roman" pitchFamily="18" charset="0"/>
              </a:rPr>
              <a:t>двухстрочной</a:t>
            </a:r>
            <a:r>
              <a:rPr lang="ru-RU" sz="2000" dirty="0" smtClean="0">
                <a:latin typeface="Times New Roman" pitchFamily="18" charset="0"/>
                <a:cs typeface="Times New Roman" pitchFamily="18" charset="0"/>
              </a:rPr>
              <a:t> записи, в которой вторая строка – произвольная перестановка чисел верхней строки: </a:t>
            </a:r>
          </a:p>
          <a:p>
            <a:pPr>
              <a:lnSpc>
                <a:spcPct val="80000"/>
              </a:lnSpc>
            </a:pPr>
            <a:r>
              <a:rPr lang="ru-RU" sz="2000" dirty="0" smtClean="0">
                <a:latin typeface="Times New Roman" pitchFamily="18" charset="0"/>
                <a:cs typeface="Times New Roman" pitchFamily="18" charset="0"/>
              </a:rPr>
              <a:t>12345 </a:t>
            </a:r>
          </a:p>
          <a:p>
            <a:pPr>
              <a:lnSpc>
                <a:spcPct val="80000"/>
              </a:lnSpc>
            </a:pPr>
            <a:r>
              <a:rPr lang="ru-RU" sz="2000" dirty="0" smtClean="0">
                <a:latin typeface="Times New Roman" pitchFamily="18" charset="0"/>
                <a:cs typeface="Times New Roman" pitchFamily="18" charset="0"/>
              </a:rPr>
              <a:t>32514</a:t>
            </a:r>
          </a:p>
          <a:p>
            <a:pPr>
              <a:lnSpc>
                <a:spcPct val="80000"/>
              </a:lnSpc>
            </a:pPr>
            <a:r>
              <a:rPr lang="ru-RU" sz="2000" dirty="0" smtClean="0">
                <a:latin typeface="Times New Roman" pitchFamily="18" charset="0"/>
                <a:cs typeface="Times New Roman" pitchFamily="18" charset="0"/>
              </a:rPr>
              <a:t>Эта конструкция носит название подстановки, </a:t>
            </a:r>
          </a:p>
          <a:p>
            <a:pPr>
              <a:lnSpc>
                <a:spcPct val="80000"/>
              </a:lnSpc>
            </a:pPr>
            <a:r>
              <a:rPr lang="ru-RU" sz="2000" dirty="0" smtClean="0">
                <a:latin typeface="Times New Roman" pitchFamily="18" charset="0"/>
                <a:cs typeface="Times New Roman" pitchFamily="18" charset="0"/>
              </a:rPr>
              <a:t>а число 5 называется ее степенью.</a:t>
            </a:r>
          </a:p>
          <a:p>
            <a:pPr>
              <a:lnSpc>
                <a:spcPct val="80000"/>
              </a:lnSpc>
            </a:pPr>
            <a:endParaRPr lang="ru-RU" sz="2000" dirty="0" smtClean="0">
              <a:latin typeface="Times New Roman" pitchFamily="18" charset="0"/>
              <a:cs typeface="Times New Roman" pitchFamily="18" charset="0"/>
            </a:endParaRPr>
          </a:p>
          <a:p>
            <a:pPr>
              <a:lnSpc>
                <a:spcPct val="80000"/>
              </a:lnSpc>
            </a:pPr>
            <a:r>
              <a:rPr lang="ru-RU" sz="2000" dirty="0" smtClean="0">
                <a:latin typeface="Times New Roman" pitchFamily="18" charset="0"/>
                <a:cs typeface="Times New Roman" pitchFamily="18" charset="0"/>
              </a:rPr>
              <a:t>Зашифруем фразу «СВЯЩЕННАЯ РИМСКАЯ ИМПЕРИЯ». </a:t>
            </a:r>
          </a:p>
          <a:p>
            <a:pPr>
              <a:lnSpc>
                <a:spcPct val="80000"/>
              </a:lnSpc>
            </a:pPr>
            <a:r>
              <a:rPr lang="ru-RU" sz="2000" dirty="0" smtClean="0">
                <a:latin typeface="Times New Roman" pitchFamily="18" charset="0"/>
                <a:cs typeface="Times New Roman" pitchFamily="18" charset="0"/>
              </a:rPr>
              <a:t>В этой фразе 23 буквы. Дополним её двумя произвольными буквами (например, Ь, Э) до ближайшего числа, кратного 5, то есть 25. Выпишем эту дополненную фразу без пропусков, одновременно разбив её на пятизначные группы:</a:t>
            </a:r>
          </a:p>
          <a:p>
            <a:pPr>
              <a:lnSpc>
                <a:spcPct val="80000"/>
              </a:lnSpc>
            </a:pPr>
            <a:r>
              <a:rPr lang="ru-RU" sz="2000" dirty="0" smtClean="0">
                <a:latin typeface="Times New Roman" pitchFamily="18" charset="0"/>
                <a:cs typeface="Times New Roman" pitchFamily="18" charset="0"/>
              </a:rPr>
              <a:t>СВЯЩЕ ННАЯР ИМСКА ЯИМПЕ РИЯЬЭ</a:t>
            </a:r>
          </a:p>
          <a:p>
            <a:pPr>
              <a:lnSpc>
                <a:spcPct val="80000"/>
              </a:lnSpc>
            </a:pPr>
            <a:r>
              <a:rPr lang="ru-RU" sz="2000" dirty="0" smtClean="0">
                <a:latin typeface="Times New Roman" pitchFamily="18" charset="0"/>
                <a:cs typeface="Times New Roman" pitchFamily="18" charset="0"/>
              </a:rPr>
              <a:t>Буквы каждой группы переставим в соответствии с указанной </a:t>
            </a:r>
            <a:r>
              <a:rPr lang="ru-RU" sz="2000" dirty="0" err="1" smtClean="0">
                <a:latin typeface="Times New Roman" pitchFamily="18" charset="0"/>
                <a:cs typeface="Times New Roman" pitchFamily="18" charset="0"/>
              </a:rPr>
              <a:t>двухстрочной</a:t>
            </a:r>
            <a:r>
              <a:rPr lang="ru-RU" sz="2000" dirty="0" smtClean="0">
                <a:latin typeface="Times New Roman" pitchFamily="18" charset="0"/>
                <a:cs typeface="Times New Roman" pitchFamily="18" charset="0"/>
              </a:rPr>
              <a:t> записью по следующему правилу: первая буква встаёт на третье место, вторая – на второе, третья – на пятое, четвёртая – на первое и пятая – на четвёртое. Полученный текст выписывается без пропусков:</a:t>
            </a:r>
          </a:p>
          <a:p>
            <a:pPr>
              <a:lnSpc>
                <a:spcPct val="80000"/>
              </a:lnSpc>
            </a:pPr>
            <a:r>
              <a:rPr lang="ru-RU" sz="2000" dirty="0" smtClean="0">
                <a:latin typeface="Times New Roman" pitchFamily="18" charset="0"/>
                <a:cs typeface="Times New Roman" pitchFamily="18" charset="0"/>
              </a:rPr>
              <a:t>ЩВСЕЯЯННРАКМИАСПИЯЕМЬИРЭЯ</a:t>
            </a:r>
          </a:p>
          <a:p>
            <a:pPr>
              <a:lnSpc>
                <a:spcPct val="80000"/>
              </a:lnSpc>
            </a:pPr>
            <a:r>
              <a:rPr lang="ru-RU" sz="2000" dirty="0" smtClean="0">
                <a:latin typeface="Times New Roman" pitchFamily="18" charset="0"/>
                <a:cs typeface="Times New Roman" pitchFamily="18" charset="0"/>
              </a:rPr>
              <a:t>При </a:t>
            </a:r>
            <a:r>
              <a:rPr lang="ru-RU" sz="2000" dirty="0" err="1" smtClean="0">
                <a:latin typeface="Times New Roman" pitchFamily="18" charset="0"/>
                <a:cs typeface="Times New Roman" pitchFamily="18" charset="0"/>
              </a:rPr>
              <a:t>расшифровании</a:t>
            </a:r>
            <a:r>
              <a:rPr lang="ru-RU" sz="2000" dirty="0" smtClean="0">
                <a:latin typeface="Times New Roman" pitchFamily="18" charset="0"/>
                <a:cs typeface="Times New Roman" pitchFamily="18" charset="0"/>
              </a:rPr>
              <a:t> текст разбивается на группы по 5 букв и буквы переставляются в обратном порядке: 1 на 4 место, 2 на 2, 3 на 1, 4 на 5 и 5 на 3. Ключом шифра является выбранное число 5 и порядок расположения чисел в нижнем ряду </a:t>
            </a:r>
            <a:r>
              <a:rPr lang="ru-RU" sz="2000" dirty="0" err="1" smtClean="0">
                <a:latin typeface="Times New Roman" pitchFamily="18" charset="0"/>
                <a:cs typeface="Times New Roman" pitchFamily="18" charset="0"/>
              </a:rPr>
              <a:t>двухстрочной</a:t>
            </a:r>
            <a:r>
              <a:rPr lang="ru-RU" sz="2000" dirty="0" smtClean="0">
                <a:latin typeface="Times New Roman" pitchFamily="18" charset="0"/>
                <a:cs typeface="Times New Roman" pitchFamily="18" charset="0"/>
              </a:rPr>
              <a:t> записи.</a:t>
            </a:r>
            <a:endParaRPr lang="ru-RU" sz="2000" dirty="0" smtClean="0">
              <a:latin typeface="Times New Roman" pitchFamily="18" charset="0"/>
              <a:cs typeface="Times New Roman" pitchFamily="18" charset="0"/>
            </a:endParaRPr>
          </a:p>
        </p:txBody>
      </p:sp>
      <p:sp>
        <p:nvSpPr>
          <p:cNvPr id="5" name="Прямоугольник 4"/>
          <p:cNvSpPr/>
          <p:nvPr/>
        </p:nvSpPr>
        <p:spPr>
          <a:xfrm>
            <a:off x="2267744" y="260648"/>
            <a:ext cx="4217629" cy="486287"/>
          </a:xfrm>
          <a:prstGeom prst="rect">
            <a:avLst/>
          </a:prstGeom>
        </p:spPr>
        <p:txBody>
          <a:bodyPr wrap="none">
            <a:spAutoFit/>
          </a:bodyPr>
          <a:lstStyle/>
          <a:p>
            <a:pPr>
              <a:lnSpc>
                <a:spcPct val="80000"/>
              </a:lnSpc>
            </a:pPr>
            <a:r>
              <a:rPr lang="ru-RU" sz="3200" b="1" dirty="0" smtClean="0">
                <a:latin typeface="Times New Roman" pitchFamily="18" charset="0"/>
                <a:cs typeface="Times New Roman" pitchFamily="18" charset="0"/>
              </a:rPr>
              <a:t>ШИФР перестановки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457200" y="0"/>
            <a:ext cx="8229600" cy="1143000"/>
          </a:xfrm>
        </p:spPr>
        <p:txBody>
          <a:bodyPr/>
          <a:lstStyle/>
          <a:p>
            <a:pPr eaLnBrk="1" hangingPunct="1"/>
            <a:r>
              <a:rPr lang="ru-RU" dirty="0" smtClean="0">
                <a:latin typeface="Times New Roman" pitchFamily="18" charset="0"/>
                <a:cs typeface="Times New Roman" pitchFamily="18" charset="0"/>
              </a:rPr>
              <a:t>Квадрат </a:t>
            </a:r>
            <a:r>
              <a:rPr lang="ru-RU" dirty="0" err="1" smtClean="0">
                <a:latin typeface="Times New Roman" pitchFamily="18" charset="0"/>
                <a:cs typeface="Times New Roman" pitchFamily="18" charset="0"/>
              </a:rPr>
              <a:t>Полибия</a:t>
            </a:r>
            <a:endParaRPr lang="ru-RU" dirty="0" smtClean="0">
              <a:latin typeface="Times New Roman" pitchFamily="18" charset="0"/>
              <a:cs typeface="Times New Roman" pitchFamily="18" charset="0"/>
            </a:endParaRPr>
          </a:p>
        </p:txBody>
      </p:sp>
      <p:sp>
        <p:nvSpPr>
          <p:cNvPr id="5" name="Rectangle 3"/>
          <p:cNvSpPr txBox="1">
            <a:spLocks noChangeArrowheads="1"/>
          </p:cNvSpPr>
          <p:nvPr/>
        </p:nvSpPr>
        <p:spPr>
          <a:xfrm>
            <a:off x="179512" y="1219200"/>
            <a:ext cx="6264696" cy="5638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В квадрат размером 5х5 клеток выписываются все буквы алфавита. </a:t>
            </a:r>
          </a:p>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Шифруемая буква заменяется на координаты квадрата, в котором она записана.</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 </a:t>
            </a:r>
            <a:r>
              <a:rPr kumimoji="0" lang="ru-RU"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AB</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R → QB</a:t>
            </a:r>
            <a:endParaRPr kumimoji="0" lang="ru-RU"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Секрет </a:t>
            </a:r>
            <a:r>
              <a:rPr kumimoji="0" lang="ru-RU"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способ замены букв.</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Усложненные варианты</a:t>
            </a:r>
            <a:r>
              <a:rPr kumimoji="0" lang="ru-RU"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Произвольный порядок букв в квадрате.</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Ключ-пароль</a:t>
            </a:r>
            <a:r>
              <a:rPr kumimoji="0" lang="ru-RU"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вписывается без повтора букв в квадрат, в оставшиеся клетки – в алфавитном порядке буквы, отсутствующие в пароле.</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ru-RU"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Буква открытого текста заменяется на некоторое двухзначное десятичное число.</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ru-RU"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srcRect/>
          <a:stretch>
            <a:fillRect/>
          </a:stretch>
        </p:blipFill>
        <p:spPr bwMode="auto">
          <a:xfrm>
            <a:off x="6588224" y="1268760"/>
            <a:ext cx="2362200" cy="21748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txBox="1">
            <a:spLocks noChangeAspect="1" noChangeArrowheads="1"/>
          </p:cNvSpPr>
          <p:nvPr/>
        </p:nvSpPr>
        <p:spPr>
          <a:xfrm>
            <a:off x="4876800" y="3581400"/>
            <a:ext cx="3352800" cy="1325563"/>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n </a:t>
            </a: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номер страницы</a:t>
            </a: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a:t>
            </a: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a:t>
            </a: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номер строки</a:t>
            </a: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 </a:t>
            </a: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номер буквы</a:t>
            </a:r>
          </a:p>
        </p:txBody>
      </p:sp>
      <p:pic>
        <p:nvPicPr>
          <p:cNvPr id="5" name="Picture 3"/>
          <p:cNvPicPr>
            <a:picLocks noChangeAspect="1" noChangeArrowheads="1"/>
          </p:cNvPicPr>
          <p:nvPr/>
        </p:nvPicPr>
        <p:blipFill>
          <a:blip r:embed="rId2" cstate="print"/>
          <a:srcRect/>
          <a:stretch>
            <a:fillRect/>
          </a:stretch>
        </p:blipFill>
        <p:spPr bwMode="auto">
          <a:xfrm>
            <a:off x="381000" y="685800"/>
            <a:ext cx="3514725" cy="5181600"/>
          </a:xfrm>
          <a:prstGeom prst="rect">
            <a:avLst/>
          </a:prstGeom>
          <a:noFill/>
          <a:ln w="9525">
            <a:noFill/>
            <a:miter lim="800000"/>
            <a:headEnd/>
            <a:tailEnd/>
          </a:ln>
        </p:spPr>
      </p:pic>
      <p:sp>
        <p:nvSpPr>
          <p:cNvPr id="6" name="AutoShape 4"/>
          <p:cNvSpPr>
            <a:spLocks noChangeAspect="1" noChangeArrowheads="1"/>
          </p:cNvSpPr>
          <p:nvPr/>
        </p:nvSpPr>
        <p:spPr bwMode="auto">
          <a:xfrm>
            <a:off x="3886200" y="1295400"/>
            <a:ext cx="5105400" cy="762000"/>
          </a:xfrm>
          <a:prstGeom prst="rect">
            <a:avLst/>
          </a:prstGeom>
          <a:noFill/>
          <a:ln w="9525">
            <a:noFill/>
            <a:miter lim="800000"/>
            <a:headEnd/>
            <a:tailEnd/>
          </a:ln>
          <a:effectLst/>
        </p:spPr>
        <p:txBody>
          <a:bodyPr/>
          <a:lstStyle/>
          <a:p>
            <a:pPr marL="342900" indent="-342900" algn="ctr">
              <a:spcBef>
                <a:spcPct val="20000"/>
              </a:spcBef>
              <a:buClr>
                <a:schemeClr val="hlink"/>
              </a:buClr>
              <a:buSzPct val="70000"/>
              <a:buFont typeface="Wingdings" pitchFamily="2" charset="2"/>
              <a:buNone/>
              <a:defRPr/>
            </a:pPr>
            <a:r>
              <a:rPr lang="ru-RU" sz="4400" b="1" dirty="0">
                <a:solidFill>
                  <a:schemeClr val="bg1"/>
                </a:solidFill>
                <a:effectLst>
                  <a:outerShdw blurRad="38100" dist="38100" dir="2700000" algn="tl">
                    <a:srgbClr val="000000"/>
                  </a:outerShdw>
                </a:effectLst>
                <a:latin typeface="Times New Roman" pitchFamily="18" charset="0"/>
                <a:cs typeface="Times New Roman" pitchFamily="18" charset="0"/>
              </a:rPr>
              <a:t>Книжные шифры</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1702</TotalTime>
  <Words>1245</Words>
  <Application>Microsoft Office PowerPoint</Application>
  <PresentationFormat>Экран (4:3)</PresentationFormat>
  <Paragraphs>138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Апекс</vt:lpstr>
      <vt:lpstr>Слайд 1</vt:lpstr>
      <vt:lpstr>Слайд 2</vt:lpstr>
      <vt:lpstr>Слайд 3</vt:lpstr>
      <vt:lpstr>История</vt:lpstr>
      <vt:lpstr>Слайд 5</vt:lpstr>
      <vt:lpstr> Шифр Цезаря</vt:lpstr>
      <vt:lpstr>Слайд 7</vt:lpstr>
      <vt:lpstr>Квадрат Полибия</vt:lpstr>
      <vt:lpstr>Слайд 9</vt:lpstr>
      <vt:lpstr>Шифратор Томаса Джефферсона (в 1790 г. предложил механизм для реализации шифра многоалфавитной замены)</vt:lpstr>
      <vt:lpstr>Слайд 11</vt:lpstr>
      <vt:lpstr>Огюст Керкгоффс</vt:lpstr>
      <vt:lpstr>Чарльз Бэббидж</vt:lpstr>
      <vt:lpstr>ХХ век Революция  в шифровании</vt:lpstr>
      <vt:lpstr>Слайд 15</vt:lpstr>
      <vt:lpstr>Принципы действия криптографии. Методологии.</vt:lpstr>
      <vt:lpstr>Слайд 17</vt:lpstr>
      <vt:lpstr>Слайд 18</vt:lpstr>
      <vt:lpstr>Моя простая программа на паскале для шифрования текста (Костыли наше всё)</vt:lpstr>
      <vt:lpstr>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Friksasha</dc:creator>
  <cp:lastModifiedBy>Friksasha</cp:lastModifiedBy>
  <cp:revision>170</cp:revision>
  <dcterms:created xsi:type="dcterms:W3CDTF">2015-06-17T18:52:10Z</dcterms:created>
  <dcterms:modified xsi:type="dcterms:W3CDTF">2015-06-18T23:34:10Z</dcterms:modified>
</cp:coreProperties>
</file>