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67" r:id="rId3"/>
    <p:sldId id="270" r:id="rId4"/>
    <p:sldId id="269" r:id="rId5"/>
    <p:sldId id="268" r:id="rId6"/>
    <p:sldId id="271" r:id="rId7"/>
    <p:sldId id="272" r:id="rId8"/>
    <p:sldId id="277" r:id="rId9"/>
    <p:sldId id="276" r:id="rId10"/>
    <p:sldId id="275" r:id="rId11"/>
    <p:sldId id="274" r:id="rId12"/>
    <p:sldId id="273" r:id="rId13"/>
    <p:sldId id="282" r:id="rId14"/>
    <p:sldId id="281" r:id="rId15"/>
    <p:sldId id="280" r:id="rId16"/>
    <p:sldId id="285" r:id="rId17"/>
    <p:sldId id="278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71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C0150-D468-4173-852D-66869BC7E3A6}" type="datetimeFigureOut">
              <a:rPr lang="ru-RU" smtClean="0"/>
              <a:pPr>
                <a:defRPr/>
              </a:pPr>
              <a:t>29.04.2015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9D5F3-6DEF-42F2-ACDD-24FD2FF5E7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4A7CF-5DE9-465F-AEAB-DBA586EB1BCA}" type="datetimeFigureOut">
              <a:rPr lang="ru-RU" smtClean="0"/>
              <a:pPr>
                <a:defRPr/>
              </a:pPr>
              <a:t>29.04.2015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572D5-CB97-49D5-915B-FE59EA6B63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152EF-433C-4EF0-BC63-EBB7CCBF9263}" type="datetimeFigureOut">
              <a:rPr lang="ru-RU" smtClean="0"/>
              <a:pPr>
                <a:defRPr/>
              </a:pPr>
              <a:t>29.04.2015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024B6-BBFE-4F7D-BF54-05AFCF5196F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124FA-336A-469D-9516-8A5DDCFCCD40}" type="datetimeFigureOut">
              <a:rPr lang="ru-RU" smtClean="0"/>
              <a:pPr>
                <a:defRPr/>
              </a:pPr>
              <a:t>29.04.2015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A75C9-9D73-467C-BF54-6AC4CEF0462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2FEAB-6498-48FF-85D9-0ACD38FC1565}" type="datetimeFigureOut">
              <a:rPr lang="ru-RU" smtClean="0"/>
              <a:pPr>
                <a:defRPr/>
              </a:pPr>
              <a:t>29.04.2015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64942-7C31-406C-924A-86AB9D624B3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B84F9-7398-425C-87D8-481B4BBB1E15}" type="datetimeFigureOut">
              <a:rPr lang="ru-RU" smtClean="0"/>
              <a:pPr>
                <a:defRPr/>
              </a:pPr>
              <a:t>29.04.2015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98D03-FD57-44B6-9012-20477C1CEF9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1B374-329F-401B-AEB0-35785D03C2B3}" type="datetimeFigureOut">
              <a:rPr lang="ru-RU" smtClean="0"/>
              <a:pPr>
                <a:defRPr/>
              </a:pPr>
              <a:t>29.04.2015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40C39-B7D4-48D3-8F4A-42889A1B80E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F2008-4059-493D-8BD7-39EF839A05B9}" type="datetimeFigureOut">
              <a:rPr lang="ru-RU" smtClean="0"/>
              <a:pPr>
                <a:defRPr/>
              </a:pPr>
              <a:t>29.04.2015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14262-958C-414B-A747-538EED0171E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F7CE-5D51-4C7B-BFCC-22101B6992CA}" type="datetimeFigureOut">
              <a:rPr lang="ru-RU" smtClean="0"/>
              <a:pPr>
                <a:defRPr/>
              </a:pPr>
              <a:t>29.04.2015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74129-7948-452D-AE77-21797E3C3D4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C0A19-0829-4317-90C4-68E6FEA740DC}" type="datetimeFigureOut">
              <a:rPr lang="ru-RU" smtClean="0"/>
              <a:pPr>
                <a:defRPr/>
              </a:pPr>
              <a:t>29.04.2015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2F7A9-F1D0-43CA-896F-9E3B60550E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07462-C303-4822-8CC1-BE491769A38F}" type="datetimeFigureOut">
              <a:rPr lang="ru-RU" smtClean="0"/>
              <a:pPr>
                <a:defRPr/>
              </a:pPr>
              <a:t>29.04.2015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9C9B9-C5D3-46F7-B3E4-94839F3EE04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fld id="{67F2DD29-2129-4BAA-8E35-5F4A105BC4FF}" type="datetimeFigureOut">
              <a:rPr lang="ru-RU" smtClean="0"/>
              <a:pPr>
                <a:defRPr/>
              </a:pPr>
              <a:t>29.04.2015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82A52AC-B73D-49C9-9AD7-320C82E8859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wedge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187624" y="188640"/>
            <a:ext cx="7072362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Самостоятельная работа по ОБЖ на тему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: “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Служба </a:t>
            </a: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в вооруженных силах 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России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”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053" name="Picture 5" descr="C:\Users\rekom\Desktop\prizyv-700x4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36912"/>
            <a:ext cx="4786313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156176" y="3212976"/>
            <a:ext cx="29878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Работу скопировал, прочитал и отредактировал студент ГБОУ СПО №2 Группы 1 КС 1.4 Фрик Александр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779912" y="648866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Зато честно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9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857250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     Распорядок дня</a:t>
            </a:r>
          </a:p>
        </p:txBody>
      </p:sp>
      <p:pic>
        <p:nvPicPr>
          <p:cNvPr id="11269" name="Picture 2" descr="C:\Users\rekom\Desktop\6ulCY5XsVCA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57250" y="1928813"/>
            <a:ext cx="4038600" cy="2908300"/>
          </a:xfrm>
          <a:noFill/>
        </p:spPr>
      </p:pic>
      <p:sp>
        <p:nvSpPr>
          <p:cNvPr id="11267" name="Содержимое 11"/>
          <p:cNvSpPr>
            <a:spLocks noGrp="1"/>
          </p:cNvSpPr>
          <p:nvPr>
            <p:ph sz="half" idx="2"/>
          </p:nvPr>
        </p:nvSpPr>
        <p:spPr>
          <a:xfrm>
            <a:off x="5076056" y="1556792"/>
            <a:ext cx="4067944" cy="511256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В 6 часов подъём </a:t>
            </a:r>
          </a:p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С 6 </a:t>
            </a:r>
            <a:r>
              <a:rPr lang="ru-RU" sz="1800" b="1" dirty="0" smtClean="0">
                <a:solidFill>
                  <a:srgbClr val="002060"/>
                </a:solidFill>
              </a:rPr>
              <a:t>до 7.30 </a:t>
            </a:r>
            <a:r>
              <a:rPr lang="ru-RU" sz="1800" b="1" dirty="0" smtClean="0">
                <a:solidFill>
                  <a:srgbClr val="002060"/>
                </a:solidFill>
              </a:rPr>
              <a:t>Зарядка, осмотр, умывание</a:t>
            </a:r>
          </a:p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В 7.30 Завтрак</a:t>
            </a:r>
          </a:p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С 7.50 до 14.00 Учебные занятия</a:t>
            </a:r>
          </a:p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14.00 Обед</a:t>
            </a:r>
          </a:p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С 14.30 до 15.00 Личное время</a:t>
            </a:r>
          </a:p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С 15.00 до 19.00 Дисциплинарные занятия</a:t>
            </a:r>
          </a:p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19.00 Ужин</a:t>
            </a:r>
          </a:p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С 19.30 до 21.30 Личное время </a:t>
            </a:r>
          </a:p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С 21.30 до 22.00 Прогулка, проверка, туалет</a:t>
            </a:r>
          </a:p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22.00 Отбой</a:t>
            </a:r>
            <a:r>
              <a:rPr lang="ru-RU" sz="1800" b="1" dirty="0" smtClean="0">
                <a:solidFill>
                  <a:srgbClr val="002060"/>
                </a:solidFill>
              </a:rPr>
              <a:t/>
            </a:r>
            <a:br>
              <a:rPr lang="ru-RU" sz="1800" b="1" dirty="0" smtClean="0">
                <a:solidFill>
                  <a:srgbClr val="002060"/>
                </a:solidFill>
              </a:rPr>
            </a:br>
            <a:endParaRPr lang="ru-RU" sz="18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9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71563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        Спорт в армии</a:t>
            </a:r>
          </a:p>
        </p:txBody>
      </p:sp>
      <p:pic>
        <p:nvPicPr>
          <p:cNvPr id="12293" name="Picture 2" descr="C:\Users\rekom\Desktop\m_a4ae46b06f96b16ca58e76f3dbb2059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28688" y="2286000"/>
            <a:ext cx="3857625" cy="2571750"/>
          </a:xfrm>
          <a:noFill/>
        </p:spPr>
      </p:pic>
      <p:sp>
        <p:nvSpPr>
          <p:cNvPr id="12291" name="Содержимое 11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495675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1800" b="1" smtClean="0">
                <a:solidFill>
                  <a:srgbClr val="002060"/>
                </a:solidFill>
              </a:rPr>
              <a:t>       </a:t>
            </a:r>
          </a:p>
          <a:p>
            <a:pPr>
              <a:buFont typeface="Arial" charset="0"/>
              <a:buNone/>
            </a:pPr>
            <a:r>
              <a:rPr lang="ru-RU" sz="1800" b="1" smtClean="0">
                <a:solidFill>
                  <a:srgbClr val="002060"/>
                </a:solidFill>
              </a:rPr>
              <a:t>       Если ты перспективный спортсмен, например, член сборной команды России, то тебя могут направить для прохождения военной службы в спортивную роту. При этом будет предоставлена возможность участвовать в Олимпийских играх, чемпионатах мира, Европы и других соревнованиях.</a:t>
            </a:r>
            <a:br>
              <a:rPr lang="ru-RU" sz="1800" b="1" smtClean="0">
                <a:solidFill>
                  <a:srgbClr val="002060"/>
                </a:solidFill>
              </a:rPr>
            </a:br>
            <a:endParaRPr lang="ru-RU" sz="1800" b="1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9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03263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   Научные роты</a:t>
            </a:r>
          </a:p>
        </p:txBody>
      </p:sp>
      <p:pic>
        <p:nvPicPr>
          <p:cNvPr id="13317" name="Picture 2" descr="C:\Users\rekom\Desktop\184034x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536" y="2132856"/>
            <a:ext cx="4376623" cy="3282925"/>
          </a:xfrm>
          <a:noFill/>
        </p:spPr>
      </p:pic>
      <p:sp>
        <p:nvSpPr>
          <p:cNvPr id="13315" name="Содержимое 11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567113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   </a:t>
            </a:r>
          </a:p>
          <a:p>
            <a:pPr>
              <a:buFont typeface="Arial" charset="0"/>
              <a:buNone/>
            </a:pPr>
            <a:r>
              <a:rPr lang="ru-RU" sz="1800" b="1" smtClean="0">
                <a:solidFill>
                  <a:srgbClr val="002060"/>
                </a:solidFill>
              </a:rPr>
              <a:t>       Наиболее талантливые выпускники вузов и студенты, склонные к научной работе, могут быть направлены для прохождения военной службы в научные роты, где они смогут продолжать заниматься научными исследованиями по выбранным направлениям. </a:t>
            </a:r>
            <a:br>
              <a:rPr lang="ru-RU" sz="1800" b="1" smtClean="0">
                <a:solidFill>
                  <a:srgbClr val="002060"/>
                </a:solidFill>
              </a:rPr>
            </a:br>
            <a:endParaRPr lang="ru-RU" b="1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9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058441"/>
          </a:xfrm>
        </p:spPr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        Подготовка в системе ДОСААФ</a:t>
            </a:r>
          </a:p>
        </p:txBody>
      </p:sp>
      <p:pic>
        <p:nvPicPr>
          <p:cNvPr id="14341" name="Picture 2" descr="C:\Users\rekom\Desktop\u4enija_era.by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2060848"/>
            <a:ext cx="4308111" cy="3231083"/>
          </a:xfrm>
          <a:noFill/>
        </p:spPr>
      </p:pic>
      <p:sp>
        <p:nvSpPr>
          <p:cNvPr id="14339" name="Содержимое 11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567113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       Если ты до службы в Вооруженных Силах уже успел пройти подготовку в одном из военно-патриотических клубов или системе ДОСААФ России, то в армии у тебя будет немало преимуществ. Ты быстрее втянешься в армейскую жизнь и сможешь занять наиболее ответственную и вместе с тем интересную должность. Например, будешь служить оператором сложной боевой техники, командиром боевой машины и т.д.</a:t>
            </a:r>
            <a:br>
              <a:rPr lang="ru-RU" sz="1800" b="1" dirty="0" smtClean="0">
                <a:solidFill>
                  <a:srgbClr val="002060"/>
                </a:solidFill>
              </a:rPr>
            </a:br>
            <a:endParaRPr lang="ru-RU" sz="18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9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28688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   Получение специальности</a:t>
            </a:r>
          </a:p>
        </p:txBody>
      </p:sp>
      <p:pic>
        <p:nvPicPr>
          <p:cNvPr id="15365" name="Picture 2" descr="C:\Users\rekom\Desktop\1376028506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10469" y="2336900"/>
            <a:ext cx="3908425" cy="2606675"/>
          </a:xfrm>
          <a:noFill/>
        </p:spPr>
      </p:pic>
      <p:sp>
        <p:nvSpPr>
          <p:cNvPr id="15363" name="Содержимое 11"/>
          <p:cNvSpPr>
            <a:spLocks noGrp="1"/>
          </p:cNvSpPr>
          <p:nvPr>
            <p:ph sz="half" idx="2"/>
          </p:nvPr>
        </p:nvSpPr>
        <p:spPr>
          <a:xfrm>
            <a:off x="5076056" y="1556792"/>
            <a:ext cx="4067944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  </a:t>
            </a:r>
          </a:p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       Если же до призыва ты </a:t>
            </a:r>
            <a:r>
              <a:rPr lang="ru-RU" sz="1800" b="1" dirty="0" smtClean="0">
                <a:solidFill>
                  <a:srgbClr val="002060"/>
                </a:solidFill>
              </a:rPr>
              <a:t>не</a:t>
            </a:r>
            <a:r>
              <a:rPr lang="en-US" sz="1800" b="1" dirty="0" smtClean="0">
                <a:solidFill>
                  <a:srgbClr val="002060"/>
                </a:solidFill>
              </a:rPr>
              <a:t>  </a:t>
            </a:r>
            <a:r>
              <a:rPr lang="ru-RU" sz="1800" b="1" dirty="0" smtClean="0">
                <a:solidFill>
                  <a:srgbClr val="002060"/>
                </a:solidFill>
              </a:rPr>
              <a:t>был </a:t>
            </a:r>
            <a:r>
              <a:rPr lang="ru-RU" sz="1800" b="1" dirty="0" smtClean="0">
                <a:solidFill>
                  <a:srgbClr val="002060"/>
                </a:solidFill>
              </a:rPr>
              <a:t>знаком с военной жизнью, то у тебя появится шанс получить полезную специальность в рядах Вооруженных Сил. Приобретенный профессиональный опыт наверняка пригодится и в гражданской жизни, облегчит поиск работы или выбор высшего учебного заведения.</a:t>
            </a:r>
            <a:br>
              <a:rPr lang="ru-RU" sz="1800" b="1" dirty="0" smtClean="0">
                <a:solidFill>
                  <a:srgbClr val="002060"/>
                </a:solidFill>
              </a:rPr>
            </a:br>
            <a:endParaRPr lang="ru-RU" sz="18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9"/>
          <p:cNvSpPr>
            <a:spLocks noGrp="1"/>
          </p:cNvSpPr>
          <p:nvPr>
            <p:ph type="title"/>
          </p:nvPr>
        </p:nvSpPr>
        <p:spPr>
          <a:xfrm>
            <a:off x="457200" y="714375"/>
            <a:ext cx="8229600" cy="703263"/>
          </a:xfrm>
        </p:spPr>
        <p:txBody>
          <a:bodyPr/>
          <a:lstStyle/>
          <a:p>
            <a:r>
              <a:rPr lang="ru-RU" b="1" smtClean="0">
                <a:solidFill>
                  <a:srgbClr val="C00000"/>
                </a:solidFill>
              </a:rPr>
              <a:t>     В армии и на флоте</a:t>
            </a:r>
          </a:p>
        </p:txBody>
      </p:sp>
      <p:pic>
        <p:nvPicPr>
          <p:cNvPr id="16389" name="Picture 2" descr="C:\Users\rekom\Desktop\0a133220d402053f18710b4ab96df246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57212" y="2424906"/>
            <a:ext cx="3838575" cy="2876550"/>
          </a:xfrm>
          <a:noFill/>
        </p:spPr>
      </p:pic>
      <p:sp>
        <p:nvSpPr>
          <p:cNvPr id="16387" name="Содержимое 11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567113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   </a:t>
            </a:r>
            <a:r>
              <a:rPr lang="ru-RU" sz="1800" b="1" smtClean="0">
                <a:solidFill>
                  <a:srgbClr val="002060"/>
                </a:solidFill>
              </a:rPr>
              <a:t>Служба в армии и на </a:t>
            </a:r>
          </a:p>
          <a:p>
            <a:pPr>
              <a:buFont typeface="Arial" charset="0"/>
              <a:buNone/>
            </a:pPr>
            <a:r>
              <a:rPr lang="ru-RU" sz="1800" b="1" smtClean="0">
                <a:solidFill>
                  <a:srgbClr val="002060"/>
                </a:solidFill>
              </a:rPr>
              <a:t>       флоте — почетная обязанность гражданина России, которая дает немалые преимущества в дальнейшем. Отслужив по призыву, ты получишь право на льготное поступление в государственные вузы: возможна замена вступительных экзаменов собеседованием или освобождение от экзаменов по общеобразовательным предметам.</a:t>
            </a:r>
          </a:p>
          <a:p>
            <a:pPr>
              <a:buFont typeface="Arial" charset="0"/>
              <a:buNone/>
            </a:pPr>
            <a:endParaRPr lang="ru-RU" sz="1800" b="1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9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571500"/>
          </a:xfrm>
        </p:spPr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      Рекомендация командира</a:t>
            </a:r>
          </a:p>
        </p:txBody>
      </p:sp>
      <p:pic>
        <p:nvPicPr>
          <p:cNvPr id="18437" name="Picture 2" descr="C:\Users\rekom\Desktop\main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9032" y="2286000"/>
            <a:ext cx="4697131" cy="2943200"/>
          </a:xfrm>
          <a:noFill/>
        </p:spPr>
      </p:pic>
      <p:sp>
        <p:nvSpPr>
          <p:cNvPr id="18435" name="Содержимое 11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567113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1800" b="1" smtClean="0">
                <a:solidFill>
                  <a:srgbClr val="002060"/>
                </a:solidFill>
              </a:rPr>
              <a:t>    </a:t>
            </a:r>
          </a:p>
          <a:p>
            <a:pPr>
              <a:buFont typeface="Arial" charset="0"/>
              <a:buNone/>
            </a:pPr>
            <a:r>
              <a:rPr lang="ru-RU" sz="1800" b="1" smtClean="0">
                <a:solidFill>
                  <a:srgbClr val="002060"/>
                </a:solidFill>
              </a:rPr>
              <a:t>       </a:t>
            </a:r>
          </a:p>
          <a:p>
            <a:pPr>
              <a:buFont typeface="Arial" charset="0"/>
              <a:buNone/>
            </a:pPr>
            <a:r>
              <a:rPr lang="ru-RU" sz="1800" b="1" smtClean="0">
                <a:solidFill>
                  <a:srgbClr val="002060"/>
                </a:solidFill>
              </a:rPr>
              <a:t>       На основании рекомендации командира воинской части после увольнения с военной службы по призыву ты также получаешь право обучения на подготовительных отделениях вузов за счет федерального бюджета.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9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846138"/>
          </a:xfrm>
        </p:spPr>
        <p:txBody>
          <a:bodyPr/>
          <a:lstStyle/>
          <a:p>
            <a:r>
              <a:rPr lang="ru-RU" sz="4800" b="1" smtClean="0">
                <a:solidFill>
                  <a:srgbClr val="C00000"/>
                </a:solidFill>
              </a:rPr>
              <a:t>   Карьера</a:t>
            </a:r>
          </a:p>
        </p:txBody>
      </p:sp>
      <p:pic>
        <p:nvPicPr>
          <p:cNvPr id="19461" name="Picture 2" descr="C:\Users\rekom\Desktop\3174286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57250" y="2143125"/>
            <a:ext cx="4038600" cy="2692400"/>
          </a:xfrm>
          <a:noFill/>
        </p:spPr>
      </p:pic>
      <p:sp>
        <p:nvSpPr>
          <p:cNvPr id="19459" name="Содержимое 11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424238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   </a:t>
            </a:r>
            <a:r>
              <a:rPr lang="ru-RU" sz="1800" b="1" smtClean="0">
                <a:solidFill>
                  <a:srgbClr val="002060"/>
                </a:solidFill>
              </a:rPr>
              <a:t>Ну, а если ты мечтаешь сделать карьеру в государственной структуре или ведомственном учреждении, служба в Вооруженных Силах — зачастую обязательное условие приема на работу, поскольку многие предприятия и структуры вообще не берут в свой штат граждан, не прошедших военную службу.</a:t>
            </a:r>
            <a:br>
              <a:rPr lang="ru-RU" sz="1800" b="1" smtClean="0">
                <a:solidFill>
                  <a:srgbClr val="002060"/>
                </a:solidFill>
              </a:rPr>
            </a:br>
            <a:endParaRPr lang="ru-RU" sz="1800" b="1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9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1000125"/>
          </a:xfrm>
        </p:spPr>
        <p:txBody>
          <a:bodyPr/>
          <a:lstStyle/>
          <a:p>
            <a:r>
              <a:rPr lang="ru-RU" sz="5400" b="1" smtClean="0">
                <a:solidFill>
                  <a:srgbClr val="C00000"/>
                </a:solidFill>
              </a:rPr>
              <a:t>   Служба</a:t>
            </a:r>
          </a:p>
        </p:txBody>
      </p:sp>
      <p:pic>
        <p:nvPicPr>
          <p:cNvPr id="3077" name="Picture 6" descr="C:\Users\rekom\Desktop\1589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28688" y="1857375"/>
            <a:ext cx="3810000" cy="2857500"/>
          </a:xfrm>
          <a:noFill/>
        </p:spPr>
      </p:pic>
      <p:sp>
        <p:nvSpPr>
          <p:cNvPr id="3075" name="Содержимое 11"/>
          <p:cNvSpPr>
            <a:spLocks noGrp="1"/>
          </p:cNvSpPr>
          <p:nvPr>
            <p:ph sz="half" idx="2"/>
          </p:nvPr>
        </p:nvSpPr>
        <p:spPr>
          <a:xfrm>
            <a:off x="4500563" y="1600200"/>
            <a:ext cx="3786187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000" b="1" smtClean="0"/>
              <a:t>     </a:t>
            </a:r>
          </a:p>
          <a:p>
            <a:pPr>
              <a:buFont typeface="Arial" charset="0"/>
              <a:buNone/>
            </a:pPr>
            <a:r>
              <a:rPr lang="ru-RU" sz="1800" b="1" smtClean="0">
                <a:solidFill>
                  <a:srgbClr val="002060"/>
                </a:solidFill>
              </a:rPr>
              <a:t>       Служба в Вооруженных Силах — важный этап в биографии каждого мужчины. Здесь ты пройдешь не только хорошую школу жизни, но и приобретешь настоящих друзей, окрепнешь физически и духовно, возмужаешь. Тебе будет доверено боевое оружие.</a:t>
            </a:r>
          </a:p>
          <a:p>
            <a:pPr>
              <a:buFont typeface="Arial" charset="0"/>
              <a:buNone/>
            </a:pPr>
            <a:endParaRPr lang="ru-RU" sz="2000" b="1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9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857250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      Российская армия</a:t>
            </a:r>
          </a:p>
        </p:txBody>
      </p:sp>
      <p:pic>
        <p:nvPicPr>
          <p:cNvPr id="6149" name="Picture 6" descr="C:\Users\rekom\Desktop\41d2f856286c6b3c920a.jpe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528" y="2286000"/>
            <a:ext cx="4391347" cy="2931468"/>
          </a:xfrm>
          <a:noFill/>
        </p:spPr>
      </p:pic>
      <p:sp>
        <p:nvSpPr>
          <p:cNvPr id="6147" name="Содержимое 11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567113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1800" b="1" smtClean="0"/>
              <a:t>      </a:t>
            </a:r>
          </a:p>
          <a:p>
            <a:pPr>
              <a:buFont typeface="Arial" charset="0"/>
              <a:buNone/>
            </a:pPr>
            <a:r>
              <a:rPr lang="ru-RU" sz="1800" b="1" smtClean="0"/>
              <a:t>       </a:t>
            </a:r>
          </a:p>
          <a:p>
            <a:pPr>
              <a:buFont typeface="Arial" charset="0"/>
              <a:buNone/>
            </a:pPr>
            <a:r>
              <a:rPr lang="ru-RU" sz="1800" b="1" smtClean="0">
                <a:solidFill>
                  <a:srgbClr val="002060"/>
                </a:solidFill>
              </a:rPr>
              <a:t>       Мир меняется, появляются новые угрозы и вызовы, и российская армия меняется вслед за ними. Новый облик Вооруженных Сил России, в которых ты будешь служить, разительно отличается от того, что был прежде.</a:t>
            </a:r>
            <a:br>
              <a:rPr lang="ru-RU" sz="1800" b="1" smtClean="0">
                <a:solidFill>
                  <a:srgbClr val="002060"/>
                </a:solidFill>
              </a:rPr>
            </a:br>
            <a:endParaRPr lang="ru-RU" sz="1800" b="1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9"/>
          <p:cNvSpPr>
            <a:spLocks noGrp="1"/>
          </p:cNvSpPr>
          <p:nvPr>
            <p:ph type="title"/>
          </p:nvPr>
        </p:nvSpPr>
        <p:spPr>
          <a:xfrm>
            <a:off x="457200" y="714375"/>
            <a:ext cx="8229600" cy="857250"/>
          </a:xfrm>
        </p:spPr>
        <p:txBody>
          <a:bodyPr/>
          <a:lstStyle/>
          <a:p>
            <a:r>
              <a:rPr lang="ru-RU" b="1" smtClean="0">
                <a:solidFill>
                  <a:srgbClr val="C00000"/>
                </a:solidFill>
              </a:rPr>
              <a:t>        Служба Отечеству</a:t>
            </a:r>
          </a:p>
        </p:txBody>
      </p:sp>
      <p:pic>
        <p:nvPicPr>
          <p:cNvPr id="5125" name="Picture 6" descr="C:\Users\rekom\Desktop\10809_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06312" y="2000250"/>
            <a:ext cx="4580001" cy="3228950"/>
          </a:xfrm>
          <a:noFill/>
        </p:spPr>
      </p:pic>
      <p:sp>
        <p:nvSpPr>
          <p:cNvPr id="5123" name="Содержимое 11"/>
          <p:cNvSpPr>
            <a:spLocks noGrp="1"/>
          </p:cNvSpPr>
          <p:nvPr>
            <p:ph sz="half" idx="2"/>
          </p:nvPr>
        </p:nvSpPr>
        <p:spPr>
          <a:xfrm>
            <a:off x="4932040" y="2276872"/>
            <a:ext cx="3638550" cy="254888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dirty="0" smtClean="0"/>
              <a:t>    </a:t>
            </a:r>
          </a:p>
          <a:p>
            <a:pPr>
              <a:buFont typeface="Arial" charset="0"/>
              <a:buNone/>
            </a:pPr>
            <a:r>
              <a:rPr lang="ru-RU" sz="1800" b="1" dirty="0" smtClean="0"/>
              <a:t>       </a:t>
            </a:r>
          </a:p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       Долг, честь, служба Отечеству  - вот главные составляющие мотивации военной службы.</a:t>
            </a:r>
            <a:br>
              <a:rPr lang="ru-RU" sz="1800" b="1" dirty="0" smtClean="0">
                <a:solidFill>
                  <a:srgbClr val="002060"/>
                </a:solidFill>
              </a:rPr>
            </a:br>
            <a:endParaRPr lang="ru-RU" sz="18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9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28687"/>
          </a:xfrm>
        </p:spPr>
        <p:txBody>
          <a:bodyPr/>
          <a:lstStyle/>
          <a:p>
            <a:r>
              <a:rPr lang="ru-RU" sz="4000" b="1" dirty="0" smtClean="0"/>
              <a:t>      </a:t>
            </a:r>
            <a:r>
              <a:rPr lang="ru-RU" b="1" dirty="0" smtClean="0">
                <a:solidFill>
                  <a:srgbClr val="C00000"/>
                </a:solidFill>
              </a:rPr>
              <a:t>Физическая подготовка</a:t>
            </a:r>
            <a:endParaRPr lang="ru-RU" sz="4000" b="1" dirty="0" smtClean="0">
              <a:solidFill>
                <a:srgbClr val="C00000"/>
              </a:solidFill>
            </a:endParaRPr>
          </a:p>
        </p:txBody>
      </p:sp>
      <p:pic>
        <p:nvPicPr>
          <p:cNvPr id="4101" name="Picture 6" descr="C:\Users\rekom\Desktop\st.09.11.11.13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291556"/>
            <a:ext cx="4038600" cy="3143250"/>
          </a:xfrm>
          <a:noFill/>
        </p:spPr>
      </p:pic>
      <p:sp>
        <p:nvSpPr>
          <p:cNvPr id="4099" name="Содержимое 11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709988" cy="4525963"/>
          </a:xfrm>
        </p:spPr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ru-RU" dirty="0" smtClean="0"/>
              <a:t>    </a:t>
            </a:r>
          </a:p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       В рядах Вооруженных Сил</a:t>
            </a:r>
          </a:p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       РФ у тебя есть возможность проявить себя с самой лучшей стороны, понять, на что ты действительно способен. Ведь сегодня в российской армии большое внимание уделяется физической подготовке, дисциплине, воспитанию ответственности и умению постоять за себя и своего боевого товарища.</a:t>
            </a:r>
            <a:br>
              <a:rPr lang="ru-RU" sz="1800" b="1" dirty="0" smtClean="0">
                <a:solidFill>
                  <a:srgbClr val="002060"/>
                </a:solidFill>
              </a:rPr>
            </a:br>
            <a:endParaRPr lang="ru-RU" sz="18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9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00125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      Новая форма</a:t>
            </a:r>
          </a:p>
        </p:txBody>
      </p:sp>
      <p:pic>
        <p:nvPicPr>
          <p:cNvPr id="7173" name="Picture 6" descr="C:\Users\rekom\Desktop\05005305005205005605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74693" y="2214562"/>
            <a:ext cx="4554482" cy="3230661"/>
          </a:xfrm>
          <a:noFill/>
        </p:spPr>
      </p:pic>
      <p:sp>
        <p:nvSpPr>
          <p:cNvPr id="7171" name="Содержимое 11"/>
          <p:cNvSpPr>
            <a:spLocks noGrp="1"/>
          </p:cNvSpPr>
          <p:nvPr>
            <p:ph sz="half" idx="2"/>
          </p:nvPr>
        </p:nvSpPr>
        <p:spPr>
          <a:xfrm>
            <a:off x="5076056" y="1628800"/>
            <a:ext cx="3424238" cy="4525963"/>
          </a:xfrm>
        </p:spPr>
        <p:txBody>
          <a:bodyPr>
            <a:normAutofit fontScale="92500"/>
          </a:bodyPr>
          <a:lstStyle/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   </a:t>
            </a:r>
          </a:p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      </a:t>
            </a:r>
            <a:r>
              <a:rPr lang="ru-RU" sz="1800" b="1" dirty="0" smtClean="0">
                <a:solidFill>
                  <a:srgbClr val="002060"/>
                </a:solidFill>
              </a:rPr>
              <a:t>После поступления в ряды ВС, призывник </a:t>
            </a:r>
            <a:r>
              <a:rPr lang="ru-RU" sz="1800" b="1" dirty="0" err="1" smtClean="0">
                <a:solidFill>
                  <a:srgbClr val="002060"/>
                </a:solidFill>
              </a:rPr>
              <a:t>получяет</a:t>
            </a:r>
            <a:r>
              <a:rPr lang="ru-RU" sz="1800" b="1" dirty="0" smtClean="0">
                <a:solidFill>
                  <a:srgbClr val="002060"/>
                </a:solidFill>
              </a:rPr>
              <a:t> новую военную форму, при создании и в разработке которой был учтен опыт передовых армий мира. Легкая, прочная и удобная, сделанная с применением самых современных технологий и материалов, она обеспечит тебе комфорт в повседневных и боевых условиях.</a:t>
            </a:r>
            <a:br>
              <a:rPr lang="ru-RU" sz="1800" b="1" dirty="0" smtClean="0">
                <a:solidFill>
                  <a:srgbClr val="002060"/>
                </a:solidFill>
              </a:rPr>
            </a:br>
            <a:endParaRPr lang="ru-RU" sz="1800" b="1" dirty="0" smtClean="0">
              <a:solidFill>
                <a:srgbClr val="002060"/>
              </a:solidFill>
            </a:endParaRPr>
          </a:p>
        </p:txBody>
      </p:sp>
      <p:sp>
        <p:nvSpPr>
          <p:cNvPr id="7172" name="Прямоугольник 1"/>
          <p:cNvSpPr>
            <a:spLocks noChangeArrowheads="1"/>
          </p:cNvSpPr>
          <p:nvPr/>
        </p:nvSpPr>
        <p:spPr bwMode="auto">
          <a:xfrm>
            <a:off x="1258888" y="1268413"/>
            <a:ext cx="64087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  <a:p>
            <a:r>
              <a:rPr lang="ru-RU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9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57250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      Срок службы</a:t>
            </a:r>
          </a:p>
        </p:txBody>
      </p:sp>
      <p:pic>
        <p:nvPicPr>
          <p:cNvPr id="8197" name="Picture 6" descr="C:\Users\rekom\Desktop\1355304544_000.jpe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536" y="1916832"/>
            <a:ext cx="4535384" cy="3397796"/>
          </a:xfrm>
          <a:noFill/>
        </p:spPr>
      </p:pic>
      <p:sp>
        <p:nvSpPr>
          <p:cNvPr id="8195" name="Содержимое 11"/>
          <p:cNvSpPr>
            <a:spLocks noGrp="1"/>
          </p:cNvSpPr>
          <p:nvPr>
            <p:ph sz="half" idx="2"/>
          </p:nvPr>
        </p:nvSpPr>
        <p:spPr>
          <a:xfrm>
            <a:off x="5004048" y="1484784"/>
            <a:ext cx="3495675" cy="469741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       </a:t>
            </a:r>
            <a:r>
              <a:rPr lang="ru-RU" sz="1800" b="1" dirty="0" smtClean="0">
                <a:solidFill>
                  <a:srgbClr val="002060"/>
                </a:solidFill>
              </a:rPr>
              <a:t>В текущей момент срок службы составляет 1 год. </a:t>
            </a:r>
            <a:r>
              <a:rPr lang="ru-RU" sz="1800" b="1" dirty="0" smtClean="0">
                <a:solidFill>
                  <a:srgbClr val="002060"/>
                </a:solidFill>
              </a:rPr>
              <a:t>При этом произошла </a:t>
            </a:r>
            <a:r>
              <a:rPr lang="ru-RU" sz="1800" b="1" dirty="0" err="1" smtClean="0">
                <a:solidFill>
                  <a:srgbClr val="002060"/>
                </a:solidFill>
              </a:rPr>
              <a:t>гуманизация</a:t>
            </a:r>
            <a:r>
              <a:rPr lang="ru-RU" sz="1800" b="1" dirty="0" smtClean="0">
                <a:solidFill>
                  <a:srgbClr val="002060"/>
                </a:solidFill>
              </a:rPr>
              <a:t> военной службы. По возможности, тебя могут направить для прохождения службы вблизи места </a:t>
            </a:r>
            <a:r>
              <a:rPr lang="ru-RU" sz="1800" b="1" dirty="0" smtClean="0">
                <a:solidFill>
                  <a:srgbClr val="002060"/>
                </a:solidFill>
              </a:rPr>
              <a:t>жительства. Ты </a:t>
            </a:r>
            <a:r>
              <a:rPr lang="ru-RU" sz="1800" b="1" dirty="0" smtClean="0">
                <a:solidFill>
                  <a:srgbClr val="002060"/>
                </a:solidFill>
              </a:rPr>
              <a:t>сможешь в увольнении надевать гражданскую одежду, из воинской части связываться с домом по мобильному телефону.</a:t>
            </a:r>
            <a:br>
              <a:rPr lang="ru-RU" sz="1800" b="1" dirty="0" smtClean="0">
                <a:solidFill>
                  <a:srgbClr val="002060"/>
                </a:solidFill>
              </a:rPr>
            </a:br>
            <a:endParaRPr lang="ru-RU" sz="1800" b="1" dirty="0" smtClean="0">
              <a:solidFill>
                <a:srgbClr val="002060"/>
              </a:solidFill>
            </a:endParaRPr>
          </a:p>
        </p:txBody>
      </p:sp>
      <p:sp>
        <p:nvSpPr>
          <p:cNvPr id="8196" name="Прямоугольник 1"/>
          <p:cNvSpPr>
            <a:spLocks noChangeArrowheads="1"/>
          </p:cNvSpPr>
          <p:nvPr/>
        </p:nvSpPr>
        <p:spPr bwMode="auto">
          <a:xfrm>
            <a:off x="1258888" y="1268413"/>
            <a:ext cx="64087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  <a:p>
            <a:r>
              <a:rPr lang="ru-RU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9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296144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         Боевая и физическая подготовка</a:t>
            </a:r>
          </a:p>
        </p:txBody>
      </p:sp>
      <p:pic>
        <p:nvPicPr>
          <p:cNvPr id="9221" name="Picture 2" descr="C:\Users\rekom\Desktop\dwmgcr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1520" y="2276872"/>
            <a:ext cx="4605937" cy="3086075"/>
          </a:xfrm>
          <a:noFill/>
        </p:spPr>
      </p:pic>
      <p:sp>
        <p:nvSpPr>
          <p:cNvPr id="9219" name="Содержимое 11"/>
          <p:cNvSpPr>
            <a:spLocks noGrp="1"/>
          </p:cNvSpPr>
          <p:nvPr>
            <p:ph sz="half" idx="2"/>
          </p:nvPr>
        </p:nvSpPr>
        <p:spPr>
          <a:xfrm>
            <a:off x="5004048" y="1916832"/>
            <a:ext cx="3567113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       </a:t>
            </a:r>
          </a:p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      Сегодня солдат полностью освобожден от всех видов хозяйственных работ — их теперь выполняют гражданские структуры. Высвобожденное время целиком посвящено боевой подготовке. Увеличено время на физическую подготовку до 25 часов в неделю (4-5 часов в день).</a:t>
            </a:r>
            <a:br>
              <a:rPr lang="ru-RU" sz="1800" b="1" dirty="0" smtClean="0">
                <a:solidFill>
                  <a:srgbClr val="002060"/>
                </a:solidFill>
              </a:rPr>
            </a:br>
            <a:endParaRPr lang="ru-RU" sz="18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9"/>
          <p:cNvSpPr>
            <a:spLocks noGrp="1"/>
          </p:cNvSpPr>
          <p:nvPr>
            <p:ph type="title"/>
          </p:nvPr>
        </p:nvSpPr>
        <p:spPr>
          <a:xfrm>
            <a:off x="827584" y="476672"/>
            <a:ext cx="6573416" cy="703263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         Питание </a:t>
            </a:r>
          </a:p>
        </p:txBody>
      </p:sp>
      <p:pic>
        <p:nvPicPr>
          <p:cNvPr id="10245" name="Picture 2" descr="C:\Users\rekom\Desktop\0_d191f_f2d1b77d_XXL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536" y="1988840"/>
            <a:ext cx="4736922" cy="3157281"/>
          </a:xfrm>
          <a:noFill/>
        </p:spPr>
      </p:pic>
      <p:sp>
        <p:nvSpPr>
          <p:cNvPr id="10243" name="Содержимое 11"/>
          <p:cNvSpPr>
            <a:spLocks noGrp="1"/>
          </p:cNvSpPr>
          <p:nvPr>
            <p:ph sz="half" idx="2"/>
          </p:nvPr>
        </p:nvSpPr>
        <p:spPr>
          <a:xfrm>
            <a:off x="5115744" y="2276872"/>
            <a:ext cx="4028256" cy="2736304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      </a:t>
            </a:r>
            <a:r>
              <a:rPr lang="ru-RU" sz="1800" b="1" dirty="0" smtClean="0">
                <a:solidFill>
                  <a:srgbClr val="002060"/>
                </a:solidFill>
              </a:rPr>
              <a:t>Осуществляется </a:t>
            </a:r>
            <a:r>
              <a:rPr lang="ru-RU" sz="1800" b="1" dirty="0" smtClean="0">
                <a:solidFill>
                  <a:srgbClr val="002060"/>
                </a:solidFill>
              </a:rPr>
              <a:t>поэтапный переход на организацию питания с элементами «шведского стола». В расположении подразделений установлены душевые кабины и стиральные машины.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итра2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Литра2</Template>
  <TotalTime>348</TotalTime>
  <Words>557</Words>
  <Application>Microsoft Office PowerPoint</Application>
  <PresentationFormat>Экран (4:3)</PresentationFormat>
  <Paragraphs>64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Calibri</vt:lpstr>
      <vt:lpstr>Литра2</vt:lpstr>
      <vt:lpstr>Слайд 1</vt:lpstr>
      <vt:lpstr>   Служба</vt:lpstr>
      <vt:lpstr>      Российская армия</vt:lpstr>
      <vt:lpstr>        Служба Отечеству</vt:lpstr>
      <vt:lpstr>      Физическая подготовка</vt:lpstr>
      <vt:lpstr>      Новая форма</vt:lpstr>
      <vt:lpstr>      Срок службы</vt:lpstr>
      <vt:lpstr>         Боевая и физическая подготовка</vt:lpstr>
      <vt:lpstr>         Питание </vt:lpstr>
      <vt:lpstr>     Распорядок дня</vt:lpstr>
      <vt:lpstr>        Спорт в армии</vt:lpstr>
      <vt:lpstr>   Научные роты</vt:lpstr>
      <vt:lpstr>        Подготовка в системе ДОСААФ</vt:lpstr>
      <vt:lpstr>   Получение специальности</vt:lpstr>
      <vt:lpstr>     В армии и на флоте</vt:lpstr>
      <vt:lpstr>      Рекомендация командира</vt:lpstr>
      <vt:lpstr>   Карьера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Россия на карте мира.</dc:title>
  <dc:creator>Admin</dc:creator>
  <cp:lastModifiedBy>Friksasha</cp:lastModifiedBy>
  <cp:revision>44</cp:revision>
  <dcterms:created xsi:type="dcterms:W3CDTF">2011-07-07T17:19:49Z</dcterms:created>
  <dcterms:modified xsi:type="dcterms:W3CDTF">2015-04-28T23:19:59Z</dcterms:modified>
</cp:coreProperties>
</file>