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67" r:id="rId2"/>
    <p:sldId id="268" r:id="rId3"/>
    <p:sldId id="269" r:id="rId4"/>
    <p:sldId id="258" r:id="rId5"/>
    <p:sldId id="270" r:id="rId6"/>
    <p:sldId id="259" r:id="rId7"/>
    <p:sldId id="274" r:id="rId8"/>
    <p:sldId id="271" r:id="rId9"/>
    <p:sldId id="260" r:id="rId10"/>
    <p:sldId id="261" r:id="rId11"/>
    <p:sldId id="272" r:id="rId12"/>
    <p:sldId id="273" r:id="rId13"/>
    <p:sldId id="262" r:id="rId14"/>
    <p:sldId id="275" r:id="rId15"/>
    <p:sldId id="263" r:id="rId16"/>
    <p:sldId id="276" r:id="rId17"/>
    <p:sldId id="277" r:id="rId18"/>
    <p:sldId id="278"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z97hKAW0CGAmnA3pbq1Yg==" hashData="juCrGPQe7btO/TUAUieMOEfJnE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5" name="Rectangle 5"/>
          <p:cNvSpPr>
            <a:spLocks noGrp="1" noChangeArrowheads="1"/>
          </p:cNvSpPr>
          <p:nvPr>
            <p:ph type="ftr" sz="quarter" idx="11"/>
          </p:nvPr>
        </p:nvSpPr>
        <p:spPr>
          <a:ln/>
        </p:spPr>
        <p:txBody>
          <a:bodyPr/>
          <a:lstStyle>
            <a:lvl1pPr>
              <a:defRPr/>
            </a:lvl1pPr>
          </a:lstStyle>
          <a:p>
            <a:endParaRPr lang="ru-RU"/>
          </a:p>
        </p:txBody>
      </p:sp>
      <p:sp>
        <p:nvSpPr>
          <p:cNvPr id="6"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5" name="Rectangle 5"/>
          <p:cNvSpPr>
            <a:spLocks noGrp="1" noChangeArrowheads="1"/>
          </p:cNvSpPr>
          <p:nvPr>
            <p:ph type="ftr" sz="quarter" idx="11"/>
          </p:nvPr>
        </p:nvSpPr>
        <p:spPr>
          <a:ln/>
        </p:spPr>
        <p:txBody>
          <a:bodyPr/>
          <a:lstStyle>
            <a:lvl1pPr>
              <a:defRPr/>
            </a:lvl1pPr>
          </a:lstStyle>
          <a:p>
            <a:endParaRPr lang="ru-RU"/>
          </a:p>
        </p:txBody>
      </p:sp>
      <p:sp>
        <p:nvSpPr>
          <p:cNvPr id="6"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5" name="Rectangle 5"/>
          <p:cNvSpPr>
            <a:spLocks noGrp="1" noChangeArrowheads="1"/>
          </p:cNvSpPr>
          <p:nvPr>
            <p:ph type="ftr" sz="quarter" idx="11"/>
          </p:nvPr>
        </p:nvSpPr>
        <p:spPr>
          <a:ln/>
        </p:spPr>
        <p:txBody>
          <a:bodyPr/>
          <a:lstStyle>
            <a:lvl1pPr>
              <a:defRPr/>
            </a:lvl1pPr>
          </a:lstStyle>
          <a:p>
            <a:endParaRPr lang="ru-RU"/>
          </a:p>
        </p:txBody>
      </p:sp>
      <p:sp>
        <p:nvSpPr>
          <p:cNvPr id="6"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5" name="Rectangle 5"/>
          <p:cNvSpPr>
            <a:spLocks noGrp="1" noChangeArrowheads="1"/>
          </p:cNvSpPr>
          <p:nvPr>
            <p:ph type="ftr" sz="quarter" idx="11"/>
          </p:nvPr>
        </p:nvSpPr>
        <p:spPr>
          <a:ln/>
        </p:spPr>
        <p:txBody>
          <a:bodyPr/>
          <a:lstStyle>
            <a:lvl1pPr>
              <a:defRPr/>
            </a:lvl1pPr>
          </a:lstStyle>
          <a:p>
            <a:endParaRPr lang="ru-RU"/>
          </a:p>
        </p:txBody>
      </p:sp>
      <p:sp>
        <p:nvSpPr>
          <p:cNvPr id="6"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5" name="Rectangle 5"/>
          <p:cNvSpPr>
            <a:spLocks noGrp="1" noChangeArrowheads="1"/>
          </p:cNvSpPr>
          <p:nvPr>
            <p:ph type="ftr" sz="quarter" idx="11"/>
          </p:nvPr>
        </p:nvSpPr>
        <p:spPr>
          <a:ln/>
        </p:spPr>
        <p:txBody>
          <a:bodyPr/>
          <a:lstStyle>
            <a:lvl1pPr>
              <a:defRPr/>
            </a:lvl1pPr>
          </a:lstStyle>
          <a:p>
            <a:endParaRPr lang="ru-RU"/>
          </a:p>
        </p:txBody>
      </p:sp>
      <p:sp>
        <p:nvSpPr>
          <p:cNvPr id="6"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6" name="Rectangle 5"/>
          <p:cNvSpPr>
            <a:spLocks noGrp="1" noChangeArrowheads="1"/>
          </p:cNvSpPr>
          <p:nvPr>
            <p:ph type="ftr" sz="quarter" idx="11"/>
          </p:nvPr>
        </p:nvSpPr>
        <p:spPr>
          <a:ln/>
        </p:spPr>
        <p:txBody>
          <a:bodyPr/>
          <a:lstStyle>
            <a:lvl1pPr>
              <a:defRPr/>
            </a:lvl1pPr>
          </a:lstStyle>
          <a:p>
            <a:endParaRPr lang="ru-RU"/>
          </a:p>
        </p:txBody>
      </p:sp>
      <p:sp>
        <p:nvSpPr>
          <p:cNvPr id="7"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8" name="Rectangle 5"/>
          <p:cNvSpPr>
            <a:spLocks noGrp="1" noChangeArrowheads="1"/>
          </p:cNvSpPr>
          <p:nvPr>
            <p:ph type="ftr" sz="quarter" idx="11"/>
          </p:nvPr>
        </p:nvSpPr>
        <p:spPr>
          <a:ln/>
        </p:spPr>
        <p:txBody>
          <a:bodyPr/>
          <a:lstStyle>
            <a:lvl1pPr>
              <a:defRPr/>
            </a:lvl1pPr>
          </a:lstStyle>
          <a:p>
            <a:endParaRPr lang="ru-RU"/>
          </a:p>
        </p:txBody>
      </p:sp>
      <p:sp>
        <p:nvSpPr>
          <p:cNvPr id="9"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4" name="Rectangle 5"/>
          <p:cNvSpPr>
            <a:spLocks noGrp="1" noChangeArrowheads="1"/>
          </p:cNvSpPr>
          <p:nvPr>
            <p:ph type="ftr" sz="quarter" idx="11"/>
          </p:nvPr>
        </p:nvSpPr>
        <p:spPr>
          <a:ln/>
        </p:spPr>
        <p:txBody>
          <a:bodyPr/>
          <a:lstStyle>
            <a:lvl1pPr>
              <a:defRPr/>
            </a:lvl1pPr>
          </a:lstStyle>
          <a:p>
            <a:endParaRPr lang="ru-RU"/>
          </a:p>
        </p:txBody>
      </p:sp>
      <p:sp>
        <p:nvSpPr>
          <p:cNvPr id="5"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3" name="Rectangle 5"/>
          <p:cNvSpPr>
            <a:spLocks noGrp="1" noChangeArrowheads="1"/>
          </p:cNvSpPr>
          <p:nvPr>
            <p:ph type="ftr" sz="quarter" idx="11"/>
          </p:nvPr>
        </p:nvSpPr>
        <p:spPr>
          <a:ln/>
        </p:spPr>
        <p:txBody>
          <a:bodyPr/>
          <a:lstStyle>
            <a:lvl1pPr>
              <a:defRPr/>
            </a:lvl1pPr>
          </a:lstStyle>
          <a:p>
            <a:endParaRPr lang="ru-RU"/>
          </a:p>
        </p:txBody>
      </p:sp>
      <p:sp>
        <p:nvSpPr>
          <p:cNvPr id="4"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6" name="Rectangle 5"/>
          <p:cNvSpPr>
            <a:spLocks noGrp="1" noChangeArrowheads="1"/>
          </p:cNvSpPr>
          <p:nvPr>
            <p:ph type="ftr" sz="quarter" idx="11"/>
          </p:nvPr>
        </p:nvSpPr>
        <p:spPr>
          <a:ln/>
        </p:spPr>
        <p:txBody>
          <a:bodyPr/>
          <a:lstStyle>
            <a:lvl1pPr>
              <a:defRPr/>
            </a:lvl1pPr>
          </a:lstStyle>
          <a:p>
            <a:endParaRPr lang="ru-RU"/>
          </a:p>
        </p:txBody>
      </p:sp>
      <p:sp>
        <p:nvSpPr>
          <p:cNvPr id="7"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fld id="{5B106E36-FD25-4E2D-B0AA-010F637433A0}" type="datetimeFigureOut">
              <a:rPr lang="ru-RU" smtClean="0"/>
              <a:pPr/>
              <a:t>21.04.2015</a:t>
            </a:fld>
            <a:endParaRPr lang="ru-RU"/>
          </a:p>
        </p:txBody>
      </p:sp>
      <p:sp>
        <p:nvSpPr>
          <p:cNvPr id="6" name="Rectangle 5"/>
          <p:cNvSpPr>
            <a:spLocks noGrp="1" noChangeArrowheads="1"/>
          </p:cNvSpPr>
          <p:nvPr>
            <p:ph type="ftr" sz="quarter" idx="11"/>
          </p:nvPr>
        </p:nvSpPr>
        <p:spPr>
          <a:ln/>
        </p:spPr>
        <p:txBody>
          <a:bodyPr/>
          <a:lstStyle>
            <a:lvl1pPr>
              <a:defRPr/>
            </a:lvl1pPr>
          </a:lstStyle>
          <a:p>
            <a:endParaRPr lang="ru-RU"/>
          </a:p>
        </p:txBody>
      </p:sp>
      <p:sp>
        <p:nvSpPr>
          <p:cNvPr id="7" name="Rectangle 6"/>
          <p:cNvSpPr>
            <a:spLocks noGrp="1" noChangeArrowheads="1"/>
          </p:cNvSpPr>
          <p:nvPr>
            <p:ph type="sldNum" sz="quarter" idx="12"/>
          </p:nvPr>
        </p:nvSpPr>
        <p:spPr>
          <a:ln/>
        </p:spPr>
        <p:txBody>
          <a:bodyPr/>
          <a:lstStyle>
            <a:lvl1pPr>
              <a:defRPr/>
            </a:lvl1p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fld id="{5B106E36-FD25-4E2D-B0AA-010F637433A0}" type="datetimeFigureOut">
              <a:rPr lang="ru-RU" smtClean="0"/>
              <a:pPr/>
              <a:t>21.04.2015</a:t>
            </a:fld>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5387975"/>
            <a:ext cx="9144000" cy="1470025"/>
          </a:xfrm>
        </p:spPr>
        <p:txBody>
          <a:bodyPr>
            <a:normAutofit/>
          </a:bodyPr>
          <a:lstStyle/>
          <a:p>
            <a:pPr algn="l" eaLnBrk="1" hangingPunct="1"/>
            <a:r>
              <a:rPr lang="ru-RU" sz="3200" b="1" dirty="0" smtClean="0"/>
              <a:t>Салтыков-Щедрин (псевдоним - Н. Щедрин) Михаил </a:t>
            </a:r>
            <a:r>
              <a:rPr lang="ru-RU" sz="3200" b="1" dirty="0" err="1" smtClean="0"/>
              <a:t>Евграфович</a:t>
            </a:r>
            <a:r>
              <a:rPr lang="ru-RU" sz="3200" b="1" dirty="0" smtClean="0"/>
              <a:t> (1826 - 1889), прозаик.</a:t>
            </a:r>
            <a:r>
              <a:rPr lang="ru-RU" sz="4000" dirty="0" smtClean="0"/>
              <a:t> </a:t>
            </a:r>
          </a:p>
        </p:txBody>
      </p:sp>
      <p:pic>
        <p:nvPicPr>
          <p:cNvPr id="2051" name="Picture 4" descr="744"/>
          <p:cNvPicPr>
            <a:picLocks noChangeAspect="1" noChangeArrowheads="1"/>
          </p:cNvPicPr>
          <p:nvPr/>
        </p:nvPicPr>
        <p:blipFill>
          <a:blip r:embed="rId2" cstate="print"/>
          <a:srcRect/>
          <a:stretch>
            <a:fillRect/>
          </a:stretch>
        </p:blipFill>
        <p:spPr bwMode="auto">
          <a:xfrm>
            <a:off x="2843808" y="404664"/>
            <a:ext cx="4449710" cy="522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192688"/>
          </a:xfrm>
        </p:spPr>
        <p:txBody>
          <a:bodyPr>
            <a:normAutofit fontScale="92500" lnSpcReduction="20000"/>
          </a:bodyPr>
          <a:lstStyle/>
          <a:p>
            <a:pPr>
              <a:lnSpc>
                <a:spcPct val="86000"/>
              </a:lnSpc>
            </a:pPr>
            <a:r>
              <a:rPr lang="ru-RU" dirty="0" smtClean="0">
                <a:latin typeface="Times New Roman" pitchFamily="18" charset="0"/>
                <a:cs typeface="Times New Roman" pitchFamily="18" charset="0"/>
              </a:rPr>
              <a:t>- 1869 г. - в журнале "Отечественные записки" опубликованы сказки "Повесть о том, как один мужик двух генералов прокормил", "Дикий помещик".</a:t>
            </a:r>
          </a:p>
          <a:p>
            <a:pPr>
              <a:lnSpc>
                <a:spcPct val="86000"/>
              </a:lnSpc>
            </a:pPr>
            <a:r>
              <a:rPr lang="ru-RU" dirty="0" smtClean="0">
                <a:latin typeface="Times New Roman" pitchFamily="18" charset="0"/>
                <a:cs typeface="Times New Roman" pitchFamily="18" charset="0"/>
              </a:rPr>
              <a:t>- 1869-1870 гг. - в "Отечественных записках" опубликован роман "История одного города".</a:t>
            </a:r>
          </a:p>
          <a:p>
            <a:pPr>
              <a:lnSpc>
                <a:spcPct val="86000"/>
              </a:lnSpc>
            </a:pPr>
            <a:r>
              <a:rPr lang="ru-RU" dirty="0" smtClean="0">
                <a:latin typeface="Times New Roman" pitchFamily="18" charset="0"/>
                <a:cs typeface="Times New Roman" pitchFamily="18" charset="0"/>
              </a:rPr>
              <a:t>- 1872 г. - рождение сына Константина.</a:t>
            </a:r>
          </a:p>
          <a:p>
            <a:pPr>
              <a:lnSpc>
                <a:spcPct val="86000"/>
              </a:lnSpc>
            </a:pPr>
            <a:r>
              <a:rPr lang="ru-RU" dirty="0" smtClean="0">
                <a:latin typeface="Times New Roman" pitchFamily="18" charset="0"/>
                <a:cs typeface="Times New Roman" pitchFamily="18" charset="0"/>
              </a:rPr>
              <a:t>- 1873 г. - рождение дочери Елизаветы.</a:t>
            </a:r>
          </a:p>
          <a:p>
            <a:pPr>
              <a:lnSpc>
                <a:spcPct val="86000"/>
              </a:lnSpc>
            </a:pPr>
            <a:r>
              <a:rPr lang="ru-RU" dirty="0" smtClean="0">
                <a:latin typeface="Times New Roman" pitchFamily="18" charset="0"/>
                <a:cs typeface="Times New Roman" pitchFamily="18" charset="0"/>
              </a:rPr>
              <a:t>В 1875 - 1876 лечился за границей, посещал страны Западной Европы. В Париже встречался с Тургеневым, Флобером, Золя. </a:t>
            </a:r>
          </a:p>
          <a:p>
            <a:pPr>
              <a:lnSpc>
                <a:spcPct val="86000"/>
              </a:lnSpc>
            </a:pPr>
            <a:r>
              <a:rPr lang="ru-RU" dirty="0" smtClean="0">
                <a:latin typeface="Times New Roman" pitchFamily="18" charset="0"/>
                <a:cs typeface="Times New Roman" pitchFamily="18" charset="0"/>
              </a:rPr>
              <a:t>- 1878 г. - утвержден редактором "Отечественных записок".</a:t>
            </a:r>
          </a:p>
          <a:p>
            <a:pPr>
              <a:lnSpc>
                <a:spcPct val="86000"/>
              </a:lnSpc>
            </a:pPr>
            <a:r>
              <a:rPr lang="ru-RU" dirty="0" smtClean="0">
                <a:latin typeface="Times New Roman" pitchFamily="18" charset="0"/>
                <a:cs typeface="Times New Roman" pitchFamily="18" charset="0"/>
              </a:rPr>
              <a:t>В 1880-е сатира Салтыкова достигла кульминации в своем гневе и гротеске: "Современная идиллия" (1877 - 83); "Господа Головлевы" (1880); "Пошехонские рассказы" (1883?).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468313" y="3068638"/>
            <a:ext cx="3683000" cy="1036637"/>
          </a:xfrm>
        </p:spPr>
        <p:txBody>
          <a:bodyPr/>
          <a:lstStyle/>
          <a:p>
            <a:pPr algn="ctr" eaLnBrk="1" hangingPunct="1">
              <a:buFontTx/>
              <a:buNone/>
            </a:pPr>
            <a:r>
              <a:rPr lang="ru-RU" b="1" smtClean="0"/>
              <a:t>Дочь Елизавета</a:t>
            </a:r>
          </a:p>
        </p:txBody>
      </p:sp>
      <p:pic>
        <p:nvPicPr>
          <p:cNvPr id="10243" name="Picture 4" descr="13"/>
          <p:cNvPicPr>
            <a:picLocks noChangeAspect="1" noChangeArrowheads="1"/>
          </p:cNvPicPr>
          <p:nvPr/>
        </p:nvPicPr>
        <p:blipFill>
          <a:blip r:embed="rId2" cstate="print"/>
          <a:srcRect/>
          <a:stretch>
            <a:fillRect/>
          </a:stretch>
        </p:blipFill>
        <p:spPr bwMode="auto">
          <a:xfrm>
            <a:off x="4132263" y="0"/>
            <a:ext cx="5011737"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395288" y="2997200"/>
            <a:ext cx="3467100" cy="1397000"/>
          </a:xfrm>
        </p:spPr>
        <p:txBody>
          <a:bodyPr/>
          <a:lstStyle/>
          <a:p>
            <a:pPr algn="ctr" eaLnBrk="1" hangingPunct="1">
              <a:buFontTx/>
              <a:buNone/>
            </a:pPr>
            <a:r>
              <a:rPr lang="ru-RU" b="1" smtClean="0"/>
              <a:t>Сын Константин</a:t>
            </a:r>
          </a:p>
        </p:txBody>
      </p:sp>
      <p:pic>
        <p:nvPicPr>
          <p:cNvPr id="11267" name="Picture 4" descr="14"/>
          <p:cNvPicPr>
            <a:picLocks noChangeAspect="1" noChangeArrowheads="1"/>
          </p:cNvPicPr>
          <p:nvPr/>
        </p:nvPicPr>
        <p:blipFill>
          <a:blip r:embed="rId2" cstate="print"/>
          <a:srcRect/>
          <a:stretch>
            <a:fillRect/>
          </a:stretch>
        </p:blipFill>
        <p:spPr bwMode="auto">
          <a:xfrm>
            <a:off x="4381500" y="0"/>
            <a:ext cx="47625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264696"/>
          </a:xfrm>
        </p:spPr>
        <p:txBody>
          <a:bodyPr>
            <a:normAutofit fontScale="85000" lnSpcReduction="20000"/>
          </a:bodyPr>
          <a:lstStyle/>
          <a:p>
            <a:pPr>
              <a:lnSpc>
                <a:spcPct val="85000"/>
              </a:lnSpc>
            </a:pPr>
            <a:r>
              <a:rPr lang="ru-RU" dirty="0" smtClean="0">
                <a:latin typeface="Times New Roman" pitchFamily="18" charset="0"/>
                <a:cs typeface="Times New Roman" pitchFamily="18" charset="0"/>
              </a:rPr>
              <a:t>В 1884 журнал "Отечественные записки" был закрыт, после чего Салтыков вынужден был печататься в журнале "Вестник Европы". </a:t>
            </a:r>
          </a:p>
          <a:p>
            <a:pPr>
              <a:lnSpc>
                <a:spcPct val="85000"/>
              </a:lnSpc>
            </a:pPr>
            <a:r>
              <a:rPr lang="ru-RU" dirty="0" smtClean="0">
                <a:latin typeface="Times New Roman" pitchFamily="18" charset="0"/>
                <a:cs typeface="Times New Roman" pitchFamily="18" charset="0"/>
              </a:rPr>
              <a:t>- 1887-1889 гг. - в "Вестнике Европы" напечатан роман "Пошехонская старина". </a:t>
            </a:r>
          </a:p>
          <a:p>
            <a:pPr>
              <a:lnSpc>
                <a:spcPct val="85000"/>
              </a:lnSpc>
            </a:pPr>
            <a:r>
              <a:rPr lang="ru-RU" dirty="0" smtClean="0">
                <a:latin typeface="Times New Roman" pitchFamily="18" charset="0"/>
                <a:cs typeface="Times New Roman" pitchFamily="18" charset="0"/>
              </a:rPr>
              <a:t>В последние годы жизни писатель создал свои шедевры: "Сказки" (1882 - 86); "Мелочи жизни" (1886 - 87); автобиографический роман "Пошехонская старина" (1887 - 89). </a:t>
            </a:r>
          </a:p>
          <a:p>
            <a:pPr>
              <a:lnSpc>
                <a:spcPct val="85000"/>
              </a:lnSpc>
            </a:pPr>
            <a:r>
              <a:rPr lang="ru-RU" dirty="0" smtClean="0">
                <a:latin typeface="Times New Roman" pitchFamily="18" charset="0"/>
                <a:cs typeface="Times New Roman" pitchFamily="18" charset="0"/>
              </a:rPr>
              <a:t>- 1889 г., март - резкое ухудшение здоровья писателя.</a:t>
            </a:r>
          </a:p>
          <a:p>
            <a:pPr>
              <a:lnSpc>
                <a:spcPct val="85000"/>
              </a:lnSpc>
            </a:pPr>
            <a:r>
              <a:rPr lang="ru-RU" dirty="0" smtClean="0">
                <a:latin typeface="Times New Roman" pitchFamily="18" charset="0"/>
                <a:cs typeface="Times New Roman" pitchFamily="18" charset="0"/>
              </a:rPr>
              <a:t>За несколько дней до смерти он написал первые страницы нового произведения "Забытые слова", где хотел напомнить "пестрым людям" 1880-х об утраченных ими словах: "совесть, отечество, человечество... другие там еще...". </a:t>
            </a:r>
          </a:p>
          <a:p>
            <a:pPr>
              <a:lnSpc>
                <a:spcPct val="85000"/>
              </a:lnSpc>
            </a:pPr>
            <a:r>
              <a:rPr lang="ru-RU" dirty="0" smtClean="0">
                <a:latin typeface="Times New Roman" pitchFamily="18" charset="0"/>
                <a:cs typeface="Times New Roman" pitchFamily="18" charset="0"/>
              </a:rPr>
              <a:t>- 1889 г., 28 апреля - смерть М. Е. Салтыкова Щедрина.</a:t>
            </a:r>
          </a:p>
          <a:p>
            <a:pPr>
              <a:lnSpc>
                <a:spcPct val="85000"/>
              </a:lnSpc>
            </a:pPr>
            <a:r>
              <a:rPr lang="ru-RU" dirty="0" smtClean="0">
                <a:latin typeface="Times New Roman" pitchFamily="18" charset="0"/>
                <a:cs typeface="Times New Roman" pitchFamily="18" charset="0"/>
              </a:rPr>
              <a:t>- 1889 г., 2 мая - похороны на Волковом кладбище в Петербурге рядом с могилой И.С. Тургенева - по завещанию Салтыкова.</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a:xfrm>
            <a:off x="467544" y="0"/>
            <a:ext cx="8229600" cy="892175"/>
          </a:xfrm>
        </p:spPr>
        <p:txBody>
          <a:bodyPr/>
          <a:lstStyle/>
          <a:p>
            <a:pPr algn="ctr" eaLnBrk="1" hangingPunct="1">
              <a:buFontTx/>
              <a:buNone/>
            </a:pPr>
            <a:r>
              <a:rPr lang="ru-RU" b="1" dirty="0" smtClean="0"/>
              <a:t>Комната М.Е.Салтыкова </a:t>
            </a:r>
          </a:p>
          <a:p>
            <a:pPr algn="ctr" eaLnBrk="1" hangingPunct="1">
              <a:buFontTx/>
              <a:buNone/>
            </a:pPr>
            <a:endParaRPr lang="ru-RU" b="1" dirty="0" smtClean="0"/>
          </a:p>
          <a:p>
            <a:pPr algn="ctr" eaLnBrk="1" hangingPunct="1">
              <a:buFontTx/>
              <a:buNone/>
            </a:pPr>
            <a:endParaRPr lang="ru-RU" b="1" dirty="0" smtClean="0"/>
          </a:p>
        </p:txBody>
      </p:sp>
      <p:pic>
        <p:nvPicPr>
          <p:cNvPr id="20483" name="Picture 4" descr="16"/>
          <p:cNvPicPr>
            <a:picLocks noChangeAspect="1" noChangeArrowheads="1"/>
          </p:cNvPicPr>
          <p:nvPr/>
        </p:nvPicPr>
        <p:blipFill>
          <a:blip r:embed="rId2" cstate="print"/>
          <a:srcRect/>
          <a:stretch>
            <a:fillRect/>
          </a:stretch>
        </p:blipFill>
        <p:spPr bwMode="auto">
          <a:xfrm>
            <a:off x="0" y="980728"/>
            <a:ext cx="9144000" cy="5275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634082"/>
          </a:xfrm>
        </p:spPr>
        <p:txBody>
          <a:bodyPr>
            <a:normAutofit fontScale="90000"/>
          </a:bodyPr>
          <a:lstStyle/>
          <a:p>
            <a:r>
              <a:rPr lang="ru-RU" u="sng" dirty="0" smtClean="0"/>
              <a:t>СКАЗКИ</a:t>
            </a:r>
            <a:r>
              <a:rPr lang="en-US" u="sng" dirty="0" smtClean="0"/>
              <a:t>:</a:t>
            </a:r>
            <a:endParaRPr lang="ru-RU" u="sng" dirty="0"/>
          </a:p>
        </p:txBody>
      </p:sp>
      <p:sp>
        <p:nvSpPr>
          <p:cNvPr id="3" name="Содержимое 2"/>
          <p:cNvSpPr>
            <a:spLocks noGrp="1"/>
          </p:cNvSpPr>
          <p:nvPr>
            <p:ph idx="1"/>
          </p:nvPr>
        </p:nvSpPr>
        <p:spPr>
          <a:xfrm>
            <a:off x="457200" y="764704"/>
            <a:ext cx="8507288" cy="6093296"/>
          </a:xfrm>
        </p:spPr>
        <p:txBody>
          <a:bodyPr>
            <a:normAutofit fontScale="70000" lnSpcReduction="20000"/>
          </a:bodyPr>
          <a:lstStyle/>
          <a:p>
            <a:pPr>
              <a:lnSpc>
                <a:spcPct val="85000"/>
              </a:lnSpc>
            </a:pPr>
            <a:r>
              <a:rPr lang="ru-RU" sz="3300" dirty="0" smtClean="0">
                <a:latin typeface="Times New Roman" pitchFamily="18" charset="0"/>
                <a:cs typeface="Times New Roman" pitchFamily="18" charset="0"/>
              </a:rPr>
              <a:t>1869-1886 </a:t>
            </a:r>
            <a:r>
              <a:rPr lang="ru-RU" sz="3300" dirty="0" err="1" smtClean="0">
                <a:latin typeface="Times New Roman" pitchFamily="18" charset="0"/>
                <a:cs typeface="Times New Roman" pitchFamily="18" charset="0"/>
              </a:rPr>
              <a:t>гг</a:t>
            </a:r>
            <a:r>
              <a:rPr lang="ru-RU" sz="3300" dirty="0" smtClean="0">
                <a:latin typeface="Times New Roman" pitchFamily="18" charset="0"/>
                <a:cs typeface="Times New Roman" pitchFamily="18" charset="0"/>
              </a:rPr>
              <a:t> «Сказки для детей изрядного возраста».</a:t>
            </a:r>
          </a:p>
          <a:p>
            <a:pPr>
              <a:lnSpc>
                <a:spcPct val="85000"/>
              </a:lnSpc>
            </a:pPr>
            <a:r>
              <a:rPr lang="ru-RU" sz="3300" b="1" dirty="0" smtClean="0">
                <a:latin typeface="Times New Roman" pitchFamily="18" charset="0"/>
                <a:cs typeface="Times New Roman" pitchFamily="18" charset="0"/>
              </a:rPr>
              <a:t>Особенности: </a:t>
            </a:r>
            <a:r>
              <a:rPr lang="ru-RU" sz="3300" dirty="0" smtClean="0">
                <a:latin typeface="Times New Roman" pitchFamily="18" charset="0"/>
                <a:cs typeface="Times New Roman" pitchFamily="18" charset="0"/>
              </a:rPr>
              <a:t>фантастика,   реальность, комическое   +   трагическое, гротеск, гипербола, эзопов язык.</a:t>
            </a:r>
          </a:p>
          <a:p>
            <a:pPr>
              <a:lnSpc>
                <a:spcPct val="85000"/>
              </a:lnSpc>
            </a:pPr>
            <a:r>
              <a:rPr lang="ru-RU" sz="3300" b="1" dirty="0" smtClean="0">
                <a:latin typeface="Times New Roman" pitchFamily="18" charset="0"/>
                <a:cs typeface="Times New Roman" pitchFamily="18" charset="0"/>
              </a:rPr>
              <a:t>Задача: </a:t>
            </a:r>
            <a:r>
              <a:rPr lang="ru-RU" sz="3300" dirty="0" smtClean="0">
                <a:latin typeface="Times New Roman" pitchFamily="18" charset="0"/>
                <a:cs typeface="Times New Roman" pitchFamily="18" charset="0"/>
              </a:rPr>
              <a:t>обличение пороков, освещение злободневных вопросов русской действительности, выражение народных идеалов, передовых идей.</a:t>
            </a:r>
          </a:p>
          <a:p>
            <a:pPr>
              <a:lnSpc>
                <a:spcPct val="85000"/>
              </a:lnSpc>
            </a:pPr>
            <a:r>
              <a:rPr lang="ru-RU" sz="3300" dirty="0" smtClean="0">
                <a:latin typeface="Times New Roman" pitchFamily="18" charset="0"/>
                <a:cs typeface="Times New Roman" pitchFamily="18" charset="0"/>
              </a:rPr>
              <a:t>1869, 1880-1886 гг. Первые три сказки опубликованы в 1869 году, остальные — на протяжении 1880-1886 годов. Создавались в эпоху реакции. «Для детей изрядного возраста»: дети эти - взрослые, нуждающиеся в поучении. Форма сказки отвечала задачам писателя. В завуалированной форме можно было обратить внимание на самые злободневные вопросы общественной жизни, стать на защиту народных интересов.</a:t>
            </a:r>
          </a:p>
          <a:p>
            <a:pPr>
              <a:lnSpc>
                <a:spcPct val="85000"/>
              </a:lnSpc>
            </a:pPr>
            <a:r>
              <a:rPr lang="ru-RU" sz="3300" dirty="0" smtClean="0">
                <a:latin typeface="Times New Roman" pitchFamily="18" charset="0"/>
                <a:cs typeface="Times New Roman" pitchFamily="18" charset="0"/>
              </a:rPr>
              <a:t>Особенности: писатель надевает маску сказителя, добродушного, бесхитростного балагура. За маской же скрывается саркастическая усмешка человека, умудренного горьким жизненным опытом. Жанр сказки служит писателю своеобразным увеличительным стеклом, позволяющим выпукло представить читателю свои многолетние жизненные наблюдения.</a:t>
            </a:r>
          </a:p>
          <a:p>
            <a:pPr>
              <a:lnSpc>
                <a:spcPct val="85000"/>
              </a:lnSpc>
            </a:pPr>
            <a:r>
              <a:rPr lang="ru-RU" sz="3300" dirty="0" smtClean="0">
                <a:latin typeface="Times New Roman" pitchFamily="18" charset="0"/>
                <a:cs typeface="Times New Roman" pitchFamily="18" charset="0"/>
              </a:rPr>
              <a:t>Фантастика — форма, которую сатирик наполняет взятым из реальной жизни конкретным содержанием. И фантастика, и эзопова речь служат для реализации поставленной им перед собой задачи.</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467544" y="0"/>
            <a:ext cx="8229600" cy="634082"/>
          </a:xfrm>
        </p:spPr>
        <p:txBody>
          <a:bodyPr>
            <a:normAutofit fontScale="90000"/>
          </a:bodyPr>
          <a:lstStyle/>
          <a:p>
            <a:pPr>
              <a:lnSpc>
                <a:spcPct val="90000"/>
              </a:lnSpc>
            </a:pPr>
            <a:r>
              <a:rPr lang="ru-RU" u="sng" dirty="0" smtClean="0"/>
              <a:t>Общие черты сказок:</a:t>
            </a:r>
          </a:p>
        </p:txBody>
      </p:sp>
      <p:sp>
        <p:nvSpPr>
          <p:cNvPr id="25602" name="Rectangle 3"/>
          <p:cNvSpPr>
            <a:spLocks noGrp="1" noChangeArrowheads="1"/>
          </p:cNvSpPr>
          <p:nvPr>
            <p:ph idx="1"/>
          </p:nvPr>
        </p:nvSpPr>
        <p:spPr>
          <a:xfrm>
            <a:off x="0" y="764704"/>
            <a:ext cx="9144000" cy="6093296"/>
          </a:xfrm>
        </p:spPr>
        <p:txBody>
          <a:bodyPr>
            <a:normAutofit/>
          </a:bodyPr>
          <a:lstStyle/>
          <a:p>
            <a:pPr marL="457200" indent="-457200" eaLnBrk="1" hangingPunct="1">
              <a:lnSpc>
                <a:spcPct val="90000"/>
              </a:lnSpc>
              <a:buFont typeface="+mj-lt"/>
              <a:buAutoNum type="arabicPeriod"/>
            </a:pPr>
            <a:r>
              <a:rPr lang="ru-RU" sz="2600" dirty="0" smtClean="0">
                <a:latin typeface="Times New Roman" pitchFamily="18" charset="0"/>
                <a:cs typeface="Times New Roman" pitchFamily="18" charset="0"/>
              </a:rPr>
              <a:t>В сказках ощутима связь с фольклором: сказочные зачины, фольклорные образы, пословицы, поговорки.</a:t>
            </a:r>
          </a:p>
          <a:p>
            <a:pPr marL="457200" indent="-457200" eaLnBrk="1" hangingPunct="1">
              <a:lnSpc>
                <a:spcPct val="90000"/>
              </a:lnSpc>
              <a:buFont typeface="+mj-lt"/>
              <a:buAutoNum type="arabicPeriod"/>
            </a:pPr>
            <a:r>
              <a:rPr lang="ru-RU" sz="2600" dirty="0" smtClean="0">
                <a:latin typeface="Times New Roman" pitchFamily="18" charset="0"/>
                <a:cs typeface="Times New Roman" pitchFamily="18" charset="0"/>
              </a:rPr>
              <a:t>Сказки Салтыкова-Щедрина всегда аллегоричны,</a:t>
            </a:r>
            <a:r>
              <a:rPr lang="en-US" sz="2600" dirty="0" smtClean="0">
                <a:latin typeface="Times New Roman" pitchFamily="18" charset="0"/>
                <a:cs typeface="Times New Roman" pitchFamily="18" charset="0"/>
              </a:rPr>
              <a:t> </a:t>
            </a:r>
            <a:br>
              <a:rPr lang="en-US"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построены на иносказаниях. В одних сказках действующие</a:t>
            </a:r>
            <a:br>
              <a:rPr lang="ru-RU" sz="2600" dirty="0" smtClean="0">
                <a:latin typeface="Times New Roman" pitchFamily="18" charset="0"/>
                <a:cs typeface="Times New Roman" pitchFamily="18" charset="0"/>
              </a:rPr>
            </a:br>
            <a:r>
              <a:rPr lang="ru-RU" sz="2600" dirty="0" smtClean="0">
                <a:latin typeface="Times New Roman" pitchFamily="18" charset="0"/>
                <a:cs typeface="Times New Roman" pitchFamily="18" charset="0"/>
              </a:rPr>
              <a:t>лица - представители животного мира, нарисованные     </a:t>
            </a:r>
            <a:r>
              <a:rPr lang="ru-RU" sz="2600" dirty="0" err="1" smtClean="0">
                <a:latin typeface="Times New Roman" pitchFamily="18" charset="0"/>
                <a:cs typeface="Times New Roman" pitchFamily="18" charset="0"/>
              </a:rPr>
              <a:t>зоологически</a:t>
            </a:r>
            <a:r>
              <a:rPr lang="ru-RU" sz="2600" dirty="0" smtClean="0">
                <a:latin typeface="Times New Roman" pitchFamily="18" charset="0"/>
                <a:cs typeface="Times New Roman" pitchFamily="18" charset="0"/>
              </a:rPr>
              <a:t> верно, но в то же время являющиеся аллегорическими персонажами, олицетворяющими определенные классовые отношения в обществе. В других сказках героями являются люди, но и здесь сохраняется иносказание. Поэтому сказки не теряют своего аллегорического смысла.</a:t>
            </a:r>
          </a:p>
          <a:p>
            <a:pPr marL="457200" indent="-457200" eaLnBrk="1" hangingPunct="1">
              <a:lnSpc>
                <a:spcPct val="90000"/>
              </a:lnSpc>
              <a:buFont typeface="+mj-lt"/>
              <a:buAutoNum type="arabicPeriod"/>
            </a:pPr>
            <a:r>
              <a:rPr lang="ru-RU" sz="2600" dirty="0" smtClean="0">
                <a:latin typeface="Times New Roman" pitchFamily="18" charset="0"/>
                <a:cs typeface="Times New Roman" pitchFamily="18" charset="0"/>
              </a:rPr>
              <a:t>В сказках умело сочетая достоверное с фантастическим, писатель свободно переключает действие из мира животного в мир человеческих отношений; в результате звучит такая политическая острота, какой не было в народных сказках.</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0" y="0"/>
            <a:ext cx="9144000" cy="6858000"/>
          </a:xfrm>
        </p:spPr>
        <p:txBody>
          <a:bodyPr>
            <a:normAutofit lnSpcReduction="10000"/>
          </a:bodyPr>
          <a:lstStyle/>
          <a:p>
            <a:pPr marL="514350" indent="-514350" eaLnBrk="1" hangingPunct="1">
              <a:lnSpc>
                <a:spcPct val="80000"/>
              </a:lnSpc>
              <a:buFont typeface="+mj-lt"/>
              <a:buAutoNum type="arabicPeriod" startAt="4"/>
            </a:pPr>
            <a:r>
              <a:rPr lang="ru-RU" sz="3000" dirty="0" smtClean="0"/>
              <a:t>Сказки построены на резких социальных контрастах, почти в каждой из них лицом к лицу сталкиваются представители антагонистических классов ( генералы и мужик, помещик и мужики…).</a:t>
            </a:r>
          </a:p>
          <a:p>
            <a:pPr marL="514350" indent="-514350" eaLnBrk="1" hangingPunct="1">
              <a:lnSpc>
                <a:spcPct val="80000"/>
              </a:lnSpc>
              <a:buFont typeface="+mj-lt"/>
              <a:buAutoNum type="arabicPeriod" startAt="4"/>
            </a:pPr>
            <a:r>
              <a:rPr lang="ru-RU" sz="3000" dirty="0" smtClean="0"/>
              <a:t>Весь сказочный цикл пронизывает стихия смеха, в некоторых сказках преобладает комическое, в других комическое переплетается с трагическим.</a:t>
            </a:r>
          </a:p>
          <a:p>
            <a:pPr marL="514350" indent="-514350" eaLnBrk="1" hangingPunct="1">
              <a:lnSpc>
                <a:spcPct val="80000"/>
              </a:lnSpc>
              <a:buFont typeface="+mj-lt"/>
              <a:buAutoNum type="arabicPeriod" startAt="4"/>
            </a:pPr>
            <a:r>
              <a:rPr lang="ru-RU" sz="3000" dirty="0" smtClean="0"/>
              <a:t>Язык сказок в основном народный, с использованием публицистической лексики, канцелярского жаргона, архаизмов и иностранных слов.</a:t>
            </a:r>
          </a:p>
          <a:p>
            <a:pPr marL="514350" indent="-514350" eaLnBrk="1" hangingPunct="1">
              <a:lnSpc>
                <a:spcPct val="80000"/>
              </a:lnSpc>
              <a:buFont typeface="+mj-lt"/>
              <a:buAutoNum type="arabicPeriod" startAt="4"/>
            </a:pPr>
            <a:r>
              <a:rPr lang="ru-RU" sz="3000" dirty="0" smtClean="0"/>
              <a:t>Сказки Салтыкова-Щедрина рисуют не просто злых и добрых людей, борьбу добра и зла, как большинство народных сказок тех лет, они раскрывают классовую борьбу в России второй половины </a:t>
            </a:r>
            <a:r>
              <a:rPr lang="en-US" sz="3000" dirty="0" smtClean="0"/>
              <a:t>XIX </a:t>
            </a:r>
            <a:r>
              <a:rPr lang="ru-RU" sz="3000" dirty="0" smtClean="0"/>
              <a:t>в.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395536" y="188640"/>
            <a:ext cx="8229600" cy="634082"/>
          </a:xfrm>
        </p:spPr>
        <p:txBody>
          <a:bodyPr>
            <a:normAutofit fontScale="90000"/>
          </a:bodyPr>
          <a:lstStyle/>
          <a:p>
            <a:pPr>
              <a:lnSpc>
                <a:spcPct val="90000"/>
              </a:lnSpc>
            </a:pPr>
            <a:r>
              <a:rPr lang="ru-RU" u="sng" dirty="0" smtClean="0"/>
              <a:t>Значение сказок</a:t>
            </a:r>
            <a:r>
              <a:rPr lang="en-US" u="sng" dirty="0" smtClean="0"/>
              <a:t>:</a:t>
            </a:r>
            <a:endParaRPr lang="ru-RU" u="sng" dirty="0" smtClean="0"/>
          </a:p>
        </p:txBody>
      </p:sp>
      <p:sp>
        <p:nvSpPr>
          <p:cNvPr id="27650" name="Rectangle 2"/>
          <p:cNvSpPr>
            <a:spLocks noGrp="1" noChangeArrowheads="1"/>
          </p:cNvSpPr>
          <p:nvPr>
            <p:ph idx="1"/>
          </p:nvPr>
        </p:nvSpPr>
        <p:spPr>
          <a:xfrm>
            <a:off x="0" y="836712"/>
            <a:ext cx="9144000" cy="6021288"/>
          </a:xfrm>
        </p:spPr>
        <p:txBody>
          <a:bodyPr/>
          <a:lstStyle/>
          <a:p>
            <a:pPr eaLnBrk="1" hangingPunct="1"/>
            <a:r>
              <a:rPr lang="ru-RU" dirty="0" smtClean="0"/>
              <a:t>Сказки — итог многолетних наблюдений писателя. Направлены против общественного строя, порождающего паразитизм одних, нищету, бесправие других. </a:t>
            </a:r>
          </a:p>
          <a:p>
            <a:pPr eaLnBrk="1" hangingPunct="1"/>
            <a:r>
              <a:rPr lang="ru-RU" dirty="0" smtClean="0"/>
              <a:t> «...то, что господин Салтыков называет сказками, вовсе не отвечает своему назначению; его сказки - та же сатира, и сатира едкая, направленная против общественного и политического нашего устройства...». Ю.В.Лебедев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143000"/>
          </a:xfrm>
        </p:spPr>
        <p:txBody>
          <a:bodyPr>
            <a:normAutofit fontScale="90000"/>
          </a:bodyPr>
          <a:lstStyle/>
          <a:p>
            <a:r>
              <a:rPr lang="ru-RU" dirty="0" smtClean="0"/>
              <a:t>Жизнь Салтыкова-Щедрина в датах</a:t>
            </a:r>
            <a:r>
              <a:rPr lang="en-US" dirty="0" smtClean="0"/>
              <a:t>:</a:t>
            </a:r>
            <a:endParaRPr lang="ru-RU" dirty="0"/>
          </a:p>
        </p:txBody>
      </p:sp>
      <p:sp>
        <p:nvSpPr>
          <p:cNvPr id="3" name="Содержимое 2"/>
          <p:cNvSpPr>
            <a:spLocks noGrp="1"/>
          </p:cNvSpPr>
          <p:nvPr>
            <p:ph idx="1"/>
          </p:nvPr>
        </p:nvSpPr>
        <p:spPr>
          <a:xfrm>
            <a:off x="467544" y="1241376"/>
            <a:ext cx="8229600" cy="5616624"/>
          </a:xfrm>
        </p:spPr>
        <p:txBody>
          <a:bodyPr>
            <a:normAutofit lnSpcReduction="10000"/>
          </a:bodyPr>
          <a:lstStyle/>
          <a:p>
            <a:pPr eaLnBrk="1" hangingPunct="1">
              <a:lnSpc>
                <a:spcPct val="75000"/>
              </a:lnSpc>
              <a:buFont typeface="Arial" pitchFamily="34" charset="0"/>
              <a:buChar char="•"/>
            </a:pPr>
            <a:r>
              <a:rPr lang="ru-RU" sz="2400" dirty="0" smtClean="0">
                <a:latin typeface="Times New Roman" pitchFamily="18" charset="0"/>
                <a:cs typeface="Times New Roman" pitchFamily="18" charset="0"/>
              </a:rPr>
              <a:t>Родился 15  января 1826 в  селе  Спас - Угол  </a:t>
            </a:r>
            <a:r>
              <a:rPr lang="ru-RU" sz="2400" dirty="0" err="1" smtClean="0">
                <a:latin typeface="Times New Roman" pitchFamily="18" charset="0"/>
                <a:cs typeface="Times New Roman" pitchFamily="18" charset="0"/>
              </a:rPr>
              <a:t>Калязинского</a:t>
            </a:r>
            <a:r>
              <a:rPr lang="ru-RU" sz="2400" dirty="0" smtClean="0">
                <a:latin typeface="Times New Roman" pitchFamily="18" charset="0"/>
                <a:cs typeface="Times New Roman" pitchFamily="18" charset="0"/>
              </a:rPr>
              <a:t> уезда Тверской губернии.</a:t>
            </a:r>
          </a:p>
          <a:p>
            <a:pPr eaLnBrk="1" hangingPunct="1">
              <a:lnSpc>
                <a:spcPct val="75000"/>
              </a:lnSpc>
              <a:buFont typeface="Arial" pitchFamily="34" charset="0"/>
              <a:buChar char="•"/>
            </a:pPr>
            <a:r>
              <a:rPr lang="ru-RU" sz="2400" dirty="0" smtClean="0">
                <a:latin typeface="Times New Roman" pitchFamily="18" charset="0"/>
                <a:cs typeface="Times New Roman" pitchFamily="18" charset="0"/>
              </a:rPr>
              <a:t>- 1826-1836 гг. -  получил первоначальное домашнее образование в родовой вотчине. </a:t>
            </a:r>
          </a:p>
          <a:p>
            <a:pPr eaLnBrk="1" hangingPunct="1">
              <a:lnSpc>
                <a:spcPct val="75000"/>
              </a:lnSpc>
              <a:buFont typeface="Arial" pitchFamily="34" charset="0"/>
              <a:buChar char="•"/>
            </a:pPr>
            <a:r>
              <a:rPr lang="ru-RU" sz="2400" dirty="0" smtClean="0">
                <a:latin typeface="Times New Roman" pitchFamily="18" charset="0"/>
                <a:cs typeface="Times New Roman" pitchFamily="18" charset="0"/>
              </a:rPr>
              <a:t>- 1836-1838 гг. - учился в Московском Дворянском институте.</a:t>
            </a:r>
          </a:p>
          <a:p>
            <a:pPr eaLnBrk="1" hangingPunct="1">
              <a:lnSpc>
                <a:spcPct val="75000"/>
              </a:lnSpc>
              <a:buFont typeface="Arial" pitchFamily="34" charset="0"/>
              <a:buChar char="•"/>
            </a:pPr>
            <a:r>
              <a:rPr lang="ru-RU" sz="2400" dirty="0" smtClean="0">
                <a:latin typeface="Times New Roman" pitchFamily="18" charset="0"/>
                <a:cs typeface="Times New Roman" pitchFamily="18" charset="0"/>
              </a:rPr>
              <a:t>- 1838 г. - за отличные успехи переведен в Царскосельский лицей. Там он начал писать стихи, испытав большое влияние статей Белинского и Герцена, произведений Гоголя. </a:t>
            </a:r>
          </a:p>
          <a:p>
            <a:pPr eaLnBrk="1" hangingPunct="1">
              <a:lnSpc>
                <a:spcPct val="75000"/>
              </a:lnSpc>
              <a:buFont typeface="Arial" pitchFamily="34" charset="0"/>
              <a:buChar char="•"/>
            </a:pPr>
            <a:r>
              <a:rPr lang="ru-RU" sz="2400" dirty="0" smtClean="0">
                <a:latin typeface="Times New Roman" pitchFamily="18" charset="0"/>
                <a:cs typeface="Times New Roman" pitchFamily="18" charset="0"/>
              </a:rPr>
              <a:t> - 1841 г. - в журнале "Библиотека для чтения" опубликовано стихотворение "Лира".</a:t>
            </a:r>
          </a:p>
          <a:p>
            <a:pPr eaLnBrk="1" hangingPunct="1">
              <a:lnSpc>
                <a:spcPct val="75000"/>
              </a:lnSpc>
              <a:buFont typeface="Arial" pitchFamily="34" charset="0"/>
              <a:buChar char="•"/>
            </a:pPr>
            <a:r>
              <a:rPr lang="ru-RU" sz="2400" dirty="0" smtClean="0">
                <a:latin typeface="Times New Roman" pitchFamily="18" charset="0"/>
                <a:cs typeface="Times New Roman" pitchFamily="18" charset="0"/>
              </a:rPr>
              <a:t> - 1844 г. - зачислен в штат канцелярии военного ведомства.  "...Везде долг, везде принуждение, везде скука и ложь..." - такую характеристику дал он бюрократическому Петербургу. Другая жизнь более привлекала Салтыкова: общение с литераторами, посещение "пятниц" Петрашевского, где собирались философы, ученые, литераторы, военные, объединенные антикрепостническими настроениями, поисками идеалов справедливого общества. </a:t>
            </a:r>
          </a:p>
          <a:p>
            <a:pPr>
              <a:lnSpc>
                <a:spcPct val="75000"/>
              </a:lnSpc>
              <a:buFont typeface="Arial" pitchFamily="34" charset="0"/>
              <a:buChar char="•"/>
            </a:pPr>
            <a:endParaRPr lang="ru-RU"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251520" y="0"/>
            <a:ext cx="8229600" cy="765175"/>
          </a:xfrm>
        </p:spPr>
        <p:txBody>
          <a:bodyPr/>
          <a:lstStyle/>
          <a:p>
            <a:pPr algn="ctr" eaLnBrk="1" hangingPunct="1">
              <a:buFontTx/>
              <a:buNone/>
            </a:pPr>
            <a:r>
              <a:rPr lang="ru-RU" b="1" dirty="0" smtClean="0"/>
              <a:t>Дом, где родился М.Е.Салтыков </a:t>
            </a:r>
          </a:p>
          <a:p>
            <a:pPr algn="ctr" eaLnBrk="1" hangingPunct="1">
              <a:buFontTx/>
              <a:buNone/>
            </a:pPr>
            <a:endParaRPr lang="ru-RU" dirty="0" smtClean="0"/>
          </a:p>
        </p:txBody>
      </p:sp>
      <p:pic>
        <p:nvPicPr>
          <p:cNvPr id="13315" name="Picture 4" descr="2"/>
          <p:cNvPicPr>
            <a:picLocks noChangeAspect="1" noChangeArrowheads="1"/>
          </p:cNvPicPr>
          <p:nvPr/>
        </p:nvPicPr>
        <p:blipFill>
          <a:blip r:embed="rId2" cstate="print"/>
          <a:srcRect/>
          <a:stretch>
            <a:fillRect/>
          </a:stretch>
        </p:blipFill>
        <p:spPr bwMode="auto">
          <a:xfrm>
            <a:off x="0" y="892175"/>
            <a:ext cx="9144000" cy="5965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737320"/>
            <a:ext cx="8229600" cy="6120680"/>
          </a:xfrm>
        </p:spPr>
        <p:txBody>
          <a:bodyPr>
            <a:noAutofit/>
          </a:bodyPr>
          <a:lstStyle/>
          <a:p>
            <a:pPr>
              <a:lnSpc>
                <a:spcPct val="80000"/>
              </a:lnSpc>
              <a:buFont typeface="Arial" pitchFamily="34" charset="0"/>
              <a:buChar char="•"/>
            </a:pPr>
            <a:r>
              <a:rPr lang="ru-RU" sz="2600" dirty="0" smtClean="0">
                <a:latin typeface="Times New Roman" pitchFamily="18" charset="0"/>
                <a:cs typeface="Times New Roman" pitchFamily="18" charset="0"/>
              </a:rPr>
              <a:t>- 1847 г. - опубликованы рецензии на новые книги в журналах "Современник", "Отечественные записки".</a:t>
            </a:r>
          </a:p>
          <a:p>
            <a:pPr>
              <a:lnSpc>
                <a:spcPct val="80000"/>
              </a:lnSpc>
              <a:buFont typeface="Arial" pitchFamily="34" charset="0"/>
              <a:buChar char="•"/>
            </a:pPr>
            <a:r>
              <a:rPr lang="ru-RU" sz="2600" dirty="0" smtClean="0">
                <a:latin typeface="Times New Roman" pitchFamily="18" charset="0"/>
                <a:cs typeface="Times New Roman" pitchFamily="18" charset="0"/>
              </a:rPr>
              <a:t>- 1848 г. - повесть "Запутанное дело" опубликована в "Отечественных записках". Первые повести Салтыкова  своей острой социальной проблематикой обратили на себя внимание властей, напуганных французской революцией 1848. Писатель был выслан в Вятку за "...вредный образ мыслей и пагубное стремление к распространению идей, протрясших уже всю Западную Европу...". В течение восьми лет жил в Вятке, где в 1850 был назначен на должность советника в губернском правлении. Это дало возможность часто бывать в командировках и наблюдать чиновный мир и крестьянскую жизнь. Впечатления этих лет окажут влияние на сатирическое направление творчества писателя. </a:t>
            </a:r>
          </a:p>
          <a:p>
            <a:pPr>
              <a:lnSpc>
                <a:spcPct val="80000"/>
              </a:lnSpc>
              <a:buFont typeface="Arial" pitchFamily="34" charset="0"/>
              <a:buChar char="•"/>
            </a:pPr>
            <a:r>
              <a:rPr lang="ru-RU" sz="2600" dirty="0" smtClean="0">
                <a:latin typeface="Times New Roman" pitchFamily="18" charset="0"/>
                <a:cs typeface="Times New Roman" pitchFamily="18" charset="0"/>
              </a:rPr>
              <a:t>- 1855 г. - освобожден из ссылки, причислен к министерству внутренних дел</a:t>
            </a:r>
            <a:endParaRPr lang="ru-RU" sz="2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a:xfrm>
            <a:off x="539552" y="0"/>
            <a:ext cx="8229600" cy="749300"/>
          </a:xfrm>
        </p:spPr>
        <p:txBody>
          <a:bodyPr/>
          <a:lstStyle/>
          <a:p>
            <a:pPr algn="ctr" eaLnBrk="1" hangingPunct="1">
              <a:buFontTx/>
              <a:buNone/>
            </a:pPr>
            <a:r>
              <a:rPr lang="ru-RU" b="1" dirty="0" smtClean="0"/>
              <a:t>Дом в Вятке, где жил М.Е.Салтыков </a:t>
            </a:r>
          </a:p>
          <a:p>
            <a:pPr algn="ctr" eaLnBrk="1" hangingPunct="1">
              <a:buFontTx/>
              <a:buNone/>
            </a:pPr>
            <a:endParaRPr lang="ru-RU" b="1" dirty="0" smtClean="0"/>
          </a:p>
        </p:txBody>
      </p:sp>
      <p:pic>
        <p:nvPicPr>
          <p:cNvPr id="18435" name="Picture 4" descr="9"/>
          <p:cNvPicPr>
            <a:picLocks noChangeAspect="1" noChangeArrowheads="1"/>
          </p:cNvPicPr>
          <p:nvPr/>
        </p:nvPicPr>
        <p:blipFill>
          <a:blip r:embed="rId2" cstate="print"/>
          <a:srcRect/>
          <a:stretch>
            <a:fillRect/>
          </a:stretch>
        </p:blipFill>
        <p:spPr bwMode="auto">
          <a:xfrm>
            <a:off x="0" y="836712"/>
            <a:ext cx="9144000" cy="5191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336704"/>
          </a:xfrm>
        </p:spPr>
        <p:txBody>
          <a:bodyPr>
            <a:noAutofit/>
          </a:bodyPr>
          <a:lstStyle/>
          <a:p>
            <a:pPr>
              <a:lnSpc>
                <a:spcPct val="65000"/>
              </a:lnSpc>
            </a:pPr>
            <a:r>
              <a:rPr lang="ru-RU" sz="2500" dirty="0" smtClean="0">
                <a:latin typeface="Times New Roman" pitchFamily="18" charset="0"/>
                <a:cs typeface="Times New Roman" pitchFamily="18" charset="0"/>
              </a:rPr>
              <a:t>В конце 1855, после смерти Николая I, получив право "проживать где пожелает", возвратился в Петербург и возобновил литературную работу. В 1856 - 1857 были написаны "Губернские очерки", изданные от имени "надворного советника Н. Щедрина", ставшего известным всей читающей России, назвавшей его наследником Гоголя. </a:t>
            </a:r>
          </a:p>
          <a:p>
            <a:pPr>
              <a:lnSpc>
                <a:spcPct val="65000"/>
              </a:lnSpc>
            </a:pPr>
            <a:r>
              <a:rPr lang="ru-RU" sz="2500" dirty="0" smtClean="0">
                <a:latin typeface="Times New Roman" pitchFamily="18" charset="0"/>
                <a:cs typeface="Times New Roman" pitchFamily="18" charset="0"/>
              </a:rPr>
              <a:t>- 1856 г. - женился в Москве на 17-летней дочери вятского вице-губернатора Елизавете Аполлоновне </a:t>
            </a:r>
            <a:r>
              <a:rPr lang="ru-RU" sz="2500" dirty="0" err="1" smtClean="0">
                <a:latin typeface="Times New Roman" pitchFamily="18" charset="0"/>
                <a:cs typeface="Times New Roman" pitchFamily="18" charset="0"/>
              </a:rPr>
              <a:t>Болтиной</a:t>
            </a:r>
            <a:r>
              <a:rPr lang="ru-RU" sz="2500" dirty="0" smtClean="0">
                <a:latin typeface="Times New Roman" pitchFamily="18" charset="0"/>
                <a:cs typeface="Times New Roman" pitchFamily="18" charset="0"/>
              </a:rPr>
              <a:t> .</a:t>
            </a:r>
          </a:p>
          <a:p>
            <a:pPr>
              <a:lnSpc>
                <a:spcPct val="65000"/>
              </a:lnSpc>
            </a:pPr>
            <a:r>
              <a:rPr lang="ru-RU" sz="2500" dirty="0" smtClean="0">
                <a:latin typeface="Times New Roman" pitchFamily="18" charset="0"/>
                <a:cs typeface="Times New Roman" pitchFamily="18" charset="0"/>
              </a:rPr>
              <a:t>- 1856-1857 гг. - в журнале "Русский вестник" опубликован сатирический цикл "Губернские очерки". Подписано "Н. Щедрин".</a:t>
            </a:r>
          </a:p>
          <a:p>
            <a:pPr>
              <a:lnSpc>
                <a:spcPct val="65000"/>
              </a:lnSpc>
            </a:pPr>
            <a:r>
              <a:rPr lang="ru-RU" sz="2500" dirty="0" smtClean="0">
                <a:latin typeface="Times New Roman" pitchFamily="18" charset="0"/>
                <a:cs typeface="Times New Roman" pitchFamily="18" charset="0"/>
              </a:rPr>
              <a:t>- 1858 г. - назначен вице-губернатором в Рязань.</a:t>
            </a:r>
          </a:p>
          <a:p>
            <a:pPr>
              <a:lnSpc>
                <a:spcPct val="65000"/>
              </a:lnSpc>
            </a:pPr>
            <a:r>
              <a:rPr lang="ru-RU" sz="2500" dirty="0" smtClean="0">
                <a:latin typeface="Times New Roman" pitchFamily="18" charset="0"/>
                <a:cs typeface="Times New Roman" pitchFamily="18" charset="0"/>
              </a:rPr>
              <a:t>- 1860 г. - назначен вице-губернатором в Тверь. Всегда стремился окружать себя на месте своей службы людьми честными, молодыми и образованными, увольняя взяточников и воров. В эти годы появились рассказы и очерки ("Невинные рассказы", 1857? "Сатиры в прозе", 1859 - 62), а также статьи по крестьянскому вопросу. </a:t>
            </a:r>
          </a:p>
          <a:p>
            <a:pPr>
              <a:lnSpc>
                <a:spcPct val="65000"/>
              </a:lnSpc>
            </a:pPr>
            <a:r>
              <a:rPr lang="ru-RU" sz="2500" dirty="0" smtClean="0">
                <a:latin typeface="Times New Roman" pitchFamily="18" charset="0"/>
                <a:cs typeface="Times New Roman" pitchFamily="18" charset="0"/>
              </a:rPr>
              <a:t>- 1862 г. - уволен в отставку.</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395288" y="2997200"/>
            <a:ext cx="3683000" cy="1252538"/>
          </a:xfrm>
        </p:spPr>
        <p:txBody>
          <a:bodyPr>
            <a:normAutofit/>
          </a:bodyPr>
          <a:lstStyle/>
          <a:p>
            <a:pPr algn="ctr" eaLnBrk="1" hangingPunct="1">
              <a:buFontTx/>
              <a:buNone/>
            </a:pPr>
            <a:r>
              <a:rPr lang="ru-RU" b="1" smtClean="0"/>
              <a:t>Е.А.Салтыкова</a:t>
            </a:r>
          </a:p>
          <a:p>
            <a:pPr algn="ctr" eaLnBrk="1" hangingPunct="1">
              <a:buFontTx/>
              <a:buNone/>
            </a:pPr>
            <a:r>
              <a:rPr lang="ru-RU" b="1" smtClean="0"/>
              <a:t>(жена писателя)</a:t>
            </a:r>
          </a:p>
        </p:txBody>
      </p:sp>
      <p:pic>
        <p:nvPicPr>
          <p:cNvPr id="9219" name="Picture 4" descr="19"/>
          <p:cNvPicPr>
            <a:picLocks noChangeAspect="1" noChangeArrowheads="1"/>
          </p:cNvPicPr>
          <p:nvPr/>
        </p:nvPicPr>
        <p:blipFill>
          <a:blip r:embed="rId2" cstate="print"/>
          <a:srcRect/>
          <a:stretch>
            <a:fillRect/>
          </a:stretch>
        </p:blipFill>
        <p:spPr bwMode="auto">
          <a:xfrm>
            <a:off x="4379913" y="0"/>
            <a:ext cx="4764087"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descr="12"/>
          <p:cNvPicPr>
            <a:picLocks noChangeAspect="1" noChangeArrowheads="1"/>
          </p:cNvPicPr>
          <p:nvPr/>
        </p:nvPicPr>
        <p:blipFill>
          <a:blip r:embed="rId2" cstate="print"/>
          <a:srcRect/>
          <a:stretch>
            <a:fillRect/>
          </a:stretch>
        </p:blipFill>
        <p:spPr bwMode="auto">
          <a:xfrm>
            <a:off x="0" y="831850"/>
            <a:ext cx="9144000" cy="6026150"/>
          </a:xfrm>
          <a:prstGeom prst="rect">
            <a:avLst/>
          </a:prstGeom>
          <a:noFill/>
          <a:ln w="9525">
            <a:noFill/>
            <a:miter lim="800000"/>
            <a:headEnd/>
            <a:tailEnd/>
          </a:ln>
        </p:spPr>
      </p:pic>
      <p:sp>
        <p:nvSpPr>
          <p:cNvPr id="19459" name="Rectangle 5"/>
          <p:cNvSpPr>
            <a:spLocks noChangeArrowheads="1"/>
          </p:cNvSpPr>
          <p:nvPr/>
        </p:nvSpPr>
        <p:spPr bwMode="auto">
          <a:xfrm>
            <a:off x="179388" y="0"/>
            <a:ext cx="8964612" cy="1311275"/>
          </a:xfrm>
          <a:prstGeom prst="rect">
            <a:avLst/>
          </a:prstGeom>
          <a:noFill/>
          <a:ln w="9525">
            <a:noFill/>
            <a:miter lim="800000"/>
            <a:headEnd/>
            <a:tailEnd/>
          </a:ln>
        </p:spPr>
        <p:txBody>
          <a:bodyPr>
            <a:spAutoFit/>
          </a:bodyPr>
          <a:lstStyle/>
          <a:p>
            <a:pPr algn="ctr">
              <a:spcBef>
                <a:spcPct val="50000"/>
              </a:spcBef>
            </a:pPr>
            <a:r>
              <a:rPr lang="ru-RU" sz="3200" b="1" dirty="0"/>
              <a:t>Дом в Петербурге, где жил М.Е.Салтыков </a:t>
            </a:r>
          </a:p>
          <a:p>
            <a:pPr algn="ctr">
              <a:spcBef>
                <a:spcPct val="50000"/>
              </a:spcBef>
            </a:pPr>
            <a:endParaRPr lang="ru-RU" sz="32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260648"/>
            <a:ext cx="8229600" cy="6264696"/>
          </a:xfrm>
        </p:spPr>
        <p:txBody>
          <a:bodyPr>
            <a:noAutofit/>
          </a:bodyPr>
          <a:lstStyle/>
          <a:p>
            <a:pPr>
              <a:lnSpc>
                <a:spcPct val="65000"/>
              </a:lnSpc>
            </a:pPr>
            <a:r>
              <a:rPr lang="ru-RU" sz="2400" dirty="0" smtClean="0">
                <a:latin typeface="Times New Roman" pitchFamily="18" charset="0"/>
                <a:cs typeface="Times New Roman" pitchFamily="18" charset="0"/>
              </a:rPr>
              <a:t>    - 1862 г., декабрь - писатель переехал в Петербург и по приглашению Некрасова вошел в редакцию журнала "Современник", который в это время испытывал огромные трудности (Добролюбов скончался, Чернышевский заключен в Петропавловскую крепость). Салтыков взял на себя огромную писательскую и редакторскую работу. Но главное внимание уделял ежемесячному обозрению "Наша общественная жизнь", которое стало памятником русской публицистики эпохи 1860-х. </a:t>
            </a:r>
          </a:p>
          <a:p>
            <a:pPr>
              <a:lnSpc>
                <a:spcPct val="65000"/>
              </a:lnSpc>
            </a:pPr>
            <a:r>
              <a:rPr lang="ru-RU" sz="2400" dirty="0" smtClean="0">
                <a:latin typeface="Times New Roman" pitchFamily="18" charset="0"/>
                <a:cs typeface="Times New Roman" pitchFamily="18" charset="0"/>
              </a:rPr>
              <a:t>     - 1864 г. - исключен из состава редакции "Современника".  Причиной послужили внутрижурнальные разногласия по вопросам тактики общественной борьбы в новых условиях. Он возвратился на государственную службу. Назначен председателем Пензенской казенной палаты.</a:t>
            </a:r>
          </a:p>
          <a:p>
            <a:pPr>
              <a:lnSpc>
                <a:spcPct val="65000"/>
              </a:lnSpc>
            </a:pPr>
            <a:r>
              <a:rPr lang="ru-RU" sz="2400" dirty="0" smtClean="0">
                <a:latin typeface="Times New Roman" pitchFamily="18" charset="0"/>
                <a:cs typeface="Times New Roman" pitchFamily="18" charset="0"/>
              </a:rPr>
              <a:t>     - 1866 г. - управляющий Тульской казенной палаты.</a:t>
            </a:r>
          </a:p>
          <a:p>
            <a:pPr>
              <a:lnSpc>
                <a:spcPct val="65000"/>
              </a:lnSpc>
            </a:pPr>
            <a:r>
              <a:rPr lang="ru-RU" sz="2400" dirty="0" smtClean="0">
                <a:latin typeface="Times New Roman" pitchFamily="18" charset="0"/>
                <a:cs typeface="Times New Roman" pitchFamily="18" charset="0"/>
              </a:rPr>
              <a:t>     - 1867 г. - переезд в Рязань, служба в качестве управляющего казенной палатой.</a:t>
            </a:r>
          </a:p>
          <a:p>
            <a:pPr>
              <a:lnSpc>
                <a:spcPct val="65000"/>
              </a:lnSpc>
            </a:pPr>
            <a:r>
              <a:rPr lang="ru-RU" sz="2400" dirty="0" smtClean="0">
                <a:latin typeface="Times New Roman" pitchFamily="18" charset="0"/>
                <a:cs typeface="Times New Roman" pitchFamily="18" charset="0"/>
              </a:rPr>
              <a:t>     - 1868 г. - отставка. Переехал в Петербург, принял приглашение Н. Некрасова стать соредактором журнала "Отечественные записки", где работал в 1868 - 1884. Салтыков теперь целиком переключился на литературную деятельность. В 1869? пишет "Историю одного города" - вершину своего сатирического искусства. </a:t>
            </a:r>
          </a:p>
          <a:p>
            <a:pPr>
              <a:lnSpc>
                <a:spcPct val="65000"/>
              </a:lnSpc>
            </a:pPr>
            <a:endParaRPr lang="ru-RU" sz="2000" dirty="0" smtClean="0">
              <a:latin typeface="Times New Roman" pitchFamily="18" charset="0"/>
              <a:cs typeface="Times New Roman" pitchFamily="18" charset="0"/>
            </a:endParaRPr>
          </a:p>
          <a:p>
            <a:pPr>
              <a:lnSpc>
                <a:spcPct val="65000"/>
              </a:lnSpc>
            </a:pPr>
            <a:endParaRPr lang="ru-RU"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Литра2">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Литра2</Template>
  <TotalTime>120</TotalTime>
  <Words>1096</Words>
  <Application>Microsoft Office PowerPoint</Application>
  <PresentationFormat>Экран (4:3)</PresentationFormat>
  <Paragraphs>62</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Литра2</vt:lpstr>
      <vt:lpstr>Салтыков-Щедрин (псевдоним - Н. Щедрин) Михаил Евграфович (1826 - 1889), прозаик. </vt:lpstr>
      <vt:lpstr>Жизнь Салтыкова-Щедрина в датах:</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СКАЗКИ:</vt:lpstr>
      <vt:lpstr>Общие черты сказок:</vt:lpstr>
      <vt:lpstr>Слайд 17</vt:lpstr>
      <vt:lpstr>Значение сказок:</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Салтыков-Щедрин (псевдоним - Н. Щедрин) Михаил Евграфович (1826 - 1889), прозаик.</dc:title>
  <dc:creator>Friksasha</dc:creator>
  <cp:lastModifiedBy>Friksasha</cp:lastModifiedBy>
  <cp:revision>17</cp:revision>
  <dcterms:created xsi:type="dcterms:W3CDTF">2015-01-28T18:09:52Z</dcterms:created>
  <dcterms:modified xsi:type="dcterms:W3CDTF">2015-04-21T19:15:11Z</dcterms:modified>
</cp:coreProperties>
</file>