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1" r:id="rId1"/>
  </p:sldMasterIdLst>
  <p:sldIdLst>
    <p:sldId id="256" r:id="rId2"/>
    <p:sldId id="258" r:id="rId3"/>
    <p:sldId id="259" r:id="rId4"/>
    <p:sldId id="260" r:id="rId5"/>
    <p:sldId id="261" r:id="rId6"/>
    <p:sldId id="262" r:id="rId7"/>
    <p:sldId id="263" r:id="rId8"/>
    <p:sldId id="265" r:id="rId9"/>
    <p:sldId id="266" r:id="rId10"/>
    <p:sldId id="267" r:id="rId11"/>
    <p:sldId id="268" r:id="rId12"/>
    <p:sldId id="269" r:id="rId13"/>
    <p:sldId id="270" r:id="rId14"/>
    <p:sldId id="271" r:id="rId15"/>
    <p:sldId id="272" r:id="rId16"/>
    <p:sldId id="273" r:id="rId17"/>
    <p:sldId id="274" r:id="rId18"/>
    <p:sldId id="275" r:id="rId19"/>
    <p:sldId id="264"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50000" saltData="gjdA1njphFwgBsTrBbe0mw==" hashData="jmT/y773C+L3LDttgzYgfzV+a14="/>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21.04.2015</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21.04.2015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21.04.2015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Заголовок и текст над объект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00188" y="228600"/>
            <a:ext cx="7491412"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1500188" y="1524000"/>
            <a:ext cx="7491412" cy="22812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1500188" y="3957638"/>
            <a:ext cx="7491412" cy="228123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1447800" y="6324600"/>
            <a:ext cx="1409700" cy="490538"/>
          </a:xfrm>
        </p:spPr>
        <p:txBody>
          <a:bodyPr/>
          <a:lstStyle>
            <a:lvl1pPr>
              <a:defRPr/>
            </a:lvl1pPr>
          </a:lstStyle>
          <a:p>
            <a:endParaRPr lang="ru-RU"/>
          </a:p>
        </p:txBody>
      </p:sp>
      <p:sp>
        <p:nvSpPr>
          <p:cNvPr id="6" name="Нижний колонтитул 5"/>
          <p:cNvSpPr>
            <a:spLocks noGrp="1"/>
          </p:cNvSpPr>
          <p:nvPr>
            <p:ph type="ftr" sz="quarter" idx="11"/>
          </p:nvPr>
        </p:nvSpPr>
        <p:spPr>
          <a:xfrm>
            <a:off x="3733800" y="6324600"/>
            <a:ext cx="2895600" cy="457200"/>
          </a:xfrm>
        </p:spPr>
        <p:txBody>
          <a:bodyPr/>
          <a:lstStyle>
            <a:lvl1pPr>
              <a:defRPr/>
            </a:lvl1pPr>
          </a:lstStyle>
          <a:p>
            <a:endParaRPr lang="ru-RU"/>
          </a:p>
        </p:txBody>
      </p:sp>
      <p:sp>
        <p:nvSpPr>
          <p:cNvPr id="7" name="Номер слайда 6"/>
          <p:cNvSpPr>
            <a:spLocks noGrp="1"/>
          </p:cNvSpPr>
          <p:nvPr>
            <p:ph type="sldNum" sz="quarter" idx="12"/>
          </p:nvPr>
        </p:nvSpPr>
        <p:spPr>
          <a:xfrm>
            <a:off x="7239000" y="6324600"/>
            <a:ext cx="1905000" cy="457200"/>
          </a:xfrm>
        </p:spPr>
        <p:txBody>
          <a:bodyPr/>
          <a:lstStyle>
            <a:lvl1pPr>
              <a:defRPr/>
            </a:lvl1pPr>
          </a:lstStyle>
          <a:p>
            <a:fld id="{66B7C48F-D9B2-4E57-AB50-B6883B574AA7}" type="slidenum">
              <a:rPr lang="ru-RU"/>
              <a:pPr/>
              <a:t>‹#›</a:t>
            </a:fld>
            <a:endParaRPr lang="ru-RU"/>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cSld name="Заголовок, клип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00188" y="228600"/>
            <a:ext cx="7491412" cy="1143000"/>
          </a:xfrm>
        </p:spPr>
        <p:txBody>
          <a:bodyPr/>
          <a:lstStyle/>
          <a:p>
            <a:r>
              <a:rPr lang="ru-RU" smtClean="0"/>
              <a:t>Образец заголовка</a:t>
            </a:r>
            <a:endParaRPr lang="ru-RU"/>
          </a:p>
        </p:txBody>
      </p:sp>
      <p:sp>
        <p:nvSpPr>
          <p:cNvPr id="3" name="Клип 2"/>
          <p:cNvSpPr>
            <a:spLocks noGrp="1"/>
          </p:cNvSpPr>
          <p:nvPr>
            <p:ph type="clipArt" sz="half" idx="1"/>
          </p:nvPr>
        </p:nvSpPr>
        <p:spPr>
          <a:xfrm>
            <a:off x="1500188" y="1524000"/>
            <a:ext cx="3668712" cy="4714875"/>
          </a:xfrm>
        </p:spPr>
        <p:txBody>
          <a:bodyPr/>
          <a:lstStyle/>
          <a:p>
            <a:endParaRPr lang="ru-RU"/>
          </a:p>
        </p:txBody>
      </p:sp>
      <p:sp>
        <p:nvSpPr>
          <p:cNvPr id="4" name="Текст 3"/>
          <p:cNvSpPr>
            <a:spLocks noGrp="1"/>
          </p:cNvSpPr>
          <p:nvPr>
            <p:ph type="body" sz="half" idx="2"/>
          </p:nvPr>
        </p:nvSpPr>
        <p:spPr>
          <a:xfrm>
            <a:off x="5321300" y="1524000"/>
            <a:ext cx="3670300" cy="47148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1447800" y="6324600"/>
            <a:ext cx="1409700" cy="490538"/>
          </a:xfrm>
        </p:spPr>
        <p:txBody>
          <a:bodyPr/>
          <a:lstStyle>
            <a:lvl1pPr>
              <a:defRPr/>
            </a:lvl1pPr>
          </a:lstStyle>
          <a:p>
            <a:endParaRPr lang="ru-RU"/>
          </a:p>
        </p:txBody>
      </p:sp>
      <p:sp>
        <p:nvSpPr>
          <p:cNvPr id="6" name="Нижний колонтитул 5"/>
          <p:cNvSpPr>
            <a:spLocks noGrp="1"/>
          </p:cNvSpPr>
          <p:nvPr>
            <p:ph type="ftr" sz="quarter" idx="11"/>
          </p:nvPr>
        </p:nvSpPr>
        <p:spPr>
          <a:xfrm>
            <a:off x="3733800" y="6324600"/>
            <a:ext cx="2895600" cy="457200"/>
          </a:xfrm>
        </p:spPr>
        <p:txBody>
          <a:bodyPr/>
          <a:lstStyle>
            <a:lvl1pPr>
              <a:defRPr/>
            </a:lvl1pPr>
          </a:lstStyle>
          <a:p>
            <a:endParaRPr lang="ru-RU"/>
          </a:p>
        </p:txBody>
      </p:sp>
      <p:sp>
        <p:nvSpPr>
          <p:cNvPr id="7" name="Номер слайда 6"/>
          <p:cNvSpPr>
            <a:spLocks noGrp="1"/>
          </p:cNvSpPr>
          <p:nvPr>
            <p:ph type="sldNum" sz="quarter" idx="12"/>
          </p:nvPr>
        </p:nvSpPr>
        <p:spPr>
          <a:xfrm>
            <a:off x="7239000" y="6324600"/>
            <a:ext cx="1905000" cy="457200"/>
          </a:xfrm>
        </p:spPr>
        <p:txBody>
          <a:bodyPr/>
          <a:lstStyle>
            <a:lvl1pPr>
              <a:defRPr/>
            </a:lvl1pPr>
          </a:lstStyle>
          <a:p>
            <a:fld id="{1936C3A6-01D1-4041-96C5-D1822063FDEC}" type="slidenum">
              <a:rPr lang="ru-RU"/>
              <a:pPr/>
              <a:t>‹#›</a:t>
            </a:fld>
            <a:endParaRPr lang="ru-RU"/>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cSld name="Заголовок, текст и клип">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00188" y="228600"/>
            <a:ext cx="7491412"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1500188" y="1524000"/>
            <a:ext cx="3668712" cy="47148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Клип 3"/>
          <p:cNvSpPr>
            <a:spLocks noGrp="1"/>
          </p:cNvSpPr>
          <p:nvPr>
            <p:ph type="clipArt" sz="half" idx="2"/>
          </p:nvPr>
        </p:nvSpPr>
        <p:spPr>
          <a:xfrm>
            <a:off x="5321300" y="1524000"/>
            <a:ext cx="3670300" cy="4714875"/>
          </a:xfrm>
        </p:spPr>
        <p:txBody>
          <a:bodyPr/>
          <a:lstStyle/>
          <a:p>
            <a:endParaRPr lang="ru-RU"/>
          </a:p>
        </p:txBody>
      </p:sp>
      <p:sp>
        <p:nvSpPr>
          <p:cNvPr id="5" name="Дата 4"/>
          <p:cNvSpPr>
            <a:spLocks noGrp="1"/>
          </p:cNvSpPr>
          <p:nvPr>
            <p:ph type="dt" sz="half" idx="10"/>
          </p:nvPr>
        </p:nvSpPr>
        <p:spPr>
          <a:xfrm>
            <a:off x="1447800" y="6324600"/>
            <a:ext cx="1409700" cy="490538"/>
          </a:xfrm>
        </p:spPr>
        <p:txBody>
          <a:bodyPr/>
          <a:lstStyle>
            <a:lvl1pPr>
              <a:defRPr/>
            </a:lvl1pPr>
          </a:lstStyle>
          <a:p>
            <a:endParaRPr lang="ru-RU"/>
          </a:p>
        </p:txBody>
      </p:sp>
      <p:sp>
        <p:nvSpPr>
          <p:cNvPr id="6" name="Нижний колонтитул 5"/>
          <p:cNvSpPr>
            <a:spLocks noGrp="1"/>
          </p:cNvSpPr>
          <p:nvPr>
            <p:ph type="ftr" sz="quarter" idx="11"/>
          </p:nvPr>
        </p:nvSpPr>
        <p:spPr>
          <a:xfrm>
            <a:off x="3733800" y="6324600"/>
            <a:ext cx="2895600" cy="457200"/>
          </a:xfrm>
        </p:spPr>
        <p:txBody>
          <a:bodyPr/>
          <a:lstStyle>
            <a:lvl1pPr>
              <a:defRPr/>
            </a:lvl1pPr>
          </a:lstStyle>
          <a:p>
            <a:endParaRPr lang="ru-RU"/>
          </a:p>
        </p:txBody>
      </p:sp>
      <p:sp>
        <p:nvSpPr>
          <p:cNvPr id="7" name="Номер слайда 6"/>
          <p:cNvSpPr>
            <a:spLocks noGrp="1"/>
          </p:cNvSpPr>
          <p:nvPr>
            <p:ph type="sldNum" sz="quarter" idx="12"/>
          </p:nvPr>
        </p:nvSpPr>
        <p:spPr>
          <a:xfrm>
            <a:off x="7239000" y="6324600"/>
            <a:ext cx="1905000" cy="457200"/>
          </a:xfrm>
        </p:spPr>
        <p:txBody>
          <a:bodyPr/>
          <a:lstStyle>
            <a:lvl1pPr>
              <a:defRPr/>
            </a:lvl1pPr>
          </a:lstStyle>
          <a:p>
            <a:fld id="{DB82B88F-6147-43CE-A724-AC5B084047B5}" type="slidenum">
              <a:rPr lang="ru-RU"/>
              <a:pPr/>
              <a:t>‹#›</a:t>
            </a:fld>
            <a:endParaRPr lang="ru-RU"/>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OverTx">
  <p:cSld name="Заголовок и объект над текст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00188" y="228600"/>
            <a:ext cx="7491412" cy="1143000"/>
          </a:xfrm>
        </p:spPr>
        <p:txBody>
          <a:bodyPr/>
          <a:lstStyle/>
          <a:p>
            <a:r>
              <a:rPr lang="ru-RU" smtClean="0"/>
              <a:t>Образец заголовка</a:t>
            </a:r>
            <a:endParaRPr lang="ru-RU"/>
          </a:p>
        </p:txBody>
      </p:sp>
      <p:sp>
        <p:nvSpPr>
          <p:cNvPr id="3" name="Содержимое 2"/>
          <p:cNvSpPr>
            <a:spLocks noGrp="1"/>
          </p:cNvSpPr>
          <p:nvPr>
            <p:ph sz="half" idx="1"/>
          </p:nvPr>
        </p:nvSpPr>
        <p:spPr>
          <a:xfrm>
            <a:off x="1500188" y="1524000"/>
            <a:ext cx="7491412" cy="22812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1500188" y="3957638"/>
            <a:ext cx="7491412" cy="228123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1447800" y="6324600"/>
            <a:ext cx="1409700" cy="490538"/>
          </a:xfrm>
        </p:spPr>
        <p:txBody>
          <a:bodyPr/>
          <a:lstStyle>
            <a:lvl1pPr>
              <a:defRPr/>
            </a:lvl1pPr>
          </a:lstStyle>
          <a:p>
            <a:endParaRPr lang="ru-RU"/>
          </a:p>
        </p:txBody>
      </p:sp>
      <p:sp>
        <p:nvSpPr>
          <p:cNvPr id="6" name="Нижний колонтитул 5"/>
          <p:cNvSpPr>
            <a:spLocks noGrp="1"/>
          </p:cNvSpPr>
          <p:nvPr>
            <p:ph type="ftr" sz="quarter" idx="11"/>
          </p:nvPr>
        </p:nvSpPr>
        <p:spPr>
          <a:xfrm>
            <a:off x="3733800" y="6324600"/>
            <a:ext cx="2895600" cy="457200"/>
          </a:xfrm>
        </p:spPr>
        <p:txBody>
          <a:bodyPr/>
          <a:lstStyle>
            <a:lvl1pPr>
              <a:defRPr/>
            </a:lvl1pPr>
          </a:lstStyle>
          <a:p>
            <a:endParaRPr lang="ru-RU"/>
          </a:p>
        </p:txBody>
      </p:sp>
      <p:sp>
        <p:nvSpPr>
          <p:cNvPr id="7" name="Номер слайда 6"/>
          <p:cNvSpPr>
            <a:spLocks noGrp="1"/>
          </p:cNvSpPr>
          <p:nvPr>
            <p:ph type="sldNum" sz="quarter" idx="12"/>
          </p:nvPr>
        </p:nvSpPr>
        <p:spPr>
          <a:xfrm>
            <a:off x="7239000" y="6324600"/>
            <a:ext cx="1905000" cy="457200"/>
          </a:xfrm>
        </p:spPr>
        <p:txBody>
          <a:bodyPr/>
          <a:lstStyle>
            <a:lvl1pPr>
              <a:defRPr/>
            </a:lvl1pPr>
          </a:lstStyle>
          <a:p>
            <a:fld id="{A5B94A77-BDC1-422D-A909-D486274B53B6}" type="slidenum">
              <a:rPr lang="ru-RU"/>
              <a:pPr/>
              <a:t>‹#›</a:t>
            </a:fld>
            <a:endParaRPr lang="ru-RU"/>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21.04.2015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21.04.2015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21.04.2015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21.04.2015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nchor="ctr"/>
          <a:lstStyle>
            <a:lvl1pPr algn="l">
              <a:defRPr sz="4600"/>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21.04.2015</a:t>
            </a:fld>
            <a:endParaRPr lang="ru-RU"/>
          </a:p>
        </p:txBody>
      </p:sp>
      <p:sp>
        <p:nvSpPr>
          <p:cNvPr id="8" name="Номер слайда 7"/>
          <p:cNvSpPr>
            <a:spLocks noGrp="1"/>
          </p:cNvSpPr>
          <p:nvPr>
            <p:ph type="sldNum" sz="quarter" idx="11"/>
          </p:nvPr>
        </p:nvSpPr>
        <p:spPr/>
        <p:txBody>
          <a:bodyPr/>
          <a:lstStyle/>
          <a:p>
            <a:fld id="{725C68B6-61C2-468F-89AB-4B9F7531AA68}" type="slidenum">
              <a:rPr lang="ru-RU" smtClean="0"/>
              <a:pPr/>
              <a:t>‹#›</a:t>
            </a:fld>
            <a:endParaRPr lang="ru-RU"/>
          </a:p>
        </p:txBody>
      </p:sp>
      <p:sp>
        <p:nvSpPr>
          <p:cNvPr id="9" name="Нижний колонтитул 8"/>
          <p:cNvSpPr>
            <a:spLocks noGrp="1"/>
          </p:cNvSpPr>
          <p:nvPr>
            <p:ph type="ftr" sz="quarter" idx="12"/>
          </p:nvPr>
        </p:nvSpPr>
        <p:spPr/>
        <p:txBody>
          <a:body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21.04.2015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21.04.2015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156448" y="6422064"/>
            <a:ext cx="762000" cy="365125"/>
          </a:xfrm>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457200" y="6422064"/>
            <a:ext cx="2133600" cy="365125"/>
          </a:xfrm>
        </p:spPr>
        <p:txBody>
          <a:bodyPr/>
          <a:lstStyle/>
          <a:p>
            <a:fld id="{5B106E36-FD25-4E2D-B0AA-010F637433A0}" type="datetimeFigureOut">
              <a:rPr lang="ru-RU" smtClean="0"/>
              <a:pPr/>
              <a:t>21.04.2015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Полилиния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B106E36-FD25-4E2D-B0AA-010F637433A0}" type="datetimeFigureOut">
              <a:rPr lang="ru-RU" smtClean="0"/>
              <a:pPr/>
              <a:t>21.04.2015</a:t>
            </a:fld>
            <a:endParaRPr lang="ru-RU"/>
          </a:p>
        </p:txBody>
      </p:sp>
      <p:sp>
        <p:nvSpPr>
          <p:cNvPr id="22" name="Нижний колонтитул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ru-RU"/>
          </a:p>
        </p:txBody>
      </p:sp>
      <p:sp>
        <p:nvSpPr>
          <p:cNvPr id="18" name="Номер слайда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 id="2147483803" r:id="rId12"/>
    <p:sldLayoutId id="2147483804" r:id="rId13"/>
    <p:sldLayoutId id="2147483805" r:id="rId14"/>
    <p:sldLayoutId id="2147483806" r:id="rId15"/>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ru.wikipedia.org/wiki/%D0%9B%D1%8C%D0%B2%D0%BE%D0%B2" TargetMode="External"/><Relationship Id="rId3" Type="http://schemas.openxmlformats.org/officeDocument/2006/relationships/hyperlink" Target="http://ru.wikipedia.org/wiki/1862_%D0%B3%D0%BE%D0%B4" TargetMode="External"/><Relationship Id="rId7" Type="http://schemas.openxmlformats.org/officeDocument/2006/relationships/hyperlink" Target="http://ru.wikipedia.org/wiki/%D0%9F%D0%B8%D0%BD%D1%81%D0%BA" TargetMode="External"/><Relationship Id="rId12" Type="http://schemas.openxmlformats.org/officeDocument/2006/relationships/image" Target="../media/image9.jpeg"/><Relationship Id="rId2" Type="http://schemas.openxmlformats.org/officeDocument/2006/relationships/hyperlink" Target="http://ru.wikipedia.org/wiki/30_%D0%BC%D0%B0%D1%8F" TargetMode="External"/><Relationship Id="rId1" Type="http://schemas.openxmlformats.org/officeDocument/2006/relationships/slideLayout" Target="../slideLayouts/slideLayout15.xml"/><Relationship Id="rId6" Type="http://schemas.openxmlformats.org/officeDocument/2006/relationships/hyperlink" Target="http://ru.wikipedia.org/wiki/%D0%93%D1%80%D0%BE%D0%B4%D0%BD%D0%BE" TargetMode="External"/><Relationship Id="rId11" Type="http://schemas.openxmlformats.org/officeDocument/2006/relationships/hyperlink" Target="http://ru.wikipedia.org/wiki/%D0%9F%D0%B0%D1%80%D0%B8%D0%B6" TargetMode="External"/><Relationship Id="rId5" Type="http://schemas.openxmlformats.org/officeDocument/2006/relationships/hyperlink" Target="http://ru.wikipedia.org/wiki/%D0%92%D0%B8%D0%BB%D1%8C%D0%BD%D1%8E%D1%81" TargetMode="External"/><Relationship Id="rId10" Type="http://schemas.openxmlformats.org/officeDocument/2006/relationships/hyperlink" Target="http://ru.wikipedia.org/wiki/%D0%9A%D1%80%D0%B0%D0%BA%D0%BE%D0%B2" TargetMode="External"/><Relationship Id="rId4" Type="http://schemas.openxmlformats.org/officeDocument/2006/relationships/hyperlink" Target="http://ru.wikipedia.org/wiki/%D0%94%D0%B0%D1%83%D0%B3%D0%B0%D0%B2%D0%BF%D0%B8%D0%BB%D1%81" TargetMode="External"/><Relationship Id="rId9" Type="http://schemas.openxmlformats.org/officeDocument/2006/relationships/hyperlink" Target="http://ru.wikipedia.org/wiki/%D0%9F%D1%80%D0%B0%D0%B3%D0%B0"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ru.wikipedia.org/wiki/1863_%D0%B3%D0%BE%D0%B4" TargetMode="External"/><Relationship Id="rId2" Type="http://schemas.openxmlformats.org/officeDocument/2006/relationships/hyperlink" Target="http://ru.wikipedia.org/wiki/1862_%D0%B3%D0%BE%D0%B4" TargetMode="External"/><Relationship Id="rId1" Type="http://schemas.openxmlformats.org/officeDocument/2006/relationships/slideLayout" Target="../slideLayouts/slideLayout15.xml"/><Relationship Id="rId5" Type="http://schemas.openxmlformats.org/officeDocument/2006/relationships/image" Target="../media/image10.jpeg"/><Relationship Id="rId4" Type="http://schemas.openxmlformats.org/officeDocument/2006/relationships/hyperlink" Target="http://ru.wikipedia.org/wiki/%D0%9D%D0%B5%D0%BA%D1%83%D0%B4%D0%B0_(%D1%80%D0%BE%D0%BC%D0%B0%D0%BD)"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ru.wikipedia.org/wiki/1863_%D0%B3%D0%BE%D0%B4" TargetMode="External"/><Relationship Id="rId2" Type="http://schemas.openxmlformats.org/officeDocument/2006/relationships/image" Target="../media/image11.jpeg"/><Relationship Id="rId1" Type="http://schemas.openxmlformats.org/officeDocument/2006/relationships/slideLayout" Target="../slideLayouts/slideLayout13.xml"/><Relationship Id="rId5" Type="http://schemas.openxmlformats.org/officeDocument/2006/relationships/hyperlink" Target="http://ru.wikipedia.org/wiki/%D0%9B%D0%B5%D0%B4%D0%B8_%D0%9C%D0%B0%D0%BA%D0%B1%D0%B5%D1%82_%D0%9C%D1%86%D0%B5%D0%BD%D1%81%D0%BA%D0%BE%D0%B3%D0%BE_%D1%83%D0%B5%D0%B7%D0%B4%D0%B0_(%D0%BF%D0%BE%D0%B2%D0%B5%D1%81%D1%82%D1%8C)" TargetMode="External"/><Relationship Id="rId4" Type="http://schemas.openxmlformats.org/officeDocument/2006/relationships/hyperlink" Target="http://ru.wikipedia.org/wiki/%D0%96%D0%B8%D1%82%D0%B8%D0%B5_%D0%BE%D0%B4%D0%BD%D0%BE%D0%B9_%D0%B1%D0%B0%D0%B1%D1%8B"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ru.wikipedia.org/wiki/%D0%9C%D0%B0%D0%BA%D1%81%D0%B8%D0%BC_%D0%93%D0%BE%D1%80%D1%8C%D0%BA%D0%B8%D0%B9" TargetMode="External"/><Relationship Id="rId2" Type="http://schemas.openxmlformats.org/officeDocument/2006/relationships/hyperlink" Target="http://ru.wikipedia.org/wiki/1870_%D0%B3%D0%BE%D0%B4" TargetMode="External"/><Relationship Id="rId1" Type="http://schemas.openxmlformats.org/officeDocument/2006/relationships/slideLayout" Target="../slideLayouts/slideLayout12.xml"/><Relationship Id="rId4" Type="http://schemas.openxmlformats.org/officeDocument/2006/relationships/image" Target="../media/image12.jpeg"/></Relationships>
</file>

<file path=ppt/slides/_rels/slide14.xml.rels><?xml version="1.0" encoding="UTF-8" standalone="yes"?>
<Relationships xmlns="http://schemas.openxmlformats.org/package/2006/relationships"><Relationship Id="rId3" Type="http://schemas.openxmlformats.org/officeDocument/2006/relationships/hyperlink" Target="http://ru.wikipedia.org/wiki/%D0%A1%D0%BE%D0%B1%D0%BE%D1%80%D1%8F%D0%BD%D0%B5" TargetMode="External"/><Relationship Id="rId2" Type="http://schemas.openxmlformats.org/officeDocument/2006/relationships/image" Target="../media/image13.jpeg"/><Relationship Id="rId1" Type="http://schemas.openxmlformats.org/officeDocument/2006/relationships/slideLayout" Target="../slideLayouts/slideLayout13.xml"/><Relationship Id="rId4" Type="http://schemas.openxmlformats.org/officeDocument/2006/relationships/hyperlink" Target="http://ru.wikipedia.org/wiki/1872_%D0%B3%D0%BE%D0%B4"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ru.wikipedia.org/w/index.php?title=%D0%A1%D1%82%D0%B0%D1%80%D1%8B%D0%B5_%D0%B3%D0%BE%D0%B4%D1%8B_%D0%B2_%D1%81%D0%B5%D0%BB%D0%B5_%D0%9F%D0%BB%D0%BE%D0%B4%D0%BE%D0%BC%D0%B0%D1%81%D0%BE%D0%B2%D0%B5&amp;action=edit&amp;redlink=1" TargetMode="External"/><Relationship Id="rId2" Type="http://schemas.openxmlformats.org/officeDocument/2006/relationships/image" Target="../media/image14.jpeg"/><Relationship Id="rId1" Type="http://schemas.openxmlformats.org/officeDocument/2006/relationships/slideLayout" Target="../slideLayouts/slideLayout13.xml"/><Relationship Id="rId5" Type="http://schemas.openxmlformats.org/officeDocument/2006/relationships/hyperlink" Target="http://ru.wikipedia.org/w/index.php?title=%D0%97%D0%B0%D1%85%D1%83%D0%B4%D0%B0%D0%BB%D1%8B%D0%B9_%D1%80%D0%BE%D0%B4&amp;action=edit&amp;redlink=1" TargetMode="External"/><Relationship Id="rId4" Type="http://schemas.openxmlformats.org/officeDocument/2006/relationships/hyperlink" Target="http://ru.wikipedia.org/wiki/1869"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http://ru.wikipedia.org/wiki/1831_%D0%B3%D0%BE%D0%B4" TargetMode="External"/><Relationship Id="rId7" Type="http://schemas.openxmlformats.org/officeDocument/2006/relationships/image" Target="../media/image3.jpeg"/><Relationship Id="rId2" Type="http://schemas.openxmlformats.org/officeDocument/2006/relationships/hyperlink" Target="http://ru.wikipedia.org/wiki/4_%D1%84%D0%B5%D0%B2%D1%80%D0%B0%D0%BB%D1%8F" TargetMode="External"/><Relationship Id="rId1" Type="http://schemas.openxmlformats.org/officeDocument/2006/relationships/slideLayout" Target="../slideLayouts/slideLayout12.xml"/><Relationship Id="rId6" Type="http://schemas.openxmlformats.org/officeDocument/2006/relationships/image" Target="../media/image2.jpeg"/><Relationship Id="rId5" Type="http://schemas.openxmlformats.org/officeDocument/2006/relationships/hyperlink" Target="http://ru.wikipedia.org/wiki/1848" TargetMode="External"/><Relationship Id="rId4" Type="http://schemas.openxmlformats.org/officeDocument/2006/relationships/hyperlink" Target="http://ru.wikipedia.org/wiki/1789"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ru.wikipedia.org/wiki/%D0%9A%D1%80%D0%BE%D0%BC%D1%8B" TargetMode="External"/><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ru.wikipedia.org/wiki/1841_%D0%B3%D0%BE%D0%B4" TargetMode="Externa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hyperlink" Target="http://ru.wikipedia.org/wiki/1848_%D0%B3%D0%BE%D0%B4" TargetMode="External"/><Relationship Id="rId2" Type="http://schemas.openxmlformats.org/officeDocument/2006/relationships/hyperlink" Target="http://ru.wikipedia.org/wiki/1847_%D0%B3%D0%BE%D0%B4" TargetMode="External"/><Relationship Id="rId1" Type="http://schemas.openxmlformats.org/officeDocument/2006/relationships/slideLayout" Target="../slideLayouts/slideLayout12.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ru.wikipedia.org/wiki/1857_%D0%B3%D0%BE%D0%B4" TargetMode="Externa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hyperlink" Target="http://ru.wikipedia.org/wiki/25_%D0%BC%D0%B0%D1%80%D1%82%D0%B0" TargetMode="External"/><Relationship Id="rId7" Type="http://schemas.openxmlformats.org/officeDocument/2006/relationships/image" Target="../media/image8.jpeg"/><Relationship Id="rId2" Type="http://schemas.openxmlformats.org/officeDocument/2006/relationships/hyperlink" Target="http://ru.wikipedia.org/wiki/%D0%9F%D1%81%D0%B5%D0%B2%D0%B4%D0%BE%D0%BD%D0%B8%D0%BC" TargetMode="External"/><Relationship Id="rId1" Type="http://schemas.openxmlformats.org/officeDocument/2006/relationships/slideLayout" Target="../slideLayouts/slideLayout12.xml"/><Relationship Id="rId6" Type="http://schemas.openxmlformats.org/officeDocument/2006/relationships/hyperlink" Target="http://ru.wikipedia.org/wiki/1869_%D0%B3%D0%BE%D0%B4" TargetMode="External"/><Relationship Id="rId5" Type="http://schemas.openxmlformats.org/officeDocument/2006/relationships/hyperlink" Target="http://ru.wikipedia.org/wiki/14_%D0%B0%D0%B2%D0%B3%D1%83%D1%81%D1%82%D0%B0" TargetMode="External"/><Relationship Id="rId4" Type="http://schemas.openxmlformats.org/officeDocument/2006/relationships/hyperlink" Target="http://ru.wikipedia.org/wiki/1862_%D0%B3%D0%BE%D0%B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483768" y="0"/>
            <a:ext cx="6253163" cy="2333625"/>
          </a:xfrm>
        </p:spPr>
        <p:txBody>
          <a:bodyPr>
            <a:normAutofit fontScale="90000"/>
          </a:bodyPr>
          <a:lstStyle/>
          <a:p>
            <a:r>
              <a:rPr lang="ru-RU" sz="5400" b="1" i="1" dirty="0">
                <a:solidFill>
                  <a:schemeClr val="hlink"/>
                </a:solidFill>
              </a:rPr>
              <a:t>Николай Семёнович Лесков</a:t>
            </a:r>
          </a:p>
        </p:txBody>
      </p:sp>
      <p:sp>
        <p:nvSpPr>
          <p:cNvPr id="2051" name="Rectangle 3"/>
          <p:cNvSpPr>
            <a:spLocks noGrp="1" noChangeArrowheads="1"/>
          </p:cNvSpPr>
          <p:nvPr>
            <p:ph type="subTitle" idx="1"/>
          </p:nvPr>
        </p:nvSpPr>
        <p:spPr>
          <a:xfrm>
            <a:off x="2894013" y="2636912"/>
            <a:ext cx="6249987" cy="1285875"/>
          </a:xfrm>
        </p:spPr>
        <p:txBody>
          <a:bodyPr/>
          <a:lstStyle/>
          <a:p>
            <a:r>
              <a:rPr lang="ru-RU" sz="4000" i="1" dirty="0">
                <a:solidFill>
                  <a:schemeClr val="hlink"/>
                </a:solidFill>
              </a:rPr>
              <a:t>(1831 – 1895)</a:t>
            </a:r>
          </a:p>
        </p:txBody>
      </p:sp>
      <p:pic>
        <p:nvPicPr>
          <p:cNvPr id="2053" name="Picture 5" descr="Serov%5FLeskov"/>
          <p:cNvPicPr>
            <a:picLocks noChangeAspect="1" noChangeArrowheads="1"/>
          </p:cNvPicPr>
          <p:nvPr/>
        </p:nvPicPr>
        <p:blipFill>
          <a:blip r:embed="rId2" cstate="print"/>
          <a:srcRect/>
          <a:stretch>
            <a:fillRect/>
          </a:stretch>
        </p:blipFill>
        <p:spPr bwMode="auto">
          <a:xfrm>
            <a:off x="875469" y="1824111"/>
            <a:ext cx="3527425" cy="4535488"/>
          </a:xfrm>
          <a:prstGeom prst="rect">
            <a:avLst/>
          </a:prstGeom>
          <a:noFill/>
        </p:spPr>
      </p:pic>
      <p:sp>
        <p:nvSpPr>
          <p:cNvPr id="5" name="Подзаголовок 2"/>
          <p:cNvSpPr txBox="1">
            <a:spLocks/>
          </p:cNvSpPr>
          <p:nvPr/>
        </p:nvSpPr>
        <p:spPr>
          <a:xfrm>
            <a:off x="2663952" y="5105400"/>
            <a:ext cx="6480048" cy="1752600"/>
          </a:xfrm>
          <a:prstGeom prst="rect">
            <a:avLst/>
          </a:prstGeom>
        </p:spPr>
        <p:txBody>
          <a:bodyPr vert="horz" tIns="0" rIns="45720" bIns="0" anchor="b">
            <a:normAutofit/>
          </a:bodyPr>
          <a:lstStyle/>
          <a:p>
            <a:pPr marL="0" marR="0" lvl="0" indent="0" algn="r"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ru-RU" sz="2000" b="0"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Работу выполнил </a:t>
            </a:r>
          </a:p>
          <a:p>
            <a:pPr marL="0" marR="0" lvl="0" indent="0" algn="r"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ru-RU" sz="2000" b="0"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студент ГБОУ СПО ПТ №2 </a:t>
            </a:r>
          </a:p>
          <a:p>
            <a:pPr marL="0" marR="0" lvl="0" indent="0" algn="r"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ru-RU" sz="2000" b="0"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группы 1 КС 1.4</a:t>
            </a:r>
          </a:p>
          <a:p>
            <a:pPr marL="0" marR="0" lvl="0" indent="0" algn="r"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kumimoji="0" lang="ru-RU" sz="2000" b="0"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Фрик Александр</a:t>
            </a:r>
            <a:endParaRPr kumimoji="0" lang="ru-RU" sz="2000" b="0" i="0" u="none" strike="noStrike" kern="1200" cap="none" spc="0" normalizeH="0" baseline="0" noProof="0" dirty="0">
              <a:ln>
                <a:noFill/>
              </a:ln>
              <a:solidFill>
                <a:schemeClr val="tx1">
                  <a:lumMod val="85000"/>
                  <a:lumOff val="15000"/>
                </a:schemeClr>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4" name="Rectangle 6"/>
          <p:cNvSpPr>
            <a:spLocks noGrp="1" noChangeArrowheads="1"/>
          </p:cNvSpPr>
          <p:nvPr>
            <p:ph type="body" sz="half" idx="2"/>
          </p:nvPr>
        </p:nvSpPr>
        <p:spPr>
          <a:xfrm>
            <a:off x="1476375" y="2781300"/>
            <a:ext cx="7491413" cy="3887788"/>
          </a:xfrm>
        </p:spPr>
        <p:txBody>
          <a:bodyPr>
            <a:normAutofit/>
          </a:bodyPr>
          <a:lstStyle/>
          <a:p>
            <a:pPr>
              <a:lnSpc>
                <a:spcPct val="80000"/>
              </a:lnSpc>
            </a:pPr>
            <a:r>
              <a:rPr lang="ru-RU" sz="1600"/>
              <a:t>Статья о пожарах</a:t>
            </a:r>
          </a:p>
          <a:p>
            <a:pPr>
              <a:lnSpc>
                <a:spcPct val="80000"/>
              </a:lnSpc>
            </a:pPr>
            <a:r>
              <a:rPr lang="ru-RU" sz="1600"/>
              <a:t>В статье по поводу пожаров в журнале «Северная пчела» от </a:t>
            </a:r>
            <a:r>
              <a:rPr lang="ru-RU" sz="1600">
                <a:hlinkClick r:id="rId2" tooltip="30 мая"/>
              </a:rPr>
              <a:t>30 мая</a:t>
            </a:r>
            <a:r>
              <a:rPr lang="ru-RU" sz="1600"/>
              <a:t> </a:t>
            </a:r>
            <a:r>
              <a:rPr lang="ru-RU" sz="1600">
                <a:hlinkClick r:id="rId3" tooltip="1862 год"/>
              </a:rPr>
              <a:t>1862 года</a:t>
            </a:r>
            <a:r>
              <a:rPr lang="ru-RU" sz="1600"/>
              <a:t>, о которых распространялись слухи как о поджогах, осуществляемых революционно настроенными студентами и поляками, писатель упомянул об этих слухах и потребовал от властей их подтвердить или опровергнуть, что было воспринято демократической публикой как донос. Кроме того, критика действий административной власти, выраженная пожеланием, «чтобы присылаемые команды являлись на пожары для действительной помощи, а не для стояния» — вызвала гнев самого царя. Прочитав эти строки, Александр II написал: «Не следовало пропускать, тем более, что это ложь».</a:t>
            </a:r>
          </a:p>
          <a:p>
            <a:pPr>
              <a:lnSpc>
                <a:spcPct val="80000"/>
              </a:lnSpc>
            </a:pPr>
            <a:r>
              <a:rPr lang="ru-RU" sz="1600"/>
              <a:t>Вследствие этого Лесков был отправлен редакцией «Северной пчелы» в длительную командировку. Он объехал западные провинции империи, побывал в </a:t>
            </a:r>
            <a:r>
              <a:rPr lang="ru-RU" sz="1600">
                <a:hlinkClick r:id="rId4" tooltip="Даугавпилс"/>
              </a:rPr>
              <a:t>Динабурге</a:t>
            </a:r>
            <a:r>
              <a:rPr lang="ru-RU" sz="1600"/>
              <a:t>, </a:t>
            </a:r>
            <a:r>
              <a:rPr lang="ru-RU" sz="1600">
                <a:hlinkClick r:id="rId5" tooltip="Вильнюс"/>
              </a:rPr>
              <a:t>Вильне</a:t>
            </a:r>
            <a:r>
              <a:rPr lang="ru-RU" sz="1600"/>
              <a:t>, </a:t>
            </a:r>
            <a:r>
              <a:rPr lang="ru-RU" sz="1600">
                <a:hlinkClick r:id="rId6" tooltip="Гродно"/>
              </a:rPr>
              <a:t>Гродно</a:t>
            </a:r>
            <a:r>
              <a:rPr lang="ru-RU" sz="1600"/>
              <a:t>, </a:t>
            </a:r>
            <a:r>
              <a:rPr lang="ru-RU" sz="1600">
                <a:hlinkClick r:id="rId7" tooltip="Пинск"/>
              </a:rPr>
              <a:t>Пинске</a:t>
            </a:r>
            <a:r>
              <a:rPr lang="ru-RU" sz="1600"/>
              <a:t>, </a:t>
            </a:r>
            <a:r>
              <a:rPr lang="ru-RU" sz="1600">
                <a:hlinkClick r:id="rId8" tooltip="Львов"/>
              </a:rPr>
              <a:t>Львове</a:t>
            </a:r>
            <a:r>
              <a:rPr lang="ru-RU" sz="1600"/>
              <a:t>, </a:t>
            </a:r>
            <a:r>
              <a:rPr lang="ru-RU" sz="1600">
                <a:hlinkClick r:id="rId9" tooltip="Прага"/>
              </a:rPr>
              <a:t>Праге</a:t>
            </a:r>
            <a:r>
              <a:rPr lang="ru-RU" sz="1600"/>
              <a:t>, </a:t>
            </a:r>
            <a:r>
              <a:rPr lang="ru-RU" sz="1600">
                <a:hlinkClick r:id="rId10" tooltip="Краков"/>
              </a:rPr>
              <a:t>Кракове</a:t>
            </a:r>
            <a:r>
              <a:rPr lang="ru-RU" sz="1600"/>
              <a:t>, а в конце командировки — и в </a:t>
            </a:r>
            <a:r>
              <a:rPr lang="ru-RU" sz="1600">
                <a:hlinkClick r:id="rId11" tooltip="Париж"/>
              </a:rPr>
              <a:t>Париже</a:t>
            </a:r>
            <a:r>
              <a:rPr lang="ru-RU" sz="1600"/>
              <a:t>. В 1863 году он вернулся в Россию и опубликовал серию публицистических очерков и писем, в частности, «Из одного дорожного дневника», «Русское общество в Париже»</a:t>
            </a:r>
          </a:p>
        </p:txBody>
      </p:sp>
      <p:pic>
        <p:nvPicPr>
          <p:cNvPr id="43016" name="Picture 8" descr="1"/>
          <p:cNvPicPr>
            <a:picLocks noChangeAspect="1" noChangeArrowheads="1"/>
          </p:cNvPicPr>
          <p:nvPr/>
        </p:nvPicPr>
        <p:blipFill>
          <a:blip r:embed="rId12" cstate="print"/>
          <a:srcRect/>
          <a:stretch>
            <a:fillRect/>
          </a:stretch>
        </p:blipFill>
        <p:spPr bwMode="auto">
          <a:xfrm>
            <a:off x="3924300" y="260350"/>
            <a:ext cx="2592388" cy="2376488"/>
          </a:xfrm>
          <a:prstGeom prst="rect">
            <a:avLst/>
          </a:prstGeom>
          <a:noFill/>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2" name="Rectangle 6"/>
          <p:cNvSpPr>
            <a:spLocks noGrp="1" noChangeArrowheads="1"/>
          </p:cNvSpPr>
          <p:nvPr>
            <p:ph type="body" sz="half" idx="2"/>
          </p:nvPr>
        </p:nvSpPr>
        <p:spPr/>
        <p:txBody>
          <a:bodyPr/>
          <a:lstStyle/>
          <a:p>
            <a:pPr>
              <a:lnSpc>
                <a:spcPct val="80000"/>
              </a:lnSpc>
            </a:pPr>
            <a:r>
              <a:rPr lang="ru-RU" sz="1400"/>
              <a:t>«Некуда»</a:t>
            </a:r>
          </a:p>
          <a:p>
            <a:pPr>
              <a:lnSpc>
                <a:spcPct val="80000"/>
              </a:lnSpc>
            </a:pPr>
            <a:r>
              <a:rPr lang="ru-RU" sz="1400"/>
              <a:t>С начала </a:t>
            </a:r>
            <a:r>
              <a:rPr lang="ru-RU" sz="1400">
                <a:hlinkClick r:id="rId2" tooltip="1862 год"/>
              </a:rPr>
              <a:t>1862 года</a:t>
            </a:r>
            <a:r>
              <a:rPr lang="ru-RU" sz="1400"/>
              <a:t> Н. С. Лесков стал постоянным сотрудником газеты «Северная пчела», где начал писать как передовые статьи, так и очерки, нередко на бытовые, этнографические темы, но также — критические статьи, направленные, в частности, против «вульгарного материализма» и нигилизма. Высокую оценку его деятельность получила на страницах тогдашнего «Современника».</a:t>
            </a:r>
          </a:p>
          <a:p>
            <a:pPr>
              <a:lnSpc>
                <a:spcPct val="80000"/>
              </a:lnSpc>
            </a:pPr>
            <a:r>
              <a:rPr lang="ru-RU" sz="1400"/>
              <a:t>Писательская карьера Н. С. Лескова началась в </a:t>
            </a:r>
            <a:r>
              <a:rPr lang="ru-RU" sz="1400">
                <a:hlinkClick r:id="rId3" tooltip="1863 год"/>
              </a:rPr>
              <a:t>1863 году</a:t>
            </a:r>
            <a:r>
              <a:rPr lang="ru-RU" sz="1400"/>
              <a:t>, вышли его первые повести «Житие одной бабы» и «Овцебык» (1863—1864). Тогда же в журнале «Библиотека для чтения» начал печататься роман «</a:t>
            </a:r>
            <a:r>
              <a:rPr lang="ru-RU" sz="1400">
                <a:hlinkClick r:id="rId4" tooltip="Некуда (роман)"/>
              </a:rPr>
              <a:t>Некуда</a:t>
            </a:r>
            <a:r>
              <a:rPr lang="ru-RU" sz="1400"/>
              <a:t>» (1864). «Роман этот носит все знаки поспешности и неумелости моей», — позже признавал сам писатель</a:t>
            </a:r>
          </a:p>
        </p:txBody>
      </p:sp>
      <p:pic>
        <p:nvPicPr>
          <p:cNvPr id="45064" name="Picture 8" descr="84202_2"/>
          <p:cNvPicPr>
            <a:picLocks noChangeAspect="1" noChangeArrowheads="1"/>
          </p:cNvPicPr>
          <p:nvPr/>
        </p:nvPicPr>
        <p:blipFill>
          <a:blip r:embed="rId5" cstate="print"/>
          <a:srcRect/>
          <a:stretch>
            <a:fillRect/>
          </a:stretch>
        </p:blipFill>
        <p:spPr bwMode="auto">
          <a:xfrm>
            <a:off x="2268538" y="115888"/>
            <a:ext cx="5238750" cy="3924300"/>
          </a:xfrm>
          <a:prstGeom prst="rect">
            <a:avLst/>
          </a:prstGeom>
          <a:noFill/>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15" name="Picture 11" descr="N%5FLeskov%5FLedi%5FMakbet%5FMcenskogo%5Fuezda"/>
          <p:cNvPicPr>
            <a:picLocks noGrp="1" noChangeAspect="1" noChangeArrowheads="1"/>
          </p:cNvPicPr>
          <p:nvPr>
            <p:ph type="clipArt" sz="half" idx="1"/>
          </p:nvPr>
        </p:nvPicPr>
        <p:blipFill>
          <a:blip r:embed="rId2" cstate="print"/>
          <a:srcRect/>
          <a:stretch>
            <a:fillRect/>
          </a:stretch>
        </p:blipFill>
        <p:spPr>
          <a:xfrm>
            <a:off x="1619250" y="1125538"/>
            <a:ext cx="3457575" cy="4824412"/>
          </a:xfrm>
        </p:spPr>
      </p:pic>
      <p:sp>
        <p:nvSpPr>
          <p:cNvPr id="47110" name="Rectangle 6"/>
          <p:cNvSpPr>
            <a:spLocks noGrp="1" noChangeArrowheads="1"/>
          </p:cNvSpPr>
          <p:nvPr>
            <p:ph type="body" sz="half" idx="2"/>
          </p:nvPr>
        </p:nvSpPr>
        <p:spPr>
          <a:xfrm>
            <a:off x="5364163" y="1557338"/>
            <a:ext cx="3455987" cy="4714875"/>
          </a:xfrm>
        </p:spPr>
        <p:txBody>
          <a:bodyPr/>
          <a:lstStyle/>
          <a:p>
            <a:pPr>
              <a:lnSpc>
                <a:spcPct val="80000"/>
              </a:lnSpc>
            </a:pPr>
            <a:r>
              <a:rPr lang="ru-RU" sz="2400" dirty="0" smtClean="0"/>
              <a:t>В </a:t>
            </a:r>
            <a:r>
              <a:rPr lang="ru-RU" sz="2400" dirty="0" smtClean="0">
                <a:hlinkClick r:id="rId3" tooltip="1863 год"/>
              </a:rPr>
              <a:t>1863 </a:t>
            </a:r>
            <a:r>
              <a:rPr lang="ru-RU" sz="2400" dirty="0">
                <a:hlinkClick r:id="rId3" tooltip="1863 год"/>
              </a:rPr>
              <a:t>году</a:t>
            </a:r>
            <a:r>
              <a:rPr lang="ru-RU" sz="2400" dirty="0"/>
              <a:t> в журнале «Библиотека для чтения» была напечатана повесть «</a:t>
            </a:r>
            <a:r>
              <a:rPr lang="ru-RU" sz="2400" dirty="0">
                <a:hlinkClick r:id="rId4" tooltip="Житие одной бабы"/>
              </a:rPr>
              <a:t>Житие одной бабы</a:t>
            </a:r>
            <a:r>
              <a:rPr lang="ru-RU" sz="2400" dirty="0"/>
              <a:t>» (1863). В те же годы </a:t>
            </a:r>
            <a:r>
              <a:rPr lang="ru-RU" sz="2400" dirty="0" smtClean="0"/>
              <a:t>вышло произведение </a:t>
            </a:r>
            <a:r>
              <a:rPr lang="ru-RU" sz="2400" dirty="0"/>
              <a:t>Лескова, «</a:t>
            </a:r>
            <a:r>
              <a:rPr lang="ru-RU" sz="2400" dirty="0">
                <a:hlinkClick r:id="rId5" tooltip="Леди Макбет Мценского уезда (повесть)"/>
              </a:rPr>
              <a:t>Леди Макбет </a:t>
            </a:r>
            <a:r>
              <a:rPr lang="ru-RU" sz="2400" dirty="0" err="1">
                <a:hlinkClick r:id="rId5" tooltip="Леди Макбет Мценского уезда (повесть)"/>
              </a:rPr>
              <a:t>Мценского</a:t>
            </a:r>
            <a:r>
              <a:rPr lang="ru-RU" sz="2400" dirty="0">
                <a:hlinkClick r:id="rId5" tooltip="Леди Макбет Мценского уезда (повесть)"/>
              </a:rPr>
              <a:t> уезда</a:t>
            </a:r>
            <a:r>
              <a:rPr lang="ru-RU" sz="2400" dirty="0" smtClean="0"/>
              <a:t>»</a:t>
            </a:r>
            <a:endParaRPr lang="ru-RU" sz="2400"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7" name="Rectangle 5"/>
          <p:cNvSpPr>
            <a:spLocks noGrp="1" noChangeArrowheads="1"/>
          </p:cNvSpPr>
          <p:nvPr>
            <p:ph type="body" sz="half" idx="1"/>
          </p:nvPr>
        </p:nvSpPr>
        <p:spPr>
          <a:xfrm>
            <a:off x="1403648" y="332656"/>
            <a:ext cx="7491412" cy="2281238"/>
          </a:xfrm>
        </p:spPr>
        <p:txBody>
          <a:bodyPr/>
          <a:lstStyle/>
          <a:p>
            <a:pPr>
              <a:lnSpc>
                <a:spcPct val="80000"/>
              </a:lnSpc>
            </a:pPr>
            <a:r>
              <a:rPr lang="ru-RU" sz="1800" dirty="0"/>
              <a:t>В </a:t>
            </a:r>
            <a:r>
              <a:rPr lang="ru-RU" sz="1800" dirty="0">
                <a:hlinkClick r:id="rId2" tooltip="1870 год"/>
              </a:rPr>
              <a:t>1870 году</a:t>
            </a:r>
            <a:r>
              <a:rPr lang="ru-RU" sz="1800" dirty="0"/>
              <a:t> Н. С. Лесков опубликовал роман «На ножах». Роман «На ножах» явился поворотным пунктом в творчестве писателя. Как отмечал </a:t>
            </a:r>
            <a:r>
              <a:rPr lang="ru-RU" sz="1800" dirty="0">
                <a:hlinkClick r:id="rId3" tooltip="Максим Горький"/>
              </a:rPr>
              <a:t>М. Горький</a:t>
            </a:r>
            <a:r>
              <a:rPr lang="ru-RU" sz="1800" dirty="0"/>
              <a:t>, «…после злого романа „На ножах“ литературное творчество Лескова сразу становится яркой живописью или, скорее, иконописью, — он начинает создавать для России иконостас её святых и праведников». Основными героями произведений Лескова стали представители русского духовенства, отчасти — поместного дворянства. </a:t>
            </a:r>
          </a:p>
        </p:txBody>
      </p:sp>
      <p:pic>
        <p:nvPicPr>
          <p:cNvPr id="49160" name="Picture 8" descr="110px-At_Daggers_Drawn_1885"/>
          <p:cNvPicPr>
            <a:picLocks noChangeAspect="1" noChangeArrowheads="1"/>
          </p:cNvPicPr>
          <p:nvPr/>
        </p:nvPicPr>
        <p:blipFill>
          <a:blip r:embed="rId4" cstate="print"/>
          <a:srcRect/>
          <a:stretch>
            <a:fillRect/>
          </a:stretch>
        </p:blipFill>
        <p:spPr bwMode="auto">
          <a:xfrm>
            <a:off x="3563938" y="2708275"/>
            <a:ext cx="3168650" cy="3960813"/>
          </a:xfrm>
          <a:prstGeom prst="rect">
            <a:avLst/>
          </a:prstGeom>
          <a:noFill/>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8" name="Picture 8" descr="536891"/>
          <p:cNvPicPr>
            <a:picLocks noGrp="1" noChangeAspect="1" noChangeArrowheads="1"/>
          </p:cNvPicPr>
          <p:nvPr>
            <p:ph type="clipArt" sz="half" idx="1"/>
          </p:nvPr>
        </p:nvPicPr>
        <p:blipFill>
          <a:blip r:embed="rId2" cstate="print"/>
          <a:stretch>
            <a:fillRect/>
          </a:stretch>
        </p:blipFill>
        <p:spPr>
          <a:xfrm>
            <a:off x="1801019" y="1524000"/>
            <a:ext cx="3067050" cy="4714875"/>
          </a:xfrm>
        </p:spPr>
      </p:pic>
      <p:sp>
        <p:nvSpPr>
          <p:cNvPr id="51206" name="Rectangle 6"/>
          <p:cNvSpPr>
            <a:spLocks noGrp="1" noChangeArrowheads="1"/>
          </p:cNvSpPr>
          <p:nvPr>
            <p:ph type="body" sz="half" idx="2"/>
          </p:nvPr>
        </p:nvSpPr>
        <p:spPr/>
        <p:txBody>
          <a:bodyPr/>
          <a:lstStyle/>
          <a:p>
            <a:pPr>
              <a:lnSpc>
                <a:spcPct val="90000"/>
              </a:lnSpc>
            </a:pPr>
            <a:r>
              <a:rPr lang="ru-RU" sz="2400"/>
              <a:t>Разрозненные отрывки и очерки стали постепенно складываться в большой роман, в конечном итоге получивший название «</a:t>
            </a:r>
            <a:r>
              <a:rPr lang="ru-RU" sz="2400">
                <a:hlinkClick r:id="rId3" tooltip="Соборяне"/>
              </a:rPr>
              <a:t>Соборяне</a:t>
            </a:r>
            <a:r>
              <a:rPr lang="ru-RU" sz="2400"/>
              <a:t>» и напечатанный в </a:t>
            </a:r>
            <a:r>
              <a:rPr lang="ru-RU" sz="2400">
                <a:hlinkClick r:id="rId4" tooltip="1872 год"/>
              </a:rPr>
              <a:t>1872 году</a:t>
            </a:r>
            <a:r>
              <a:rPr lang="ru-RU" sz="2400"/>
              <a:t> в «Русском вестнике». </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6" name="Picture 8" descr="10"/>
          <p:cNvPicPr>
            <a:picLocks noGrp="1" noChangeAspect="1" noChangeArrowheads="1"/>
          </p:cNvPicPr>
          <p:nvPr>
            <p:ph type="clipArt" sz="half" idx="1"/>
          </p:nvPr>
        </p:nvPicPr>
        <p:blipFill>
          <a:blip r:embed="rId2" cstate="print"/>
          <a:stretch>
            <a:fillRect/>
          </a:stretch>
        </p:blipFill>
        <p:spPr>
          <a:xfrm>
            <a:off x="1558131" y="1524000"/>
            <a:ext cx="3552825" cy="4714875"/>
          </a:xfrm>
        </p:spPr>
      </p:pic>
      <p:sp>
        <p:nvSpPr>
          <p:cNvPr id="53254" name="Rectangle 6"/>
          <p:cNvSpPr>
            <a:spLocks noGrp="1" noChangeArrowheads="1"/>
          </p:cNvSpPr>
          <p:nvPr>
            <p:ph type="body" sz="half" idx="2"/>
          </p:nvPr>
        </p:nvSpPr>
        <p:spPr/>
        <p:txBody>
          <a:bodyPr/>
          <a:lstStyle/>
          <a:p>
            <a:r>
              <a:rPr lang="ru-RU" sz="2400"/>
              <a:t>Одновременно с романом писались две «хроники», созвучные по тематике и настроению основному произведению: «</a:t>
            </a:r>
            <a:r>
              <a:rPr lang="ru-RU" sz="2400">
                <a:hlinkClick r:id="rId3" tooltip="Старые годы в селе Плодомасове (страница отсутствует)"/>
              </a:rPr>
              <a:t>Старые годы в селе Плодомасове</a:t>
            </a:r>
            <a:r>
              <a:rPr lang="ru-RU" sz="2400"/>
              <a:t>» (</a:t>
            </a:r>
            <a:r>
              <a:rPr lang="ru-RU" sz="2400">
                <a:hlinkClick r:id="rId4" tooltip="1869"/>
              </a:rPr>
              <a:t>1869</a:t>
            </a:r>
            <a:r>
              <a:rPr lang="ru-RU" sz="2400"/>
              <a:t>) и «</a:t>
            </a:r>
            <a:r>
              <a:rPr lang="ru-RU" sz="2400">
                <a:hlinkClick r:id="rId5" tooltip="Захудалый род (страница отсутствует)"/>
              </a:rPr>
              <a:t>Захудалый род</a:t>
            </a:r>
            <a:r>
              <a:rPr lang="ru-RU" sz="2400"/>
              <a:t>» </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7" name="Rectangle 11"/>
          <p:cNvSpPr>
            <a:spLocks noGrp="1" noChangeArrowheads="1"/>
          </p:cNvSpPr>
          <p:nvPr>
            <p:ph type="body" sz="half" idx="1"/>
          </p:nvPr>
        </p:nvSpPr>
        <p:spPr>
          <a:xfrm>
            <a:off x="1475656" y="188640"/>
            <a:ext cx="7491412" cy="2232025"/>
          </a:xfrm>
        </p:spPr>
        <p:txBody>
          <a:bodyPr/>
          <a:lstStyle/>
          <a:p>
            <a:pPr>
              <a:lnSpc>
                <a:spcPct val="90000"/>
              </a:lnSpc>
            </a:pPr>
            <a:r>
              <a:rPr lang="ru-RU" sz="2400" dirty="0"/>
              <a:t>«Левша»</a:t>
            </a:r>
          </a:p>
          <a:p>
            <a:pPr>
              <a:lnSpc>
                <a:spcPct val="90000"/>
              </a:lnSpc>
            </a:pPr>
            <a:r>
              <a:rPr lang="ru-RU" sz="2400" dirty="0"/>
              <a:t>Одним из самых ярких образов в галерее </a:t>
            </a:r>
            <a:r>
              <a:rPr lang="ru-RU" sz="2400" dirty="0" err="1"/>
              <a:t>лесковских</a:t>
            </a:r>
            <a:r>
              <a:rPr lang="ru-RU" sz="2400" dirty="0"/>
              <a:t> «праведников» стал Левша («Сказ о тульском косом левше и о стальной блохе», 1881), а также "Тупейный художник" (1883), "Человек на часах" (1887). </a:t>
            </a:r>
          </a:p>
        </p:txBody>
      </p:sp>
      <p:pic>
        <p:nvPicPr>
          <p:cNvPr id="55309" name="Picture 13" descr="0004-004-N"/>
          <p:cNvPicPr>
            <a:picLocks noChangeAspect="1" noChangeArrowheads="1"/>
          </p:cNvPicPr>
          <p:nvPr/>
        </p:nvPicPr>
        <p:blipFill>
          <a:blip r:embed="rId2" cstate="print"/>
          <a:srcRect/>
          <a:stretch>
            <a:fillRect/>
          </a:stretch>
        </p:blipFill>
        <p:spPr bwMode="auto">
          <a:xfrm>
            <a:off x="1979613" y="2420938"/>
            <a:ext cx="6696075" cy="4292600"/>
          </a:xfrm>
          <a:prstGeom prst="rect">
            <a:avLst/>
          </a:prstGeom>
          <a:noFill/>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401" name="Picture 9" descr="12"/>
          <p:cNvPicPr>
            <a:picLocks noGrp="1" noChangeAspect="1" noChangeArrowheads="1"/>
          </p:cNvPicPr>
          <p:nvPr>
            <p:ph type="clipArt" sz="half" idx="1"/>
          </p:nvPr>
        </p:nvPicPr>
        <p:blipFill>
          <a:blip r:embed="rId2" cstate="print"/>
          <a:srcRect/>
          <a:stretch>
            <a:fillRect/>
          </a:stretch>
        </p:blipFill>
        <p:spPr>
          <a:xfrm>
            <a:off x="1476375" y="3644900"/>
            <a:ext cx="2228850" cy="2971800"/>
          </a:xfrm>
        </p:spPr>
      </p:pic>
      <p:sp>
        <p:nvSpPr>
          <p:cNvPr id="59399" name="Rectangle 7"/>
          <p:cNvSpPr>
            <a:spLocks noGrp="1" noChangeArrowheads="1"/>
          </p:cNvSpPr>
          <p:nvPr>
            <p:ph type="body" sz="half" idx="2"/>
          </p:nvPr>
        </p:nvSpPr>
        <p:spPr/>
        <p:txBody>
          <a:bodyPr/>
          <a:lstStyle/>
          <a:p>
            <a:r>
              <a:rPr lang="ru-RU" sz="2400"/>
              <a:t>В наследии Лескова большое место занимают сатира, юмор и ирония: "Отборное зерно", "Бесстыдник", "Пустоплясы" и др. Повесть "Заячий ремиз" была последним крупным произведением писателя. </a:t>
            </a:r>
          </a:p>
        </p:txBody>
      </p:sp>
      <p:pic>
        <p:nvPicPr>
          <p:cNvPr id="59403" name="Picture 11" descr="leskov_ns_04_1892_"/>
          <p:cNvPicPr>
            <a:picLocks noChangeAspect="1" noChangeArrowheads="1"/>
          </p:cNvPicPr>
          <p:nvPr/>
        </p:nvPicPr>
        <p:blipFill>
          <a:blip r:embed="rId3" cstate="print"/>
          <a:srcRect/>
          <a:stretch>
            <a:fillRect/>
          </a:stretch>
        </p:blipFill>
        <p:spPr bwMode="auto">
          <a:xfrm>
            <a:off x="3419475" y="333375"/>
            <a:ext cx="2303463" cy="3455988"/>
          </a:xfrm>
          <a:prstGeom prst="rect">
            <a:avLst/>
          </a:prstGeom>
          <a:noFill/>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2" name="Rectangle 6"/>
          <p:cNvSpPr>
            <a:spLocks noGrp="1" noChangeArrowheads="1"/>
          </p:cNvSpPr>
          <p:nvPr>
            <p:ph type="body" sz="half" idx="2"/>
          </p:nvPr>
        </p:nvSpPr>
        <p:spPr>
          <a:xfrm>
            <a:off x="1500188" y="3957638"/>
            <a:ext cx="7491412" cy="2711450"/>
          </a:xfrm>
        </p:spPr>
        <p:txBody>
          <a:bodyPr/>
          <a:lstStyle/>
          <a:p>
            <a:pPr>
              <a:lnSpc>
                <a:spcPct val="80000"/>
              </a:lnSpc>
            </a:pPr>
            <a:r>
              <a:rPr lang="ru-RU" sz="1600"/>
              <a:t>В 1874 году Николай Семенович Лесков был назначен членом учебного отдела Ученого комитета Министерства народного просвещения; основной функцией отдела было «рассмотрение книг, издаваемых для народа». В 1877 году, благодаря положительному отзыву императрицы Марии Александровны о романе «Соборяне», он был назначен членом учебного отдела министерства государственных имуществ. В 1880 году Лесков оставил министерство государственных имуществ, а в 1883 он был уволен без прошения из Министерства народного просвещения. Отставку, дававшую ему независимость, принял с радостью.</a:t>
            </a:r>
            <a:r>
              <a:rPr lang="ru-RU" sz="1200"/>
              <a:t> </a:t>
            </a:r>
          </a:p>
        </p:txBody>
      </p:sp>
      <p:pic>
        <p:nvPicPr>
          <p:cNvPr id="65548" name="Picture 12" descr="059orel07h"/>
          <p:cNvPicPr>
            <a:picLocks noChangeAspect="1" noChangeArrowheads="1"/>
          </p:cNvPicPr>
          <p:nvPr/>
        </p:nvPicPr>
        <p:blipFill>
          <a:blip r:embed="rId2" cstate="print"/>
          <a:srcRect/>
          <a:stretch>
            <a:fillRect/>
          </a:stretch>
        </p:blipFill>
        <p:spPr bwMode="auto">
          <a:xfrm>
            <a:off x="2124075" y="188913"/>
            <a:ext cx="5903913" cy="3665537"/>
          </a:xfrm>
          <a:prstGeom prst="rect">
            <a:avLst/>
          </a:prstGeom>
          <a:noFill/>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500" name="Rectangle 12"/>
          <p:cNvSpPr>
            <a:spLocks noGrp="1" noChangeArrowheads="1"/>
          </p:cNvSpPr>
          <p:nvPr>
            <p:ph type="clipArt" sz="half" idx="1"/>
          </p:nvPr>
        </p:nvSpPr>
        <p:spPr/>
      </p:sp>
      <p:sp>
        <p:nvSpPr>
          <p:cNvPr id="63493" name="Rectangle 5"/>
          <p:cNvSpPr>
            <a:spLocks noGrp="1" noChangeArrowheads="1"/>
          </p:cNvSpPr>
          <p:nvPr>
            <p:ph type="body" sz="half" idx="2"/>
          </p:nvPr>
        </p:nvSpPr>
        <p:spPr>
          <a:xfrm>
            <a:off x="5473700" y="764704"/>
            <a:ext cx="3670300" cy="4714875"/>
          </a:xfrm>
        </p:spPr>
        <p:txBody>
          <a:bodyPr>
            <a:normAutofit/>
          </a:bodyPr>
          <a:lstStyle/>
          <a:p>
            <a:pPr>
              <a:lnSpc>
                <a:spcPct val="90000"/>
              </a:lnSpc>
            </a:pPr>
            <a:r>
              <a:rPr lang="ru-RU" sz="2400" dirty="0"/>
              <a:t>Умер Николай Семенович Лесков 5 марта (по старому стилю - 21 февраля) 1895 года в Петербурге, от очередного приступа астмы, мучившей его последние пять лет жизни. Похоронен Николай Лесков на Волковом кладбище в Санкт-Петербурге. </a:t>
            </a:r>
          </a:p>
        </p:txBody>
      </p:sp>
      <p:pic>
        <p:nvPicPr>
          <p:cNvPr id="63498" name="Picture 10" descr="6"/>
          <p:cNvPicPr>
            <a:picLocks noChangeAspect="1" noChangeArrowheads="1"/>
          </p:cNvPicPr>
          <p:nvPr/>
        </p:nvPicPr>
        <p:blipFill>
          <a:blip r:embed="rId2" cstate="print"/>
          <a:srcRect/>
          <a:stretch>
            <a:fillRect/>
          </a:stretch>
        </p:blipFill>
        <p:spPr bwMode="auto">
          <a:xfrm>
            <a:off x="1331913" y="549275"/>
            <a:ext cx="4175125" cy="5875338"/>
          </a:xfrm>
          <a:prstGeom prst="rect">
            <a:avLst/>
          </a:prstGeom>
          <a:noFill/>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Rectangle 5"/>
          <p:cNvSpPr>
            <a:spLocks noGrp="1" noChangeArrowheads="1"/>
          </p:cNvSpPr>
          <p:nvPr>
            <p:ph type="body" sz="half" idx="1"/>
          </p:nvPr>
        </p:nvSpPr>
        <p:spPr>
          <a:xfrm>
            <a:off x="1475656" y="188640"/>
            <a:ext cx="7491412" cy="3616325"/>
          </a:xfrm>
        </p:spPr>
        <p:txBody>
          <a:bodyPr/>
          <a:lstStyle/>
          <a:p>
            <a:pPr>
              <a:lnSpc>
                <a:spcPct val="90000"/>
              </a:lnSpc>
            </a:pPr>
            <a:r>
              <a:rPr lang="ru-RU" sz="2000" dirty="0"/>
              <a:t>Николай Семёнович Лесков родился </a:t>
            </a:r>
            <a:r>
              <a:rPr lang="ru-RU" sz="2000" dirty="0">
                <a:hlinkClick r:id="rId2" tooltip="4 февраля"/>
              </a:rPr>
              <a:t>4 февраля</a:t>
            </a:r>
            <a:r>
              <a:rPr lang="ru-RU" sz="2000" dirty="0"/>
              <a:t> </a:t>
            </a:r>
            <a:r>
              <a:rPr lang="ru-RU" sz="2000" dirty="0">
                <a:hlinkClick r:id="rId3" tooltip="1831 год"/>
              </a:rPr>
              <a:t>1831 года</a:t>
            </a:r>
            <a:r>
              <a:rPr lang="ru-RU" sz="2000" dirty="0"/>
              <a:t> в селе </a:t>
            </a:r>
            <a:r>
              <a:rPr lang="ru-RU" sz="2000" dirty="0" err="1"/>
              <a:t>Горохово</a:t>
            </a:r>
            <a:r>
              <a:rPr lang="ru-RU" sz="2000" dirty="0"/>
              <a:t> Орловского уезда. Отец Лескова, Семён Дмитриевич Лесков (</a:t>
            </a:r>
            <a:r>
              <a:rPr lang="ru-RU" sz="2000" dirty="0">
                <a:hlinkClick r:id="rId4" tooltip="1789"/>
              </a:rPr>
              <a:t>1789</a:t>
            </a:r>
            <a:r>
              <a:rPr lang="ru-RU" sz="2000" dirty="0"/>
              <a:t>—</a:t>
            </a:r>
            <a:r>
              <a:rPr lang="ru-RU" sz="2000" dirty="0">
                <a:hlinkClick r:id="rId5" tooltip="1848"/>
              </a:rPr>
              <a:t>1848</a:t>
            </a:r>
            <a:r>
              <a:rPr lang="ru-RU" sz="2000" dirty="0"/>
              <a:t>), выходец из духовной среды, по словам Николая Семёновича, был «…большой, замечательный умник и дремучий семинарист». Порвав с духовной средой, он поступил на службу в Орловскую уголовную палату, где дослужился до чинов, дававших право на потомственное дворянство, и, по свидетельству современников, приобрёл репутацию проницательного следователя, способного распутывать сложные дела. </a:t>
            </a:r>
          </a:p>
        </p:txBody>
      </p:sp>
      <p:pic>
        <p:nvPicPr>
          <p:cNvPr id="11271" name="Picture 7" descr="alferieva_av"/>
          <p:cNvPicPr>
            <a:picLocks noGrp="1" noChangeAspect="1" noChangeArrowheads="1"/>
          </p:cNvPicPr>
          <p:nvPr>
            <p:ph sz="half" idx="2"/>
          </p:nvPr>
        </p:nvPicPr>
        <p:blipFill>
          <a:blip r:embed="rId6" cstate="print"/>
          <a:stretch>
            <a:fillRect/>
          </a:stretch>
        </p:blipFill>
        <p:spPr>
          <a:xfrm>
            <a:off x="4353911" y="3957638"/>
            <a:ext cx="1783965" cy="2281237"/>
          </a:xfrm>
          <a:noFill/>
          <a:ln/>
        </p:spPr>
      </p:pic>
      <p:pic>
        <p:nvPicPr>
          <p:cNvPr id="11272" name="Picture 8" descr="25"/>
          <p:cNvPicPr>
            <a:picLocks noChangeAspect="1" noChangeArrowheads="1"/>
          </p:cNvPicPr>
          <p:nvPr/>
        </p:nvPicPr>
        <p:blipFill>
          <a:blip r:embed="rId7" cstate="print"/>
          <a:srcRect/>
          <a:stretch>
            <a:fillRect/>
          </a:stretch>
        </p:blipFill>
        <p:spPr bwMode="auto">
          <a:xfrm>
            <a:off x="2987824" y="3645024"/>
            <a:ext cx="4113212" cy="284162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11272"/>
                                        </p:tgtEl>
                                        <p:attrNameLst>
                                          <p:attrName>style.visibility</p:attrName>
                                        </p:attrNameLst>
                                      </p:cBhvr>
                                      <p:to>
                                        <p:strVal val="visible"/>
                                      </p:to>
                                    </p:set>
                                    <p:animEffect transition="in" filter="fade">
                                      <p:cBhvr>
                                        <p:cTn id="7" dur="1000"/>
                                        <p:tgtEl>
                                          <p:spTgt spid="11272"/>
                                        </p:tgtEl>
                                      </p:cBhvr>
                                    </p:animEffect>
                                    <p:anim calcmode="lin" valueType="num">
                                      <p:cBhvr>
                                        <p:cTn id="8" dur="1000" fill="hold"/>
                                        <p:tgtEl>
                                          <p:spTgt spid="11272"/>
                                        </p:tgtEl>
                                        <p:attrNameLst>
                                          <p:attrName>ppt_x</p:attrName>
                                        </p:attrNameLst>
                                      </p:cBhvr>
                                      <p:tavLst>
                                        <p:tav tm="0">
                                          <p:val>
                                            <p:strVal val="#ppt_x"/>
                                          </p:val>
                                        </p:tav>
                                        <p:tav tm="100000">
                                          <p:val>
                                            <p:strVal val="#ppt_x"/>
                                          </p:val>
                                        </p:tav>
                                      </p:tavLst>
                                    </p:anim>
                                    <p:anim calcmode="lin" valueType="num">
                                      <p:cBhvr>
                                        <p:cTn id="9" dur="900" decel="100000" fill="hold"/>
                                        <p:tgtEl>
                                          <p:spTgt spid="1127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12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72" name="Picture 12" descr="23"/>
          <p:cNvPicPr>
            <a:picLocks noGrp="1" noChangeAspect="1" noChangeArrowheads="1"/>
          </p:cNvPicPr>
          <p:nvPr>
            <p:ph type="clipArt" sz="half" idx="1"/>
          </p:nvPr>
        </p:nvPicPr>
        <p:blipFill>
          <a:blip r:embed="rId2" cstate="print"/>
          <a:srcRect/>
          <a:stretch>
            <a:fillRect/>
          </a:stretch>
        </p:blipFill>
        <p:spPr>
          <a:xfrm>
            <a:off x="1908175" y="188913"/>
            <a:ext cx="6481763" cy="3887787"/>
          </a:xfrm>
          <a:noFill/>
          <a:ln/>
        </p:spPr>
      </p:pic>
      <p:sp>
        <p:nvSpPr>
          <p:cNvPr id="15366" name="Rectangle 6"/>
          <p:cNvSpPr>
            <a:spLocks noGrp="1" noChangeArrowheads="1"/>
          </p:cNvSpPr>
          <p:nvPr>
            <p:ph type="body" sz="half" idx="2"/>
          </p:nvPr>
        </p:nvSpPr>
        <p:spPr>
          <a:xfrm>
            <a:off x="1619250" y="4221163"/>
            <a:ext cx="7011988" cy="2374900"/>
          </a:xfrm>
        </p:spPr>
        <p:txBody>
          <a:bodyPr/>
          <a:lstStyle/>
          <a:p>
            <a:pPr>
              <a:lnSpc>
                <a:spcPct val="80000"/>
              </a:lnSpc>
            </a:pPr>
            <a:r>
              <a:rPr lang="ru-RU" sz="2000"/>
              <a:t>Раннее детство Н. С. Лескова прошло в Орле. После 1839 года, когда отец покинул службу (из-за ссоры с начальством, чем, по словам Лескова, навлек на себя гнев губернатора), семья — супруга, трое сыновей и две дочери — переехала в село Панино (Панин хутор) неподалёку от города </a:t>
            </a:r>
            <a:r>
              <a:rPr lang="ru-RU" sz="2000">
                <a:hlinkClick r:id="rId3" tooltip="Кромы"/>
              </a:rPr>
              <a:t>Кромы</a:t>
            </a:r>
            <a:r>
              <a:rPr lang="ru-RU" sz="2000"/>
              <a:t>. Здесь, как вспоминал будущий писатель, и состоялось его знакомство с народным языком.</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nodeType="afterEffect">
                                  <p:stCondLst>
                                    <p:cond delay="0"/>
                                  </p:stCondLst>
                                  <p:childTnLst>
                                    <p:set>
                                      <p:cBhvr>
                                        <p:cTn id="6" dur="1" fill="hold">
                                          <p:stCondLst>
                                            <p:cond delay="0"/>
                                          </p:stCondLst>
                                        </p:cTn>
                                        <p:tgtEl>
                                          <p:spTgt spid="15372"/>
                                        </p:tgtEl>
                                        <p:attrNameLst>
                                          <p:attrName>style.visibility</p:attrName>
                                        </p:attrNameLst>
                                      </p:cBhvr>
                                      <p:to>
                                        <p:strVal val="visible"/>
                                      </p:to>
                                    </p:set>
                                    <p:anim calcmode="lin" valueType="num">
                                      <p:cBhvr>
                                        <p:cTn id="7" dur="500" fill="hold"/>
                                        <p:tgtEl>
                                          <p:spTgt spid="1537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1537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1537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1537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6" name="Rectangle 8"/>
          <p:cNvSpPr>
            <a:spLocks noGrp="1" noChangeArrowheads="1"/>
          </p:cNvSpPr>
          <p:nvPr>
            <p:ph type="body" sz="half" idx="1"/>
          </p:nvPr>
        </p:nvSpPr>
        <p:spPr/>
        <p:txBody>
          <a:bodyPr/>
          <a:lstStyle/>
          <a:p>
            <a:pPr>
              <a:lnSpc>
                <a:spcPct val="90000"/>
              </a:lnSpc>
            </a:pPr>
            <a:r>
              <a:rPr lang="ru-RU" sz="2400"/>
              <a:t>В августе </a:t>
            </a:r>
            <a:r>
              <a:rPr lang="ru-RU" sz="2400">
                <a:hlinkClick r:id="rId2" tooltip="1841 год"/>
              </a:rPr>
              <a:t>1841 года</a:t>
            </a:r>
            <a:r>
              <a:rPr lang="ru-RU" sz="2400"/>
              <a:t> в десятилетнем возрасте Н. С. Лесков поступил в первый класс Орловской губернской гимназии, где учился плохо: через пять лет он получил свидетельство об окончании лишь двух классов. </a:t>
            </a:r>
          </a:p>
        </p:txBody>
      </p:sp>
      <p:pic>
        <p:nvPicPr>
          <p:cNvPr id="17423" name="Picture 15"/>
          <p:cNvPicPr>
            <a:picLocks noGrp="1" noChangeAspect="1" noChangeArrowheads="1"/>
          </p:cNvPicPr>
          <p:nvPr>
            <p:ph type="clipArt" sz="half" idx="2"/>
          </p:nvPr>
        </p:nvPicPr>
        <p:blipFill>
          <a:blip r:embed="rId3" cstate="print"/>
          <a:srcRect/>
          <a:stretch>
            <a:fillRect/>
          </a:stretch>
        </p:blipFill>
        <p:spPr>
          <a:xfrm>
            <a:off x="5076825" y="1628775"/>
            <a:ext cx="3959225" cy="3816350"/>
          </a:xfrm>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afterEffect">
                                  <p:stCondLst>
                                    <p:cond delay="0"/>
                                  </p:stCondLst>
                                  <p:childTnLst>
                                    <p:set>
                                      <p:cBhvr>
                                        <p:cTn id="6" dur="1" fill="hold">
                                          <p:stCondLst>
                                            <p:cond delay="0"/>
                                          </p:stCondLst>
                                        </p:cTn>
                                        <p:tgtEl>
                                          <p:spTgt spid="17423"/>
                                        </p:tgtEl>
                                        <p:attrNameLst>
                                          <p:attrName>style.visibility</p:attrName>
                                        </p:attrNameLst>
                                      </p:cBhvr>
                                      <p:to>
                                        <p:strVal val="visible"/>
                                      </p:to>
                                    </p:set>
                                    <p:animEffect transition="in" filter="fade">
                                      <p:cBhvr>
                                        <p:cTn id="7" dur="800" decel="100000"/>
                                        <p:tgtEl>
                                          <p:spTgt spid="17423"/>
                                        </p:tgtEl>
                                      </p:cBhvr>
                                    </p:animEffect>
                                    <p:anim calcmode="lin" valueType="num">
                                      <p:cBhvr>
                                        <p:cTn id="8" dur="800" decel="100000" fill="hold"/>
                                        <p:tgtEl>
                                          <p:spTgt spid="17423"/>
                                        </p:tgtEl>
                                        <p:attrNameLst>
                                          <p:attrName>style.rotation</p:attrName>
                                        </p:attrNameLst>
                                      </p:cBhvr>
                                      <p:tavLst>
                                        <p:tav tm="0">
                                          <p:val>
                                            <p:fltVal val="-90"/>
                                          </p:val>
                                        </p:tav>
                                        <p:tav tm="100000">
                                          <p:val>
                                            <p:fltVal val="0"/>
                                          </p:val>
                                        </p:tav>
                                      </p:tavLst>
                                    </p:anim>
                                    <p:anim calcmode="lin" valueType="num">
                                      <p:cBhvr>
                                        <p:cTn id="9" dur="800" decel="100000" fill="hold"/>
                                        <p:tgtEl>
                                          <p:spTgt spid="17423"/>
                                        </p:tgtEl>
                                        <p:attrNameLst>
                                          <p:attrName>ppt_x</p:attrName>
                                        </p:attrNameLst>
                                      </p:cBhvr>
                                      <p:tavLst>
                                        <p:tav tm="0">
                                          <p:val>
                                            <p:strVal val="#ppt_x+0.4"/>
                                          </p:val>
                                        </p:tav>
                                        <p:tav tm="100000">
                                          <p:val>
                                            <p:strVal val="#ppt_x-0.05"/>
                                          </p:val>
                                        </p:tav>
                                      </p:tavLst>
                                    </p:anim>
                                    <p:anim calcmode="lin" valueType="num">
                                      <p:cBhvr>
                                        <p:cTn id="10" dur="800" decel="100000" fill="hold"/>
                                        <p:tgtEl>
                                          <p:spTgt spid="17423"/>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7423"/>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7423"/>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2" name="Rectangle 8"/>
          <p:cNvSpPr>
            <a:spLocks noGrp="1" noChangeArrowheads="1"/>
          </p:cNvSpPr>
          <p:nvPr>
            <p:ph type="body" sz="half" idx="1"/>
          </p:nvPr>
        </p:nvSpPr>
        <p:spPr>
          <a:xfrm>
            <a:off x="1475656" y="260648"/>
            <a:ext cx="7491412" cy="3544888"/>
          </a:xfrm>
        </p:spPr>
        <p:txBody>
          <a:bodyPr/>
          <a:lstStyle/>
          <a:p>
            <a:pPr>
              <a:lnSpc>
                <a:spcPct val="90000"/>
              </a:lnSpc>
            </a:pPr>
            <a:r>
              <a:rPr lang="ru-RU" sz="2000" dirty="0"/>
              <a:t>В июне </a:t>
            </a:r>
            <a:r>
              <a:rPr lang="ru-RU" sz="2000" dirty="0">
                <a:hlinkClick r:id="rId2" tooltip="1847 год"/>
              </a:rPr>
              <a:t>1847 года</a:t>
            </a:r>
            <a:r>
              <a:rPr lang="ru-RU" sz="2000" dirty="0"/>
              <a:t> Лесков поступил на службу в ту же палату уголовного суда, где работал его отец, на должность канцелярского служителя 2-го разряда. После смерти отца от холеры (в </a:t>
            </a:r>
            <a:r>
              <a:rPr lang="ru-RU" sz="2000" dirty="0">
                <a:hlinkClick r:id="rId3" tooltip="1848 год"/>
              </a:rPr>
              <a:t>1848 году</a:t>
            </a:r>
            <a:r>
              <a:rPr lang="ru-RU" sz="2000" dirty="0"/>
              <a:t>), Николай Семёнович получил очередное повышение по службе, став помощником столоначальника Орловской палаты уголовного суда, а в декабре 1849 года по собственному прошению — перемещение в штат Киевской казенной палаты. Он переехал в Киев, где жил у своего дяди С. П. Алферьева. </a:t>
            </a:r>
          </a:p>
        </p:txBody>
      </p:sp>
      <p:pic>
        <p:nvPicPr>
          <p:cNvPr id="21515" name="Picture 11" descr="19438s"/>
          <p:cNvPicPr>
            <a:picLocks noChangeAspect="1" noChangeArrowheads="1"/>
          </p:cNvPicPr>
          <p:nvPr/>
        </p:nvPicPr>
        <p:blipFill>
          <a:blip r:embed="rId4" cstate="print"/>
          <a:srcRect/>
          <a:stretch>
            <a:fillRect/>
          </a:stretch>
        </p:blipFill>
        <p:spPr bwMode="auto">
          <a:xfrm>
            <a:off x="2268538" y="3141663"/>
            <a:ext cx="5295900" cy="3581400"/>
          </a:xfrm>
          <a:prstGeom prst="rect">
            <a:avLst/>
          </a:prstGeom>
          <a:noFill/>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Grp="1" noChangeArrowheads="1"/>
          </p:cNvSpPr>
          <p:nvPr>
            <p:ph idx="1"/>
          </p:nvPr>
        </p:nvSpPr>
        <p:spPr/>
        <p:txBody>
          <a:bodyPr/>
          <a:lstStyle/>
          <a:p>
            <a:pPr>
              <a:lnSpc>
                <a:spcPct val="90000"/>
              </a:lnSpc>
            </a:pPr>
            <a:r>
              <a:rPr lang="ru-RU" sz="2400"/>
              <a:t>В 1849 при поддержке дяди, киевского профессора С.Алферьева, Лесков был переведен в Киев чиновником казенной палаты. В доме дяди, брата матери, профессора медицины, под влиянием прогрессивных университетских профессоров пробудился горячий интерес Лескова к Герцену, к великому поэту Украины Тарасу Шевченко, к украинской культуре, он увлекся старинной живописью и архитектурой Киева, став в дальнейшем выдающимся знатоком древнего русского искусства. </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Rectangle 5"/>
          <p:cNvSpPr>
            <a:spLocks noGrp="1" noChangeArrowheads="1"/>
          </p:cNvSpPr>
          <p:nvPr>
            <p:ph type="body" sz="half" idx="1"/>
          </p:nvPr>
        </p:nvSpPr>
        <p:spPr>
          <a:xfrm>
            <a:off x="1475656" y="260648"/>
            <a:ext cx="7491412" cy="3544888"/>
          </a:xfrm>
        </p:spPr>
        <p:txBody>
          <a:bodyPr/>
          <a:lstStyle/>
          <a:p>
            <a:pPr>
              <a:lnSpc>
                <a:spcPct val="90000"/>
              </a:lnSpc>
            </a:pPr>
            <a:r>
              <a:rPr lang="ru-RU" sz="2000" dirty="0"/>
              <a:t>В </a:t>
            </a:r>
            <a:r>
              <a:rPr lang="ru-RU" sz="2000" dirty="0">
                <a:hlinkClick r:id="rId2" tooltip="1857 год"/>
              </a:rPr>
              <a:t>1857 году</a:t>
            </a:r>
            <a:r>
              <a:rPr lang="ru-RU" sz="2000" dirty="0"/>
              <a:t> Лесков уволился со службы и начал работать в компании мужа своей тетки А. Я. </a:t>
            </a:r>
            <a:r>
              <a:rPr lang="ru-RU" sz="2000" dirty="0" err="1"/>
              <a:t>Шкотта</a:t>
            </a:r>
            <a:r>
              <a:rPr lang="ru-RU" sz="2000" dirty="0"/>
              <a:t> (Скотта) «</a:t>
            </a:r>
            <a:r>
              <a:rPr lang="ru-RU" sz="2000" dirty="0" err="1"/>
              <a:t>Шкотт</a:t>
            </a:r>
            <a:r>
              <a:rPr lang="ru-RU" sz="2000" dirty="0"/>
              <a:t> и </a:t>
            </a:r>
            <a:r>
              <a:rPr lang="ru-RU" sz="2000" dirty="0" err="1"/>
              <a:t>Вилькенс</a:t>
            </a:r>
            <a:r>
              <a:rPr lang="ru-RU" sz="2000" dirty="0"/>
              <a:t>». В предприятии, которое (по его словам) пыталось «эксплуатировать всё, к чему край представлял какие-либо удобства», Лесков приобрёл огромный практический опыт и знания в многочисленных областях промышленности и сельского хозяйства. При этом по делам фирмы Лесков постоянно отправлялся в «странствования по России», что также способствовало его знакомству с языком и бытом разных областей страны. </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3" name="Rectangle 5"/>
          <p:cNvSpPr>
            <a:spLocks noGrp="1" noChangeArrowheads="1"/>
          </p:cNvSpPr>
          <p:nvPr>
            <p:ph type="body" sz="half" idx="1"/>
          </p:nvPr>
        </p:nvSpPr>
        <p:spPr>
          <a:xfrm>
            <a:off x="5003800" y="260350"/>
            <a:ext cx="3935413" cy="6481763"/>
          </a:xfrm>
        </p:spPr>
        <p:txBody>
          <a:bodyPr/>
          <a:lstStyle/>
          <a:p>
            <a:pPr>
              <a:lnSpc>
                <a:spcPct val="80000"/>
              </a:lnSpc>
            </a:pPr>
            <a:r>
              <a:rPr lang="ru-RU" sz="1800"/>
              <a:t>В начале своей литературной карьеры Н. С. Лесков сотрудничал со многими петербургскими газетами и журналами, более всего печатаясь в «Отечественных записках» (где ему покровительствовал знакомый орловский публицист С. С. Громеко), в «Русской речи» и «Северной пчеле». В «Отечественных записках» были напечатаны «Очерки винокуренной промышленности», которые сам Лесков называл своей первой работой,) считающиеся его первой крупной публикацией. Летом того же года он ненадолго переехал в Москву, вернувшись в Петербург в декабре. </a:t>
            </a:r>
          </a:p>
        </p:txBody>
      </p:sp>
      <p:pic>
        <p:nvPicPr>
          <p:cNvPr id="37900" name="Picture 12" descr="0009-013-Pervaja-proba-pera-Ocherki-vinokurennoj-promyshlen-nosti-1861g"/>
          <p:cNvPicPr>
            <a:picLocks noChangeAspect="1" noChangeArrowheads="1"/>
          </p:cNvPicPr>
          <p:nvPr/>
        </p:nvPicPr>
        <p:blipFill>
          <a:blip r:embed="rId2" cstate="print"/>
          <a:srcRect/>
          <a:stretch>
            <a:fillRect/>
          </a:stretch>
        </p:blipFill>
        <p:spPr bwMode="auto">
          <a:xfrm>
            <a:off x="1403350" y="333375"/>
            <a:ext cx="3455988" cy="5365750"/>
          </a:xfrm>
          <a:prstGeom prst="rect">
            <a:avLst/>
          </a:prstGeom>
          <a:noFill/>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4" name="Rectangle 8"/>
          <p:cNvSpPr>
            <a:spLocks noGrp="1" noChangeArrowheads="1"/>
          </p:cNvSpPr>
          <p:nvPr>
            <p:ph type="body" sz="half" idx="1"/>
          </p:nvPr>
        </p:nvSpPr>
        <p:spPr>
          <a:xfrm>
            <a:off x="1475656" y="260648"/>
            <a:ext cx="7491412" cy="4176713"/>
          </a:xfrm>
        </p:spPr>
        <p:txBody>
          <a:bodyPr/>
          <a:lstStyle/>
          <a:p>
            <a:pPr>
              <a:lnSpc>
                <a:spcPct val="80000"/>
              </a:lnSpc>
            </a:pPr>
            <a:r>
              <a:rPr lang="ru-RU" sz="1800" dirty="0"/>
              <a:t>Псевдонимы Н. С. Лескова</a:t>
            </a:r>
          </a:p>
          <a:p>
            <a:pPr>
              <a:lnSpc>
                <a:spcPct val="80000"/>
              </a:lnSpc>
            </a:pPr>
            <a:r>
              <a:rPr lang="ru-RU" sz="1800" dirty="0"/>
              <a:t>В начале творческой деятельности Лесков писал под </a:t>
            </a:r>
            <a:r>
              <a:rPr lang="ru-RU" sz="1800" dirty="0">
                <a:hlinkClick r:id="rId2" tooltip="Псевдоним"/>
              </a:rPr>
              <a:t>псевдонимом</a:t>
            </a:r>
            <a:r>
              <a:rPr lang="ru-RU" sz="1800" dirty="0"/>
              <a:t> М. </a:t>
            </a:r>
            <a:r>
              <a:rPr lang="ru-RU" sz="1800" dirty="0" err="1"/>
              <a:t>Стебни́цкий</a:t>
            </a:r>
            <a:r>
              <a:rPr lang="ru-RU" sz="1800" dirty="0"/>
              <a:t>. Псевдонимная подпись «</a:t>
            </a:r>
            <a:r>
              <a:rPr lang="ru-RU" sz="1800" dirty="0" err="1"/>
              <a:t>Стебницкий</a:t>
            </a:r>
            <a:r>
              <a:rPr lang="ru-RU" sz="1800" dirty="0"/>
              <a:t>» впервые появилась </a:t>
            </a:r>
            <a:r>
              <a:rPr lang="ru-RU" sz="1800" dirty="0">
                <a:hlinkClick r:id="rId3" tooltip="25 марта"/>
              </a:rPr>
              <a:t>25 марта</a:t>
            </a:r>
            <a:r>
              <a:rPr lang="ru-RU" sz="1800" dirty="0"/>
              <a:t> </a:t>
            </a:r>
            <a:r>
              <a:rPr lang="ru-RU" sz="1800" dirty="0">
                <a:hlinkClick r:id="rId4" tooltip="1862 год"/>
              </a:rPr>
              <a:t>1862 года</a:t>
            </a:r>
            <a:r>
              <a:rPr lang="ru-RU" sz="1800" dirty="0"/>
              <a:t> под первой беллетристической работой — «Погасшее дело» (позже «Засуха»). Держалась она до </a:t>
            </a:r>
            <a:r>
              <a:rPr lang="ru-RU" sz="1800" dirty="0">
                <a:hlinkClick r:id="rId5" tooltip="14 августа"/>
              </a:rPr>
              <a:t>14 августа</a:t>
            </a:r>
            <a:r>
              <a:rPr lang="ru-RU" sz="1800" dirty="0"/>
              <a:t> </a:t>
            </a:r>
            <a:r>
              <a:rPr lang="ru-RU" sz="1800" dirty="0">
                <a:hlinkClick r:id="rId6" tooltip="1869 год"/>
              </a:rPr>
              <a:t>1869 года</a:t>
            </a:r>
            <a:r>
              <a:rPr lang="ru-RU" sz="1800" dirty="0"/>
              <a:t>. Временами проскальзывали подписи «М. С», «С», и, наконец, в 1872 году. «Л. С», «П. </a:t>
            </a:r>
            <a:r>
              <a:rPr lang="ru-RU" sz="1800" dirty="0" err="1"/>
              <a:t>Лесков-Стебницкий</a:t>
            </a:r>
            <a:r>
              <a:rPr lang="ru-RU" sz="1800" dirty="0"/>
              <a:t>» и «М. </a:t>
            </a:r>
            <a:r>
              <a:rPr lang="ru-RU" sz="1800" dirty="0" err="1"/>
              <a:t>Лесков-Стебницкий</a:t>
            </a:r>
            <a:r>
              <a:rPr lang="ru-RU" sz="1800" dirty="0"/>
              <a:t>». Среди других условных подписей и псевдонимов, использовавшихся Лесковым, известны: «</a:t>
            </a:r>
            <a:r>
              <a:rPr lang="ru-RU" sz="1800" dirty="0" err="1"/>
              <a:t>Фрейшиц</a:t>
            </a:r>
            <a:r>
              <a:rPr lang="ru-RU" sz="1800" dirty="0"/>
              <a:t>», «В. </a:t>
            </a:r>
            <a:r>
              <a:rPr lang="ru-RU" sz="1800" dirty="0" err="1"/>
              <a:t>Пересветов</a:t>
            </a:r>
            <a:r>
              <a:rPr lang="ru-RU" sz="1800" dirty="0"/>
              <a:t>», «Николай </a:t>
            </a:r>
            <a:r>
              <a:rPr lang="ru-RU" sz="1800" dirty="0" err="1"/>
              <a:t>Понукалов</a:t>
            </a:r>
            <a:r>
              <a:rPr lang="ru-RU" sz="1800" dirty="0"/>
              <a:t>», «Николай Горохов», «Кто-то», «Дм. </a:t>
            </a:r>
            <a:r>
              <a:rPr lang="ru-RU" sz="1800" dirty="0" err="1"/>
              <a:t>М-ев</a:t>
            </a:r>
            <a:r>
              <a:rPr lang="ru-RU" sz="1800" dirty="0"/>
              <a:t>», «Н.», «Член общества», «Псаломщик», «</a:t>
            </a:r>
            <a:r>
              <a:rPr lang="ru-RU" sz="1800" dirty="0" err="1"/>
              <a:t>Свящ</a:t>
            </a:r>
            <a:r>
              <a:rPr lang="ru-RU" sz="1800" dirty="0"/>
              <a:t>. П. Касторский», «</a:t>
            </a:r>
            <a:r>
              <a:rPr lang="ru-RU" sz="1800" dirty="0" err="1"/>
              <a:t>Дивьянк</a:t>
            </a:r>
            <a:r>
              <a:rPr lang="ru-RU" sz="1800" dirty="0"/>
              <a:t>», «М. П.», «Б. </a:t>
            </a:r>
            <a:r>
              <a:rPr lang="ru-RU" sz="1800" dirty="0" err="1"/>
              <a:t>Протозанов</a:t>
            </a:r>
            <a:r>
              <a:rPr lang="ru-RU" sz="1800" dirty="0"/>
              <a:t>», «</a:t>
            </a:r>
            <a:r>
              <a:rPr lang="ru-RU" sz="1800" dirty="0" err="1"/>
              <a:t>Николай--ов</a:t>
            </a:r>
            <a:r>
              <a:rPr lang="ru-RU" sz="1800" dirty="0"/>
              <a:t>», «Н. Л.», «Н. </a:t>
            </a:r>
            <a:r>
              <a:rPr lang="ru-RU" sz="1800" dirty="0" err="1"/>
              <a:t>Л.--в</a:t>
            </a:r>
            <a:r>
              <a:rPr lang="ru-RU" sz="1800" dirty="0"/>
              <a:t>», «Любитель старины», «Проезжий», «Любитель часов», «N. L.», «Л.»</a:t>
            </a:r>
          </a:p>
        </p:txBody>
      </p:sp>
      <p:pic>
        <p:nvPicPr>
          <p:cNvPr id="39947" name="Picture 11" descr="1-polnoe-sobranie-sochineniy-n-s-leskova-v-36-tomah-1902"/>
          <p:cNvPicPr>
            <a:picLocks noChangeAspect="1" noChangeArrowheads="1"/>
          </p:cNvPicPr>
          <p:nvPr/>
        </p:nvPicPr>
        <p:blipFill>
          <a:blip r:embed="rId7" cstate="print"/>
          <a:srcRect/>
          <a:stretch>
            <a:fillRect/>
          </a:stretch>
        </p:blipFill>
        <p:spPr bwMode="auto">
          <a:xfrm>
            <a:off x="4500563" y="3789363"/>
            <a:ext cx="3816350" cy="2952750"/>
          </a:xfrm>
          <a:prstGeom prst="rect">
            <a:avLst/>
          </a:prstGeom>
          <a:noFill/>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Техническая">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199</TotalTime>
  <Words>677</Words>
  <Application>Microsoft Office PowerPoint</Application>
  <PresentationFormat>Экран (4:3)</PresentationFormat>
  <Paragraphs>30</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Техническая</vt:lpstr>
      <vt:lpstr>Николай Семёнович Лесков</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Friksasha</dc:creator>
  <cp:lastModifiedBy>Friksasha</cp:lastModifiedBy>
  <cp:revision>22</cp:revision>
  <dcterms:created xsi:type="dcterms:W3CDTF">2015-01-21T15:41:00Z</dcterms:created>
  <dcterms:modified xsi:type="dcterms:W3CDTF">2015-04-21T19:14:50Z</dcterms:modified>
</cp:coreProperties>
</file>