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5" r:id="rId3"/>
    <p:sldMasterId id="2147483661" r:id="rId4"/>
    <p:sldMasterId id="2147483663" r:id="rId5"/>
    <p:sldMasterId id="2147483665" r:id="rId6"/>
    <p:sldMasterId id="2147483667" r:id="rId7"/>
  </p:sldMasterIdLst>
  <p:notesMasterIdLst>
    <p:notesMasterId r:id="rId31"/>
  </p:notesMasterIdLst>
  <p:sldIdLst>
    <p:sldId id="283" r:id="rId8"/>
    <p:sldId id="260" r:id="rId9"/>
    <p:sldId id="259" r:id="rId10"/>
    <p:sldId id="261" r:id="rId11"/>
    <p:sldId id="285" r:id="rId12"/>
    <p:sldId id="263" r:id="rId13"/>
    <p:sldId id="296" r:id="rId14"/>
    <p:sldId id="297" r:id="rId15"/>
    <p:sldId id="298" r:id="rId16"/>
    <p:sldId id="286" r:id="rId17"/>
    <p:sldId id="287" r:id="rId18"/>
    <p:sldId id="293" r:id="rId19"/>
    <p:sldId id="289" r:id="rId20"/>
    <p:sldId id="267" r:id="rId21"/>
    <p:sldId id="291" r:id="rId22"/>
    <p:sldId id="271" r:id="rId23"/>
    <p:sldId id="274" r:id="rId24"/>
    <p:sldId id="275" r:id="rId25"/>
    <p:sldId id="277" r:id="rId26"/>
    <p:sldId id="278" r:id="rId27"/>
    <p:sldId id="282" r:id="rId28"/>
    <p:sldId id="288" r:id="rId29"/>
    <p:sldId id="29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M/lTHZQlZyRjuU/PpEOqEQ==" hashData="CJKsa1vGXkP0YDT9LXWD3AZYMC8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00"/>
    <a:srgbClr val="339933"/>
    <a:srgbClr val="000000"/>
    <a:srgbClr val="004F8A"/>
    <a:srgbClr val="339966"/>
    <a:srgbClr val="335AFF"/>
    <a:srgbClr val="800000"/>
    <a:srgbClr val="990000"/>
    <a:srgbClr val="753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728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2DE92C0-C654-41F9-BC29-639AEF81B7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2A245-A680-4A6C-88AD-BC14EDD8F8F2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474AFB-B197-43AD-8C00-2197493B7B3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92F8D-37DC-4683-A108-037CA2162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1E216-D257-4ACD-9616-AAEF29F93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A9F4A-4DE9-425B-9F6E-16E07053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B647-91EF-4EA9-ABB9-0344FC80B6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36CEC-41F4-4DC7-AC23-6A0CC1CF3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7C864-EE08-4639-A052-D2A3D701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1650-5728-4A91-819F-F9BB5BB91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813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41743-5C90-481C-B6E8-17F4E2655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FC0A7-3A01-4A6E-89D7-686ADBCE2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0BDE5-2ABE-42BB-83FC-39D5C4B79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18033-D16E-4E31-B63F-21224B0343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722-8E6F-4980-BF47-221DFFB2D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AF4D9-5BEE-4CDC-A8F4-359E066E9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57E10-00A8-4A69-9F97-97006CB33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A569F-94DC-4C85-9D12-F3479B035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5CF9-5CF5-486A-8371-39F289F5A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69418-F67C-473A-B3CD-35C137967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E38B4-8000-4434-B5DD-384FE1D4CD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C3B06-9B59-4E6E-A0D7-172BEE5EB8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B267-B1B4-485E-A8EC-D690A30A2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1B83-A393-4C4C-AA46-478EA6BA7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CA018-558B-46E0-9F8D-D6F09A298D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0CA13-95EA-4C74-994E-99D6429D4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89F9A-C958-4F74-A823-89F2BBE73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52F99-C5BE-48F7-86A1-0171D1393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54FE1-7FD6-432F-A83C-B396E430D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C899F-4731-41E6-87FD-5FC7A5848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7093B-0316-4BC8-B1E2-4ADD577EF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D569F-7005-4211-BED7-7C057F49D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71FB2-39AF-4F6D-90D9-1400589EA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ADEA0-FA02-4B1E-8F3D-CB9038D70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5A28D-FC37-4346-925E-DFF9DC2D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CBAB-6BEA-4F1B-AAB3-AD2D51834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542E9-8EE1-4F7F-98E1-3135699854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855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10855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D2AA-DB51-42A2-AD3A-6E249F712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9A25A-AF0D-4007-A607-53DCD3F1B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39FB-EEB3-4688-9DB3-D9DE90613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35C3E-06E4-47DB-B764-2A186B882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EDC43-D75B-489F-AE07-B5CE4F690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C5ACF-2050-4A50-9498-177C87CE4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5154-25B7-450D-8469-F070C58A08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12F8A-8F3C-43D2-A8B9-8E550AED5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A4DEA-BAD8-4B98-AE00-DAC18BD9B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8575C-15C3-48EC-8130-03B8B171D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CD3D-7CB4-4E1E-8B6D-D3DC9CAA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424E9-11EC-40A4-A791-15AEA811C8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A025E-E4FA-4505-8F96-79B8F06B6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57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1157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1807C-8838-4F1C-BB3F-EEF6A31C4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FCC9A-1241-4938-A506-C0F0CBC4A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F412F-0C10-4ACA-A426-E340E76E0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0A04E-E5D8-427F-B222-0AC6174F4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AA2F-F9F5-4E55-B56B-A32451CFC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315F3-EB41-4357-87C3-0922E185A4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B54EA-2636-404C-9C26-DF231D54C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951A-D228-4693-8615-E404BD825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611C5-DAD3-40C6-9C34-D2457F951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31EFA-1AB4-4046-8D74-A093FA626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39F2-DC70-45DB-BD9A-FA1A2FC965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0116A-4D76-4986-A654-37155CD61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726E-7594-4F37-AD0C-3EB620CD8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B64B-75B7-4D76-840F-604C20B65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CBB27-271B-42CB-AAAA-7CEA0FBB6C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DFA9-A9BE-47DF-9904-AA4FBF222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A57F-E8CB-48B8-9FAA-44D91756B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D284B-B752-4A50-AEC9-91E290D89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66EBE-4216-4814-B5AB-5B22B75CA2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BD99-07BA-4AF3-ACC0-CC0A0482C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1D5BF6-A9E4-4E1C-8AC0-318BB89445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BC949-E9B1-4651-9846-5D5012B7F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C4560-5137-4869-8EE4-149AA0886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680AD-A4F8-44A1-9D20-E0FAD60C0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E3CE4-1A84-440B-A58E-1811ABC11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743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743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5085-22CB-46E4-894F-3D5CA18C6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B6434-B56E-4837-BC06-24606DD83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DA911-7EC2-400F-A6DD-EE7E0CD86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19186-07D3-4DA8-8A80-56C50D9CE2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2CA36-9691-4DDA-9A93-326A34644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3010A-E4A8-44F4-A031-30BCFC4F2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C0D90-EE4D-4BBF-A496-7776999CC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78A01-F911-4DAF-B260-F63950D0A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13BA1-1951-4072-9B11-77FE903E0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C09BA-876C-4BBA-9E8A-B7916ECB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C9EBE-8AF6-44DE-BEC4-B841AD774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292BE-80C0-4A09-866F-516AB6C68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7271C-888F-4240-B19E-8475F8EFF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52168-C184-47C0-9733-5B773CD6B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F58646E0-4C86-4FCC-B736-AF3DFB6DB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4013" r:id="rId13"/>
    <p:sldLayoutId id="2147484014" r:id="rId14"/>
    <p:sldLayoutId id="2147484015" r:id="rId15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4" presetClass="entr" presetSubtype="1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3804163-3364-4DE2-9F1F-D2671DD36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711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11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4711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11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4711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7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ransition spd="slow">
    <p:strips dir="r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BC081362-7D56-4E41-8508-D6EDAD699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8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2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53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753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CDE53B6-C0D7-41A6-94EA-7CBA1485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753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753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9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ransition spd="slow">
    <p:split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6DEEAA34-197B-43B1-BE49-9277449D06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0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4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267C9EE4-0A80-46BF-A8FA-DAB787427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  <p:bldP spid="164867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1648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8637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7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7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2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8637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7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38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638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8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39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2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8640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0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0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0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640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640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40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640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640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40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641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9A0A745-115F-4E02-ABFB-28B863C3B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8641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</p:sldLayoutIdLst>
  <p:transition spd="slow">
    <p:split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Мировые экологические проблемы</a:t>
            </a:r>
            <a:endParaRPr 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ru-RU" sz="4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4355976" y="5657671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64008" lvl="0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Работу выполнил студент </a:t>
            </a:r>
            <a:r>
              <a:rPr lang="ru-RU" sz="2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ГБОН СПО ПТ №2 группы </a:t>
            </a:r>
            <a:r>
              <a:rPr lang="ru-RU" sz="24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КС 1.4 Фрик Александр</a:t>
            </a:r>
          </a:p>
        </p:txBody>
      </p:sp>
      <p:pic>
        <p:nvPicPr>
          <p:cNvPr id="16391" name="Picture 7" descr="http://www.latin-corporate.com/wp-content/uploads/2013/05/Globe-in-hands-shutterstock_81095929-991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4014553" cy="41490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3933056"/>
            <a:ext cx="4248472" cy="1477328"/>
          </a:xfrm>
          <a:prstGeom prst="rect">
            <a:avLst/>
          </a:prstGeom>
          <a:solidFill>
            <a:srgbClr val="0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FF0000"/>
                </a:solidFill>
              </a:rPr>
              <a:t>Работа защищена паролем. Изменение и копирование части работы невозможно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(Попробуйте скопировать часть или удалить это).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Лёшик\Мои документы\Мои рисунки\k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75" y="428625"/>
            <a:ext cx="7929563" cy="523875"/>
          </a:xfrm>
          <a:prstGeom prst="rect">
            <a:avLst/>
          </a:prstGeom>
          <a:solidFill>
            <a:schemeClr val="accent3">
              <a:lumMod val="60000"/>
              <a:lumOff val="40000"/>
              <a:alpha val="44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Comic Sans MS" pitchFamily="66" charset="0"/>
              </a:rPr>
              <a:t>Экологическая проблема номер 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72063" y="928688"/>
            <a:ext cx="4071937" cy="3140075"/>
          </a:xfrm>
          <a:prstGeom prst="rect">
            <a:avLst/>
          </a:prstGeom>
          <a:solidFill>
            <a:schemeClr val="accent3">
              <a:lumMod val="60000"/>
              <a:lumOff val="40000"/>
              <a:alpha val="5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1800" b="1">
                <a:latin typeface="Calibri" pitchFamily="34" charset="0"/>
              </a:rPr>
              <a:t>        </a:t>
            </a:r>
            <a:r>
              <a:rPr lang="ru-RU" b="1">
                <a:latin typeface="Calibri" pitchFamily="34" charset="0"/>
              </a:rPr>
              <a:t>Загрязнение воды приводит к</a:t>
            </a:r>
            <a:r>
              <a:rPr lang="ru-RU" b="1">
                <a:latin typeface="Arial" charset="0"/>
              </a:rPr>
              <a:t> гибели водных животных, заболачиванию почвы, </a:t>
            </a:r>
            <a:r>
              <a:rPr lang="ru-RU" b="1">
                <a:latin typeface="Calibri" pitchFamily="34" charset="0"/>
              </a:rPr>
              <a:t> размножению малярийных комаров, </a:t>
            </a:r>
            <a:r>
              <a:rPr lang="ru-RU" b="1">
                <a:latin typeface="Arial" charset="0"/>
              </a:rPr>
              <a:t>И</a:t>
            </a:r>
            <a:r>
              <a:rPr lang="ru-RU" b="1">
                <a:latin typeface="Calibri" pitchFamily="34" charset="0"/>
              </a:rPr>
              <a:t>з-за чего ежегодно умирает около двух миллионов </a:t>
            </a:r>
            <a:r>
              <a:rPr lang="ru-RU" b="1">
                <a:latin typeface="Arial" charset="0"/>
              </a:rPr>
              <a:t>че</a:t>
            </a:r>
            <a:r>
              <a:rPr lang="ru-RU" b="1">
                <a:latin typeface="Calibri" pitchFamily="34" charset="0"/>
              </a:rPr>
              <a:t>ловек</a:t>
            </a:r>
            <a:r>
              <a:rPr lang="ru-RU" b="1">
                <a:latin typeface="Arial" charset="0"/>
              </a:rPr>
              <a:t>. </a:t>
            </a:r>
            <a:r>
              <a:rPr lang="ru-RU" b="1">
                <a:latin typeface="Calibri" pitchFamily="34" charset="0"/>
              </a:rPr>
              <a:t>80</a:t>
            </a:r>
            <a:r>
              <a:rPr lang="ru-RU" b="1">
                <a:latin typeface="Arial" charset="0"/>
              </a:rPr>
              <a:t>% </a:t>
            </a:r>
            <a:r>
              <a:rPr lang="ru-RU" b="1">
                <a:latin typeface="Calibri" pitchFamily="34" charset="0"/>
              </a:rPr>
              <a:t>всех инфекционных заболеваний передается через воду.</a:t>
            </a:r>
          </a:p>
        </p:txBody>
      </p:sp>
      <p:pic>
        <p:nvPicPr>
          <p:cNvPr id="3075" name="Picture 3" descr="C:\Documents and Settings\Лёшик\Мои документы\Мои рисунки\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050"/>
            <a:ext cx="4016375" cy="2667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7" name="Picture 5" descr="C:\Documents and Settings\Лёшик\Мои документы\Мои рисунки\u70_080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581525"/>
            <a:ext cx="3286125" cy="2089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8" name="Picture 6" descr="C:\Documents and Settings\Лёшик\Мои документы\Мои рисунки\206409588945d0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173" y="3813174"/>
            <a:ext cx="3929091" cy="29468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0" y="0"/>
            <a:ext cx="2700338" cy="4048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Лёшик\Мои документы\Мои рисунки\ImMonch2_w3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mic Sans MS" pitchFamily="66" charset="0"/>
              </a:rPr>
              <a:t>Экологическая проблема номер 3</a:t>
            </a:r>
          </a:p>
        </p:txBody>
      </p:sp>
      <p:pic>
        <p:nvPicPr>
          <p:cNvPr id="24580" name="Picture 3" descr="C:\Documents and Settings\Лёшик\Мои документы\Мои рисунки\ImMonch1_w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85813"/>
            <a:ext cx="4187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0" y="836613"/>
            <a:ext cx="4392613" cy="2924175"/>
          </a:xfrm>
          <a:prstGeom prst="rect">
            <a:avLst/>
          </a:prstGeom>
          <a:solidFill>
            <a:schemeClr val="accent1">
              <a:lumMod val="40000"/>
              <a:lumOff val="60000"/>
              <a:alpha val="59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300" b="1" dirty="0">
                <a:solidFill>
                  <a:srgbClr val="262626"/>
                </a:solidFill>
              </a:rPr>
              <a:t>Загрязнение и опустошение почвы приводит к тому, что отравляющие вещества поглощаются человеком и животными вместе с пищей и водой. Более 200 тыс. гектаров земель в России находятся под свалками бытовых отходов. </a:t>
            </a:r>
          </a:p>
        </p:txBody>
      </p:sp>
      <p:pic>
        <p:nvPicPr>
          <p:cNvPr id="24582" name="Picture 5" descr="C:\Documents and Settings\Лёшик\Мои документы\Мои рисунки\100305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8" y="3857625"/>
            <a:ext cx="3970337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Лёшик\Мои документы\Мои рисунки\PRIK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071" y="3717032"/>
            <a:ext cx="4429123" cy="29631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428625" y="214313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omic Sans MS" pitchFamily="66" charset="0"/>
              </a:rPr>
              <a:t>Экологическая проблема номер 4</a:t>
            </a:r>
          </a:p>
        </p:txBody>
      </p:sp>
      <p:pic>
        <p:nvPicPr>
          <p:cNvPr id="25603" name="Picture 2" descr="L:\Sasha\Школа - доклады\Нефть разлилась - фото\400px-Controlled_burn_of_oil_on_May_19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97200"/>
            <a:ext cx="4976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L:\Sasha\Школа - доклады\Нефть разлилась - фото\0110a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125538"/>
            <a:ext cx="3671888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роцесс 5"/>
          <p:cNvSpPr/>
          <p:nvPr/>
        </p:nvSpPr>
        <p:spPr>
          <a:xfrm>
            <a:off x="179388" y="981075"/>
            <a:ext cx="4968875" cy="1655763"/>
          </a:xfrm>
          <a:prstGeom prst="flowChartProcess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Техногенные катастрофы. Огромное количество загрязняющих веществ выбрасывается в окружающую среду в результате аварий или сбоев в системах технического обеспечения.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1" descr="grebe-with-oil2-l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0"/>
            <a:ext cx="3635375" cy="2759075"/>
          </a:xfrm>
        </p:spPr>
      </p:pic>
      <p:pic>
        <p:nvPicPr>
          <p:cNvPr id="26627" name="Picture 17" descr="kompanii_vr_udalos_sobrat_75_razlivsheysya_nefti_v_meksikanskom_zalive_thumb_m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11413" y="1844675"/>
            <a:ext cx="4681537" cy="2855913"/>
          </a:xfrm>
        </p:spPr>
      </p:pic>
      <p:pic>
        <p:nvPicPr>
          <p:cNvPr id="26628" name="Picture 19" descr="oil-birdsjpg-725783899509bf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140200"/>
            <a:ext cx="4643437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1" descr="1277878759_ek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2816225" cy="3500438"/>
          </a:xfrm>
        </p:spPr>
      </p:pic>
      <p:pic>
        <p:nvPicPr>
          <p:cNvPr id="26630" name="Picture 22" descr="dead_gray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3400"/>
            <a:ext cx="3851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68313" y="260350"/>
            <a:ext cx="8389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Экологическая проблема номер 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836712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Вырубка леса. Россия — единственная крупная лесопромышленная держава, в которой площади под лесами сегодня не уменьшаются, а растут. 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Планетарно-экологическое значение имеют российские леса, занимающие 45% территории страны.</a:t>
            </a:r>
            <a:br>
              <a:rPr lang="ru-RU" sz="2800" b="1" dirty="0" smtClean="0">
                <a:solidFill>
                  <a:schemeClr val="bg1"/>
                </a:solidFill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692150"/>
            <a:ext cx="8229600" cy="725488"/>
          </a:xfrm>
          <a:blipFill dpi="0" rotWithShape="1">
            <a:blip r:embed="rId2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ru-RU" sz="2400" smtClean="0">
                <a:latin typeface="Tahoma" pitchFamily="34" charset="0"/>
                <a:cs typeface="Tahoma" pitchFamily="34" charset="0"/>
              </a:rPr>
              <a:t>Вымирание многих видов животных</a:t>
            </a:r>
          </a:p>
        </p:txBody>
      </p:sp>
      <p:pic>
        <p:nvPicPr>
          <p:cNvPr id="29699" name="Picture 10" descr="51bf7a7cb7a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341438"/>
            <a:ext cx="3776662" cy="2908300"/>
          </a:xfrm>
        </p:spPr>
      </p:pic>
      <p:pic>
        <p:nvPicPr>
          <p:cNvPr id="29700" name="Picture 12" descr="w_68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34025" y="1628800"/>
            <a:ext cx="3609975" cy="2708275"/>
          </a:xfrm>
        </p:spPr>
      </p:pic>
      <p:pic>
        <p:nvPicPr>
          <p:cNvPr id="29701" name="Picture 15" descr="Whale%2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4057650"/>
            <a:ext cx="3414713" cy="2800350"/>
          </a:xfrm>
        </p:spPr>
      </p:pic>
      <p:pic>
        <p:nvPicPr>
          <p:cNvPr id="29702" name="Picture 16" descr="Imag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032250" y="4221163"/>
            <a:ext cx="4962525" cy="2636837"/>
          </a:xfrm>
        </p:spPr>
      </p:pic>
      <p:sp>
        <p:nvSpPr>
          <p:cNvPr id="29703" name="TextBox 2"/>
          <p:cNvSpPr txBox="1">
            <a:spLocks noChangeArrowheads="1"/>
          </p:cNvSpPr>
          <p:nvPr/>
        </p:nvSpPr>
        <p:spPr bwMode="auto">
          <a:xfrm>
            <a:off x="468313" y="260350"/>
            <a:ext cx="8389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Comic Sans MS" pitchFamily="66" charset="0"/>
              </a:rPr>
              <a:t>Экологическая проблема номер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Обстановка в Москве</a:t>
            </a:r>
          </a:p>
        </p:txBody>
      </p:sp>
      <p:pic>
        <p:nvPicPr>
          <p:cNvPr id="30723" name="Picture 7" descr="0008-008-Zagrjaznenie-atmosfery-v-Mosk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341438"/>
            <a:ext cx="7129463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x_4a47e495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838"/>
            <a:ext cx="9144000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Результаты опроса населения </a:t>
            </a:r>
            <a:br>
              <a:rPr lang="ru-RU" sz="4000" dirty="0" smtClean="0"/>
            </a:br>
            <a:r>
              <a:rPr lang="ru-RU" sz="4000" dirty="0" smtClean="0"/>
              <a:t>г. Москвы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Результаты опроса населения г. Москвы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1.</a:t>
            </a:r>
            <a:r>
              <a:rPr lang="en-US" sz="2800" dirty="0" smtClean="0"/>
              <a:t> </a:t>
            </a:r>
            <a:r>
              <a:rPr lang="ru-RU" sz="2800" dirty="0" smtClean="0"/>
              <a:t>Что Вы думаете о загрязнении воздуха средствами массового передвижения?</a:t>
            </a:r>
          </a:p>
        </p:txBody>
      </p:sp>
      <p:pic>
        <p:nvPicPr>
          <p:cNvPr id="32771" name="Picture 8" descr="Рисунок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557338"/>
            <a:ext cx="6584950" cy="4403725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179388" y="244475"/>
            <a:ext cx="8964612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0" dirty="0" smtClean="0">
                <a:effectLst/>
                <a:latin typeface="Tahoma" pitchFamily="34" charset="0"/>
                <a:cs typeface="Tahoma" pitchFamily="34" charset="0"/>
              </a:rPr>
              <a:t>Результаты опроса населения г. Москвы </a:t>
            </a:r>
            <a:r>
              <a:rPr lang="ru-RU" sz="2800" b="0" dirty="0" smtClean="0">
                <a:latin typeface="Tahoma" pitchFamily="34" charset="0"/>
              </a:rPr>
              <a:t/>
            </a:r>
            <a:br>
              <a:rPr lang="ru-RU" sz="2800" b="0" dirty="0" smtClean="0">
                <a:latin typeface="Tahoma" pitchFamily="34" charset="0"/>
              </a:rPr>
            </a:br>
            <a:r>
              <a:rPr lang="en-US" sz="2800" b="0" dirty="0" smtClean="0">
                <a:latin typeface="Tahoma" pitchFamily="34" charset="0"/>
              </a:rPr>
              <a:t>2</a:t>
            </a:r>
            <a:r>
              <a:rPr lang="ru-RU" sz="2800" b="0" dirty="0" smtClean="0">
                <a:latin typeface="Tahoma" pitchFamily="34" charset="0"/>
              </a:rPr>
              <a:t>.</a:t>
            </a:r>
            <a:r>
              <a:rPr lang="en-US" sz="2800" b="0" dirty="0" smtClean="0">
                <a:latin typeface="Tahoma" pitchFamily="34" charset="0"/>
              </a:rPr>
              <a:t> </a:t>
            </a:r>
            <a:r>
              <a:rPr lang="ru-RU" sz="2800" b="0" dirty="0" smtClean="0">
                <a:latin typeface="Tahoma" pitchFamily="34" charset="0"/>
              </a:rPr>
              <a:t>Принимаете ли Вы участие в озеленении города?</a:t>
            </a:r>
            <a:br>
              <a:rPr lang="ru-RU" sz="2800" b="0" dirty="0" smtClean="0">
                <a:latin typeface="Tahoma" pitchFamily="34" charset="0"/>
              </a:rPr>
            </a:br>
            <a:r>
              <a:rPr lang="ru-RU" sz="2800" b="0" dirty="0" smtClean="0">
                <a:latin typeface="Tahoma" pitchFamily="34" charset="0"/>
              </a:rPr>
              <a:t>Содержите ли Вы у себя дома растения?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900113" y="1739900"/>
          <a:ext cx="7200900" cy="5118100"/>
        </p:xfrm>
        <a:graphic>
          <a:graphicData uri="http://schemas.openxmlformats.org/presentationml/2006/ole">
            <p:oleObj spid="_x0000_s2050" name="Диаграмма" r:id="rId3" imgW="8229743" imgH="5848431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1844675"/>
            <a:ext cx="81661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	</a:t>
            </a:r>
            <a:r>
              <a:rPr lang="ru-RU" sz="2400">
                <a:latin typeface="Arial" charset="0"/>
              </a:rPr>
              <a:t>Люди всегда оказывали большое влияние на </a:t>
            </a:r>
          </a:p>
          <a:p>
            <a:r>
              <a:rPr lang="ru-RU" sz="2400">
                <a:latin typeface="Arial" charset="0"/>
              </a:rPr>
              <a:t>окружающую среду, но сегодня деятельность человека </a:t>
            </a:r>
          </a:p>
          <a:p>
            <a:r>
              <a:rPr lang="ru-RU" sz="2400">
                <a:latin typeface="Arial" charset="0"/>
              </a:rPr>
              <a:t>чревата катастрофическими последствиями.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effectLst/>
              </a:rPr>
              <a:t>Результаты опроса населения г. Москвы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3</a:t>
            </a:r>
            <a:r>
              <a:rPr lang="ru-RU" sz="2800" dirty="0" smtClean="0"/>
              <a:t>.</a:t>
            </a:r>
            <a:r>
              <a:rPr lang="en-US" sz="2800" dirty="0" smtClean="0"/>
              <a:t> </a:t>
            </a:r>
            <a:r>
              <a:rPr lang="ru-RU" sz="2800" dirty="0" smtClean="0"/>
              <a:t>Заботитесь ли Вы об экологии в городе?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Если да, то как?</a:t>
            </a:r>
          </a:p>
        </p:txBody>
      </p:sp>
      <p:pic>
        <p:nvPicPr>
          <p:cNvPr id="33795" name="Picture 7" descr="Рисунок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989138"/>
            <a:ext cx="6726238" cy="44942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1196975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smtClean="0"/>
              <a:t>Этот мир - наш мир!</a:t>
            </a:r>
          </a:p>
          <a:p>
            <a:pPr eaLnBrk="1" hangingPunct="1">
              <a:defRPr/>
            </a:pPr>
            <a:r>
              <a:rPr lang="ru-RU" sz="6600" dirty="0" smtClean="0"/>
              <a:t>Давайте беречь его!</a:t>
            </a: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мир – наш мир!</a:t>
            </a: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 беречь </a:t>
            </a:r>
            <a:r>
              <a:rPr lang="ru-RU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4576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sp>
        <p:nvSpPr>
          <p:cNvPr id="24576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eaLnBrk="1" hangingPunct="1">
              <a:defRPr/>
            </a:pPr>
            <a:endParaRPr lang="ru-RU" sz="2800" smtClean="0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1563" y="1357313"/>
            <a:ext cx="7023100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368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3300"/>
                </a:solidFill>
              </a:rPr>
              <a:t/>
            </a:r>
            <a:br>
              <a:rPr lang="en-US" sz="4000" smtClean="0">
                <a:solidFill>
                  <a:srgbClr val="FF3300"/>
                </a:solidFill>
              </a:rPr>
            </a:br>
            <a:endParaRPr lang="ru-RU" sz="7200" smtClean="0">
              <a:solidFill>
                <a:srgbClr val="FF3300"/>
              </a:solidFill>
            </a:endParaRPr>
          </a:p>
        </p:txBody>
      </p:sp>
      <p:sp>
        <p:nvSpPr>
          <p:cNvPr id="237571" name="Rectangle 3"/>
          <p:cNvSpPr>
            <a:spLocks noChangeArrowheads="1"/>
          </p:cNvSpPr>
          <p:nvPr/>
        </p:nvSpPr>
        <p:spPr bwMode="auto">
          <a:xfrm>
            <a:off x="0" y="188913"/>
            <a:ext cx="9144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Необходимость</a:t>
            </a:r>
          </a:p>
          <a:p>
            <a:pPr algn="ctr">
              <a:defRPr/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экологического образования</a:t>
            </a:r>
          </a:p>
          <a:p>
            <a:pPr algn="ctr">
              <a:defRPr/>
            </a:pPr>
            <a:r>
              <a:rPr lang="ru-RU" sz="44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 современном мире</a:t>
            </a:r>
          </a:p>
          <a:p>
            <a:pPr algn="ctr">
              <a:defRPr/>
            </a:pPr>
            <a:endParaRPr lang="ru-RU" sz="4400" b="1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ru-RU" sz="3200">
                <a:solidFill>
                  <a:srgbClr val="F6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Проектная работа по биологии</a:t>
            </a:r>
          </a:p>
          <a:p>
            <a:pPr>
              <a:defRPr/>
            </a:pPr>
            <a:endParaRPr lang="ru-RU" sz="4400">
              <a:solidFill>
                <a:srgbClr val="F6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539750" y="4652963"/>
            <a:ext cx="28352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Фрик Александр</a:t>
            </a:r>
          </a:p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Сергеевич</a:t>
            </a:r>
          </a:p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ГОУ ЦО №1434</a:t>
            </a:r>
          </a:p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7 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</a:t>
            </a:r>
            <a:r>
              <a:rPr lang="de-DE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”</a:t>
            </a: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кл.</a:t>
            </a:r>
          </a:p>
        </p:txBody>
      </p:sp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5759450" y="4652963"/>
            <a:ext cx="33845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Руководитель</a:t>
            </a:r>
            <a:r>
              <a:rPr lang="en-US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:</a:t>
            </a:r>
            <a:endParaRPr lang="ru-RU" sz="240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Девяткина Нина</a:t>
            </a:r>
          </a:p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Ивановна,</a:t>
            </a:r>
          </a:p>
          <a:p>
            <a:pPr>
              <a:defRPr/>
            </a:pP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учитель биологии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539750" y="260350"/>
            <a:ext cx="8135938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300">
                <a:latin typeface="Arial" charset="0"/>
              </a:rPr>
              <a:t>Влияние условий жизни на здоровье людей было замечено ещё в глубокой древности. Но лишь в </a:t>
            </a:r>
            <a:r>
              <a:rPr lang="en-US" sz="2300">
                <a:latin typeface="Arial" charset="0"/>
              </a:rPr>
              <a:t>XX</a:t>
            </a:r>
            <a:r>
              <a:rPr lang="ru-RU" sz="2300">
                <a:latin typeface="Arial" charset="0"/>
              </a:rPr>
              <a:t> столетии человечество в полно мере осознало, что многие болезни непосредственно с загрязнением атмосферы, плохим водоснабжением, недоброкачественными продуктами.</a:t>
            </a:r>
          </a:p>
          <a:p>
            <a:pPr>
              <a:spcBef>
                <a:spcPct val="50000"/>
              </a:spcBef>
            </a:pPr>
            <a:endParaRPr lang="ru-RU" sz="23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000" smtClean="0"/>
              <a:t>По данным Всемирной организации здравоохранения, здоровье населения зависит от: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019175" y="1600200"/>
          <a:ext cx="7104063" cy="4525963"/>
        </p:xfrm>
        <a:graphic>
          <a:graphicData uri="http://schemas.openxmlformats.org/presentationml/2006/ole">
            <p:oleObj spid="_x0000_s1026" name="Chart" r:id="rId3" imgW="7400974" imgH="4715005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Лёшик\Мои документы\Мои рисунки\linal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143000" y="214313"/>
            <a:ext cx="7072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Comic Sans MS" pitchFamily="66" charset="0"/>
              </a:rPr>
              <a:t>Экологическая проблема номер 1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714375"/>
            <a:ext cx="8001000" cy="1754188"/>
          </a:xfrm>
          <a:prstGeom prst="rect">
            <a:avLst/>
          </a:prstGeom>
          <a:solidFill>
            <a:schemeClr val="bg2">
              <a:lumMod val="50000"/>
              <a:alpha val="47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dirty="0">
                <a:solidFill>
                  <a:schemeClr val="bg1"/>
                </a:solidFill>
              </a:rPr>
              <a:t>            Загрязнение воздуха ядовитыми выбросами в атмосферу: выхлопные газы автомобилей и дым заводов. Эти выбросы вызывают рак, нарушения работы иммунной системы. Это убивает около трех миллионов человек в год. </a:t>
            </a:r>
          </a:p>
          <a:p>
            <a:pPr algn="just">
              <a:defRPr/>
            </a:pPr>
            <a:r>
              <a:rPr lang="ru-RU" sz="1800" dirty="0">
                <a:solidFill>
                  <a:schemeClr val="bg1"/>
                </a:solidFill>
              </a:rPr>
              <a:t>            Химические вещества разрушают озоновый слой – защитный барьер вокруг атмосферы Земли, который не пропускает губительную радиацию Солнца.</a:t>
            </a:r>
          </a:p>
        </p:txBody>
      </p:sp>
      <p:pic>
        <p:nvPicPr>
          <p:cNvPr id="22533" name="Picture 4" descr="C:\Documents and Settings\Лёшик\Мои документы\Мои рисунки\forre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2643188"/>
            <a:ext cx="285750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C:\Documents and Settings\Лёшик\Мои документы\Мои рисунки\_41250204_smoke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2857500"/>
            <a:ext cx="2978150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Лёшик\Мои документы\Мои рисунки\84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571876"/>
            <a:ext cx="4095778" cy="30718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539750" y="0"/>
            <a:ext cx="82804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dirty="0">
                <a:solidFill>
                  <a:srgbClr val="D20000"/>
                </a:solidFill>
                <a:latin typeface="Arial" charset="0"/>
              </a:rPr>
              <a:t>Атмосфера загрязняется вредными газами от машин и </a:t>
            </a:r>
            <a:br>
              <a:rPr lang="ru-RU" sz="4400" dirty="0">
                <a:solidFill>
                  <a:srgbClr val="D20000"/>
                </a:solidFill>
                <a:latin typeface="Arial" charset="0"/>
              </a:rPr>
            </a:br>
            <a:r>
              <a:rPr lang="ru-RU" sz="4400" dirty="0">
                <a:solidFill>
                  <a:srgbClr val="D20000"/>
                </a:solidFill>
                <a:latin typeface="Arial" charset="0"/>
              </a:rPr>
              <a:t>промышленных предприятий.</a:t>
            </a:r>
            <a:r>
              <a:rPr lang="ru-RU" sz="3600" dirty="0">
                <a:solidFill>
                  <a:srgbClr val="CC00CC"/>
                </a:solidFill>
                <a:latin typeface="Arial" charset="0"/>
              </a:rPr>
              <a:t> </a:t>
            </a:r>
            <a:br>
              <a:rPr lang="ru-RU" sz="3600" dirty="0">
                <a:solidFill>
                  <a:srgbClr val="CC00CC"/>
                </a:solidFill>
                <a:latin typeface="Arial" charset="0"/>
              </a:rPr>
            </a:br>
            <a:endParaRPr lang="ru-RU" sz="3600" dirty="0">
              <a:solidFill>
                <a:srgbClr val="CC00CC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4868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Загрязняющие выбросы в атмосферу от автомобилей по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объёму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 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порядок превосходят выбросы от железнодорожных транспортных средств.</a:t>
            </a:r>
          </a:p>
          <a:p>
            <a:pPr algn="just"/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Автомобиль при пробеге 15 тыс. км сжигает в среднем 2 т топлива, при этом выбрасывая в атмосферу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  <a:endParaRPr lang="en-US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угарного газа – 700 кг/год</a:t>
            </a:r>
          </a:p>
          <a:p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диоксида азота – 40 кг/год</a:t>
            </a:r>
          </a:p>
          <a:p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несгоревших углеводородов – 230 литров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твёрдых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веществ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2–5кг/год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en-US" sz="24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Общее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автомашин в мире превысило 500 млн. шт., в том числе в Российской Федерации 56 млн. шт.</a:t>
            </a:r>
          </a:p>
          <a:p>
            <a:pPr algn="just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Вредные выбросы от автотранспорта составляют 22 млн. </a:t>
            </a:r>
            <a:r>
              <a:rPr lang="ru-RU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т/год</a:t>
            </a: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0"/>
                            </p:stCondLst>
                            <p:childTnLst>
                              <p:par>
                                <p:cTn id="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8" name="Rectangle 16"/>
          <p:cNvSpPr>
            <a:spLocks noGrp="1" noChangeArrowheads="1"/>
          </p:cNvSpPr>
          <p:nvPr>
            <p:ph type="title"/>
          </p:nvPr>
        </p:nvSpPr>
        <p:spPr>
          <a:xfrm>
            <a:off x="-396875" y="1052513"/>
            <a:ext cx="9864725" cy="471487"/>
          </a:xfrm>
        </p:spPr>
        <p:txBody>
          <a:bodyPr/>
          <a:lstStyle/>
          <a:p>
            <a:pPr algn="ctr" eaLnBrk="1" hangingPunct="1"/>
            <a:r>
              <a:rPr lang="ru-RU" sz="2600" b="1" smtClean="0">
                <a:solidFill>
                  <a:srgbClr val="10100A"/>
                </a:solidFill>
                <a:latin typeface="Times New Roman" pitchFamily="18" charset="0"/>
              </a:rPr>
              <a:t>Качественный состав отработавших газов автомобилей</a:t>
            </a:r>
            <a:r>
              <a:rPr lang="ru-RU" sz="2600" smtClean="0"/>
              <a:t> </a:t>
            </a:r>
          </a:p>
        </p:txBody>
      </p:sp>
      <p:graphicFrame>
        <p:nvGraphicFramePr>
          <p:cNvPr id="44119" name="Group 87"/>
          <p:cNvGraphicFramePr>
            <a:graphicFrameLocks noGrp="1"/>
          </p:cNvGraphicFramePr>
          <p:nvPr>
            <p:ph idx="1"/>
          </p:nvPr>
        </p:nvGraphicFramePr>
        <p:xfrm>
          <a:off x="395288" y="1782763"/>
          <a:ext cx="8424862" cy="4450068"/>
        </p:xfrm>
        <a:graphic>
          <a:graphicData uri="http://schemas.openxmlformats.org/drawingml/2006/table">
            <a:tbl>
              <a:tblPr/>
              <a:tblGrid>
                <a:gridCol w="4214812"/>
                <a:gridCol w="4210050"/>
              </a:tblGrid>
              <a:tr h="30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Arial" charset="0"/>
                        </a:rPr>
                        <a:t>Компоненты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Arial" charset="0"/>
                        </a:rPr>
                        <a:t>Воздействие на организм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4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Азот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Диоксид углерода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Вода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Кислород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Водород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Углерод (сажа)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Оксид углерода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Формальдегид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Акролеин      альдегиды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Ацетальдегид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Оксид азота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Диоксид азота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Метан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3, 4 – бенз(а)пирен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Этилен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Ацетилен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Нетоксичен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Нетоксичен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Нетоксичен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Нетоксичен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100A"/>
                          </a:solidFill>
                          <a:effectLst/>
                          <a:latin typeface="Times New Roman" pitchFamily="18" charset="0"/>
                        </a:rPr>
                        <a:t>Токсичен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8" name="Object 4"/>
          <p:cNvGraphicFramePr>
            <a:graphicFrameLocks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10594" name="Диаграмма" r:id="rId3" imgW="9077302" imgH="6686525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6388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1566</TotalTime>
  <Words>457</Words>
  <Application>Microsoft Office PowerPoint</Application>
  <PresentationFormat>Экран (4:3)</PresentationFormat>
  <Paragraphs>104</Paragraphs>
  <Slides>23</Slides>
  <Notes>2</Notes>
  <HiddenSlides>2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Оформление по умолчанию</vt:lpstr>
      <vt:lpstr>Stream</vt:lpstr>
      <vt:lpstr>Textured</vt:lpstr>
      <vt:lpstr>Glass Layers</vt:lpstr>
      <vt:lpstr>Slit</vt:lpstr>
      <vt:lpstr>Ocean</vt:lpstr>
      <vt:lpstr>Глобус</vt:lpstr>
      <vt:lpstr>Chart</vt:lpstr>
      <vt:lpstr>Диаграмма</vt:lpstr>
      <vt:lpstr>Диаграмма Microsoft Graph</vt:lpstr>
      <vt:lpstr>Слайд 1</vt:lpstr>
      <vt:lpstr>Слайд 2</vt:lpstr>
      <vt:lpstr>Слайд 3</vt:lpstr>
      <vt:lpstr>По данным Всемирной организации здравоохранения, здоровье населения зависит от:</vt:lpstr>
      <vt:lpstr>Слайд 5</vt:lpstr>
      <vt:lpstr>Слайд 6</vt:lpstr>
      <vt:lpstr>Слайд 7</vt:lpstr>
      <vt:lpstr>Качественный состав отработавших газов автомобилей </vt:lpstr>
      <vt:lpstr>Слайд 9</vt:lpstr>
      <vt:lpstr>Слайд 10</vt:lpstr>
      <vt:lpstr>Слайд 11</vt:lpstr>
      <vt:lpstr>Слайд 12</vt:lpstr>
      <vt:lpstr>Слайд 13</vt:lpstr>
      <vt:lpstr>Слайд 14</vt:lpstr>
      <vt:lpstr>Вымирание многих видов животных</vt:lpstr>
      <vt:lpstr>Обстановка в Москве</vt:lpstr>
      <vt:lpstr>Результаты опроса населения  г. Москвы</vt:lpstr>
      <vt:lpstr>Результаты опроса населения г. Москвы  1. Что Вы думаете о загрязнении воздуха средствами массового передвижения?</vt:lpstr>
      <vt:lpstr>Результаты опроса населения г. Москвы  2. Принимаете ли Вы участие в озеленении города? Содержите ли Вы у себя дома растения?</vt:lpstr>
      <vt:lpstr>Результаты опроса населения г. Москвы  3. Заботитесь ли Вы об экологии в городе?  Если да, то как?</vt:lpstr>
      <vt:lpstr>Слайд 21</vt:lpstr>
      <vt:lpstr>Слайд 22</vt:lpstr>
      <vt:lpstr> </vt:lpstr>
    </vt:vector>
  </TitlesOfParts>
  <Company>Лицей 1501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«Презентация на тему Экология».</dc:title>
  <dc:creator>Friksasha</dc:creator>
  <cp:lastModifiedBy>Friksasha</cp:lastModifiedBy>
  <cp:revision>83</cp:revision>
  <dcterms:created xsi:type="dcterms:W3CDTF">2008-06-05T06:26:38Z</dcterms:created>
  <dcterms:modified xsi:type="dcterms:W3CDTF">2015-05-04T20:11:04Z</dcterms:modified>
</cp:coreProperties>
</file>