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84" r:id="rId3"/>
    <p:sldId id="267" r:id="rId4"/>
    <p:sldId id="268" r:id="rId5"/>
    <p:sldId id="269" r:id="rId6"/>
    <p:sldId id="287" r:id="rId7"/>
    <p:sldId id="271" r:id="rId8"/>
    <p:sldId id="272" r:id="rId9"/>
    <p:sldId id="274" r:id="rId10"/>
    <p:sldId id="263" r:id="rId11"/>
    <p:sldId id="264" r:id="rId12"/>
    <p:sldId id="276" r:id="rId13"/>
    <p:sldId id="256" r:id="rId14"/>
    <p:sldId id="259" r:id="rId15"/>
    <p:sldId id="273" r:id="rId16"/>
    <p:sldId id="289" r:id="rId17"/>
    <p:sldId id="290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LhlT5CM4ddd2IjGh+I+Z2w==" hashData="MRiCuTGO32mRFra9SNTBv0NSWD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1BE6D-5DE2-4E91-A1B8-E58AF8CED339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CF5C8-1202-4494-A456-0CEE4EE94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FD4C9-76B5-4D26-B615-4840EA394D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7165B7-F574-44FF-A43E-DA963803F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EE1234-EDC8-47CE-AFD0-4F8D28CB1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3A2-4DDA-4CE9-A966-EACDA6FFDDCB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F07D-133E-41B6-83FD-5D4E2092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20415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Самостоятельная внеаудиторная работа по дисциплине биология на тему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ru-RU" b="1" dirty="0" smtClean="0">
                <a:solidFill>
                  <a:srgbClr val="002060"/>
                </a:solidFill>
              </a:rPr>
              <a:t>Происхождение человека</a:t>
            </a:r>
            <a:r>
              <a:rPr lang="en-US" b="1" dirty="0" smtClean="0">
                <a:solidFill>
                  <a:srgbClr val="002060"/>
                </a:solidFill>
              </a:rPr>
              <a:t>”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071810"/>
            <a:ext cx="4857784" cy="280840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643570" y="3214686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Работу выполнил студент ПТ №2 группы 1 КС 1.4 Фрик Александр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5544" y="0"/>
            <a:ext cx="7612911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07289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Неандертальцы умели строить жилища. В качестве строительного материала использовались камни и кости убитых на охоте животных, поверх которых клались шкуры. Внутри жилищ или рядом с ними горел огонь, который неандертальцы не только умели поддерживать, но и добывать.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11" y="0"/>
            <a:ext cx="912277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Неандертальцы охотились на живших в то время в Европе северных оленей, мамонтов, шерстистых носорогов и пещерных медведей. Одолеть таких крупных животных в одиночку было очень трудно, поэтому на охоту отправлялись большими группами. Обладая развитой речью, неандертальцы умело координировали свои действия.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9291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Кроманьонцы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0432" y="2323"/>
            <a:ext cx="4223568" cy="571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50040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Кроманьонцы (фр. </a:t>
            </a:r>
            <a:r>
              <a:rPr lang="ru-RU" b="1" i="1" dirty="0" err="1" smtClean="0"/>
              <a:t>Homme</a:t>
            </a:r>
            <a:r>
              <a:rPr lang="ru-RU" b="1" i="1" dirty="0" smtClean="0"/>
              <a:t> </a:t>
            </a:r>
            <a:r>
              <a:rPr lang="ru-RU" b="1" i="1" dirty="0" err="1" smtClean="0"/>
              <a:t>de</a:t>
            </a:r>
            <a:r>
              <a:rPr lang="ru-RU" b="1" i="1" dirty="0" smtClean="0"/>
              <a:t> </a:t>
            </a:r>
            <a:r>
              <a:rPr lang="ru-RU" b="1" i="1" dirty="0" err="1" smtClean="0"/>
              <a:t>Cro</a:t>
            </a:r>
            <a:r>
              <a:rPr lang="ru-RU" b="1" i="1" dirty="0" smtClean="0"/>
              <a:t> </a:t>
            </a:r>
            <a:r>
              <a:rPr lang="ru-RU" b="1" i="1" dirty="0" err="1" smtClean="0"/>
              <a:t>Magnon</a:t>
            </a:r>
            <a:r>
              <a:rPr lang="ru-RU" b="1" i="1" dirty="0" smtClean="0"/>
              <a:t> — кроманьонский человек</a:t>
            </a:r>
            <a:r>
              <a:rPr lang="ru-RU" b="1" dirty="0" smtClean="0"/>
              <a:t>)  ранние представители современного человека в Европе и отчасти за её пределами, жившие 40—12 тысяч лет назад. </a:t>
            </a:r>
          </a:p>
          <a:p>
            <a:pPr>
              <a:buNone/>
            </a:pPr>
            <a:r>
              <a:rPr lang="ru-RU" b="1" dirty="0" smtClean="0"/>
              <a:t>Название происходит от грота </a:t>
            </a:r>
            <a:r>
              <a:rPr lang="ru-RU" b="1" dirty="0" err="1" smtClean="0"/>
              <a:t>Кро</a:t>
            </a:r>
            <a:r>
              <a:rPr lang="ru-RU" b="1" dirty="0" smtClean="0"/>
              <a:t> </a:t>
            </a:r>
            <a:r>
              <a:rPr lang="ru-RU" b="1" dirty="0" err="1" smtClean="0"/>
              <a:t>Маньон</a:t>
            </a:r>
            <a:r>
              <a:rPr lang="ru-RU" b="1" dirty="0" smtClean="0"/>
              <a:t> во Франции, где в 1868 году было обнаружено несколько скелетов людей вместе с орудиями позднего палеолита. Рост был около 180 см. Обладал развитой членораздельной речью. Они начали  приручать животных и заниматься земледелием.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У кроманьонцев существовали погребальные обряды. В могилу клали предметы быта, еду, украшения. Мертвых посыпали кроваво-красной охрой, надевали сетку на волосы, браслеты на руки, на лицо клали плоские камни и хоронили в согнутом положении (колени касались подбородка).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В </a:t>
            </a:r>
            <a:r>
              <a:rPr lang="ru-RU" b="1" dirty="0" err="1" smtClean="0"/>
              <a:t>Дольни-Вестонице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Моравии найдена древнейшая в мире печь для обжига керамики, которая использовалась кроманьонцем.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7848" y="0"/>
            <a:ext cx="7948303" cy="54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429264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Жили общинами по 15—30 человек и впервые в истории создали поселения. Кроманьонцы нередко поселялись в пещерах. Но чаще они строили жилища самостоятельно, используя для этого кости и шкуры убитых на охоте животных. 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3" y="692696"/>
            <a:ext cx="6858017" cy="47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1484784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Многочисленные находки свидетельствуют о наличии культа охоты. Фигурки зверей пронзали стрелами, убивая таким образом зверя.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Кроманьонец умел не только гравировать и рисовать на плоскости, но и научился передавать и объёмные изображения. Кроманьонцы были искусными художниками. Стены их пещер покрывали удивительно точные рисунки разнообразных животных и сцен охоты на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435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Челове́к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разу́мный</a:t>
            </a:r>
            <a:r>
              <a:rPr lang="ru-RU" sz="2000" b="1" dirty="0" smtClean="0"/>
              <a:t> (лат. </a:t>
            </a:r>
            <a:r>
              <a:rPr lang="ru-RU" sz="2000" b="1" i="1" dirty="0" err="1" smtClean="0"/>
              <a:t>Homo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sapiens</a:t>
            </a:r>
            <a:r>
              <a:rPr lang="ru-RU" sz="2000" b="1" dirty="0" smtClean="0"/>
              <a:t>) единственный живущий в настоящее время. Неоантропы (</a:t>
            </a:r>
            <a:r>
              <a:rPr lang="ru-RU" sz="2000" b="1" dirty="0" err="1" smtClean="0"/>
              <a:t>др.-греч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νέος </a:t>
            </a:r>
            <a:r>
              <a:rPr lang="ru-RU" sz="2000" b="1" dirty="0" smtClean="0"/>
              <a:t>— новый и </a:t>
            </a:r>
            <a:r>
              <a:rPr lang="ru-RU" sz="2000" b="1" dirty="0" err="1" smtClean="0"/>
              <a:t>ἄνθρωπος</a:t>
            </a:r>
            <a:r>
              <a:rPr lang="ru-RU" sz="2000" b="1" dirty="0" smtClean="0"/>
              <a:t> — человек) — обобщённое название людей современного вида (</a:t>
            </a:r>
            <a:r>
              <a:rPr lang="ru-RU" sz="2000" b="1" dirty="0" err="1" smtClean="0"/>
              <a:t>Homo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sapiens</a:t>
            </a:r>
            <a:r>
              <a:rPr lang="ru-RU" sz="2000" b="1" dirty="0" smtClean="0"/>
              <a:t>), ископаемых и ныне живущих.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разумный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576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/>
              <a:t>Человеческие расы </a:t>
            </a:r>
            <a:r>
              <a:rPr lang="ru-RU" b="1" dirty="0" smtClean="0"/>
              <a:t>— это исторически сложившиеся группировки людей внутри вида. Расы отличаются друг от друга второстепенными физическими особенностями — цветом кожи, пропорциями тела, разрезом глаз, структурой волос и т. д.</a:t>
            </a:r>
            <a:endParaRPr lang="ru-RU" b="1" dirty="0"/>
          </a:p>
        </p:txBody>
      </p:sp>
      <p:pic>
        <p:nvPicPr>
          <p:cNvPr id="5122" name="Picture 2" descr="http://tainy.net/wp-content/uploads/2011/11/darwin-proses-evolusi-manu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048672" cy="37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8" name="Picture 12" descr="evr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b="48077"/>
          <a:stretch>
            <a:fillRect/>
          </a:stretch>
        </p:blipFill>
        <p:spPr>
          <a:xfrm>
            <a:off x="142844" y="1000108"/>
            <a:ext cx="199497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Европеоидная раса</a:t>
            </a:r>
            <a:endParaRPr lang="ru-RU" sz="4000" b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098" name="Picture 2" descr="http://rusnat.com/wp-content/uploads/2014/04/subnordi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0162"/>
            <a:ext cx="2267744" cy="328783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52665" y="3786190"/>
            <a:ext cx="388781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75856" y="76470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Характерные черты:</a:t>
            </a:r>
          </a:p>
          <a:p>
            <a:r>
              <a:rPr lang="ru-RU" sz="2800" b="1" dirty="0" smtClean="0"/>
              <a:t>-узкое лицо</a:t>
            </a:r>
          </a:p>
          <a:p>
            <a:r>
              <a:rPr lang="ru-RU" sz="2800" b="1" dirty="0" smtClean="0"/>
              <a:t>-мягкие волосы</a:t>
            </a:r>
          </a:p>
          <a:p>
            <a:r>
              <a:rPr lang="ru-RU" sz="2800" b="1" dirty="0" smtClean="0"/>
              <a:t>-цвет кожи на </a:t>
            </a:r>
          </a:p>
          <a:p>
            <a:r>
              <a:rPr lang="ru-RU" sz="2800" b="1" dirty="0" smtClean="0"/>
              <a:t>севере светлый</a:t>
            </a:r>
          </a:p>
          <a:p>
            <a:r>
              <a:rPr lang="ru-RU" sz="2800" b="1" dirty="0" smtClean="0"/>
              <a:t>на юге смуглый </a:t>
            </a:r>
          </a:p>
          <a:p>
            <a:r>
              <a:rPr lang="ru-RU" sz="2800" b="1" dirty="0" smtClean="0"/>
              <a:t>-сильно выступающий нос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ytu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3396"/>
          <a:stretch>
            <a:fillRect/>
          </a:stretch>
        </p:blipFill>
        <p:spPr>
          <a:xfrm>
            <a:off x="357158" y="1071546"/>
            <a:ext cx="1615453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Негроидная раса</a:t>
            </a:r>
            <a:endParaRPr lang="ru-RU" sz="4000" b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074" name="Picture 2" descr="http://pics.metateka.com/90x90/3/65/365845-Uchenye:-negry-chashche-dovolny-svoei-rabotoi,-chem-bely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999"/>
            <a:ext cx="1143000" cy="1143001"/>
          </a:xfrm>
          <a:prstGeom prst="rect">
            <a:avLst/>
          </a:prstGeom>
          <a:noFill/>
        </p:spPr>
      </p:pic>
      <p:pic>
        <p:nvPicPr>
          <p:cNvPr id="3076" name="Picture 4" descr="http://content.foto.mail.ru/list/bekerlyai/_myphoto/i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000500"/>
            <a:ext cx="4286250" cy="2857500"/>
          </a:xfrm>
          <a:prstGeom prst="rect">
            <a:avLst/>
          </a:prstGeom>
          <a:noFill/>
        </p:spPr>
      </p:pic>
      <p:pic>
        <p:nvPicPr>
          <p:cNvPr id="3078" name="Picture 6" descr="http://e-belovo.ru/uploads/news_images/99298063_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56992"/>
            <a:ext cx="3238500" cy="24288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55976" y="9087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Характерные черты:</a:t>
            </a:r>
          </a:p>
          <a:p>
            <a:r>
              <a:rPr lang="ru-RU" sz="2800" b="1" dirty="0" smtClean="0"/>
              <a:t>-темный цвет кожи</a:t>
            </a:r>
          </a:p>
          <a:p>
            <a:r>
              <a:rPr lang="ru-RU" sz="2800" b="1" dirty="0" smtClean="0"/>
              <a:t>-курчавые волосы</a:t>
            </a:r>
          </a:p>
          <a:p>
            <a:r>
              <a:rPr lang="ru-RU" sz="2800" b="1" dirty="0" smtClean="0"/>
              <a:t>-темные глаза</a:t>
            </a:r>
          </a:p>
          <a:p>
            <a:r>
              <a:rPr lang="ru-RU" sz="2800" b="1" dirty="0" smtClean="0"/>
              <a:t>-широкий и плоский нос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9" name="Picture 9" descr="mon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b="47744"/>
          <a:stretch>
            <a:fillRect/>
          </a:stretch>
        </p:blipFill>
        <p:spPr>
          <a:xfrm>
            <a:off x="214282" y="1000108"/>
            <a:ext cx="1785949" cy="207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Монголоидная раса</a:t>
            </a:r>
            <a:endParaRPr lang="ru-RU" sz="4000" b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8815" y="2733267"/>
            <a:ext cx="3405185" cy="412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140968"/>
            <a:ext cx="3436585" cy="26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3888" y="4005064"/>
            <a:ext cx="2095500" cy="253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87824" y="6926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Характерные черты</a:t>
            </a:r>
            <a:r>
              <a:rPr lang="ru-RU" sz="2800" dirty="0" smtClean="0"/>
              <a:t>:</a:t>
            </a:r>
            <a:endParaRPr lang="ru-RU" sz="2800" b="1" dirty="0" smtClean="0"/>
          </a:p>
          <a:p>
            <a:r>
              <a:rPr lang="ru-RU" sz="2800" b="1" dirty="0" smtClean="0"/>
              <a:t>-плоское, широкое лицо</a:t>
            </a:r>
          </a:p>
          <a:p>
            <a:r>
              <a:rPr lang="ru-RU" sz="2800" b="1" dirty="0" smtClean="0"/>
              <a:t>-прямые волосы</a:t>
            </a:r>
          </a:p>
          <a:p>
            <a:r>
              <a:rPr lang="ru-RU" sz="2800" b="1" dirty="0" smtClean="0"/>
              <a:t>-узкие глаза</a:t>
            </a:r>
          </a:p>
          <a:p>
            <a:r>
              <a:rPr lang="ru-RU" sz="2800" b="1" dirty="0" smtClean="0"/>
              <a:t>-смуглый цвет кожи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4844" y="1132767"/>
            <a:ext cx="4429156" cy="537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945893"/>
            <a:ext cx="4714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cs typeface="Times New Roman" pitchFamily="18" charset="0"/>
              </a:rPr>
              <a:t>Является наиболее распространённой в современном научном сообществе. Эволюционная теория предполагает, что человек произошел от высших приматов — человекоподобных существ путем постепенного видоизменения под влиянием внешних факторов и естественного отбора. </a:t>
            </a:r>
            <a:endParaRPr lang="ru-RU" sz="2000" b="1" i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Эволюционная теория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(научная теория)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40" y="3519487"/>
            <a:ext cx="455992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1124744"/>
            <a:ext cx="4357686" cy="460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714356"/>
          <a:ext cx="4643470" cy="5653987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167588">
                <a:tc>
                  <a:txBody>
                    <a:bodyPr/>
                    <a:lstStyle/>
                    <a:p>
                      <a:pPr algn="just"/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97" marR="41897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70722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Остатки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дриопитеков (нижние челюсти, зубы, кости конечностей)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найдены в 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Западной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Европе,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Восточной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Африке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Южной Азии (Индия). По размерам — от шимпанзе до гориллы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. У дриопитеков был относительно крупный головной мозг. Его коренные зубы были более примитивного строения и покрыты очень тонким слоем эмали. Видимо, дриопитеки питались лишь мягкими растительными кормами (например, сочными плодами). </a:t>
                      </a:r>
                      <a:endParaRPr lang="ru-RU" sz="1800" b="1" i="1" dirty="0">
                        <a:latin typeface="+mn-lt"/>
                        <a:ea typeface="Microsoft YaHei" pitchFamily="34" charset="-122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Длинные 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и подвижные кисти рук были приспособлены для висения и раскачивания на ветвях.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Вероятно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, по земле дриопитеки передвигались на четвереньках, как </a:t>
                      </a:r>
                      <a:r>
                        <a:rPr lang="ru-RU" sz="1800" b="1" i="1" dirty="0" err="1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мартышкообразные</a:t>
                      </a:r>
                      <a:r>
                        <a:rPr lang="ru-RU" sz="1800" b="1" i="1" dirty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 обезьяны. </a:t>
                      </a:r>
                      <a:r>
                        <a:rPr lang="ru-RU" sz="1800" b="1" i="1" dirty="0" smtClean="0">
                          <a:latin typeface="+mn-lt"/>
                          <a:ea typeface="Microsoft YaHei" pitchFamily="34" charset="-122"/>
                          <a:cs typeface="Times New Roman" pitchFamily="18" charset="0"/>
                        </a:rPr>
                        <a:t>Большую часть жизни они проводили на деревьях, передвигаясь по ним семейными группами.</a:t>
                      </a:r>
                    </a:p>
                    <a:p>
                      <a:pPr algn="just"/>
                      <a:endParaRPr lang="ru-RU" sz="1800" b="1" i="1" dirty="0" smtClean="0">
                        <a:latin typeface="Times New Roman" pitchFamily="18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25691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478631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Дриопитеки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193963"/>
            <a:ext cx="2000232" cy="36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5286380" cy="7143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Австралопитек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66744"/>
            <a:ext cx="5214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Австралопите́ки</a:t>
            </a:r>
            <a:r>
              <a:rPr lang="ru-RU" sz="2400" b="1" i="1" dirty="0" smtClean="0"/>
              <a:t> (южные обезьяны) — группа ископаемых высших приматов, живших около </a:t>
            </a:r>
          </a:p>
          <a:p>
            <a:r>
              <a:rPr lang="ru-RU" sz="2400" b="1" i="1" dirty="0" smtClean="0"/>
              <a:t>  4 миллионов лет назад и вымерли 2,5 миллиона лет назад.</a:t>
            </a:r>
          </a:p>
          <a:p>
            <a:pPr algn="just"/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7118" y="0"/>
            <a:ext cx="3424705" cy="313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00232" y="3152489"/>
            <a:ext cx="1820957" cy="3696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3357562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Кости впервые были обнаружены в пустыне Калахари (Южная Африка) в 1924 году, а затем в Восточной и Центральной Африке. Австралопитеками принято считать всех </a:t>
            </a:r>
            <a:r>
              <a:rPr lang="ru-RU" sz="2400" b="1" i="1" dirty="0" err="1" smtClean="0"/>
              <a:t>двуногоходящих</a:t>
            </a:r>
            <a:r>
              <a:rPr lang="ru-RU" sz="2400" b="1" i="1" dirty="0" smtClean="0"/>
              <a:t> обезьян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7"/>
            <a:ext cx="5214942" cy="2857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/>
              <a:t>Образ жизни австралопитеков,</a:t>
            </a:r>
          </a:p>
          <a:p>
            <a:pPr algn="just">
              <a:buNone/>
            </a:pPr>
            <a:r>
              <a:rPr lang="ru-RU" sz="2000" b="1" i="1" dirty="0" smtClean="0"/>
              <a:t>видимо, был непохож на известный у</a:t>
            </a:r>
          </a:p>
          <a:p>
            <a:pPr algn="just">
              <a:buNone/>
            </a:pPr>
            <a:r>
              <a:rPr lang="ru-RU" sz="2000" b="1" i="1" dirty="0" smtClean="0"/>
              <a:t>современных приматов. Они жили в</a:t>
            </a:r>
          </a:p>
          <a:p>
            <a:pPr algn="just">
              <a:buNone/>
            </a:pPr>
            <a:r>
              <a:rPr lang="ru-RU" sz="2000" b="1" i="1" dirty="0" smtClean="0"/>
              <a:t>тропических лесах и саваннах,</a:t>
            </a:r>
          </a:p>
          <a:p>
            <a:pPr algn="just">
              <a:buNone/>
            </a:pPr>
            <a:r>
              <a:rPr lang="ru-RU" sz="2000" b="1" i="1" dirty="0" smtClean="0"/>
              <a:t>питались преимущественно</a:t>
            </a:r>
          </a:p>
          <a:p>
            <a:pPr algn="just">
              <a:buNone/>
            </a:pPr>
            <a:r>
              <a:rPr lang="ru-RU" sz="2000" b="1" i="1" dirty="0" smtClean="0"/>
              <a:t>растениями. Впрочем, поздние</a:t>
            </a:r>
          </a:p>
          <a:p>
            <a:pPr algn="just">
              <a:buNone/>
            </a:pPr>
            <a:r>
              <a:rPr lang="ru-RU" sz="2000" b="1" i="1" dirty="0" smtClean="0"/>
              <a:t>австралопитеки охотились на</a:t>
            </a:r>
          </a:p>
          <a:p>
            <a:pPr algn="just">
              <a:buNone/>
            </a:pPr>
            <a:r>
              <a:rPr lang="ru-RU" sz="2000" b="1" i="1" dirty="0" smtClean="0"/>
              <a:t>антилоп или отнимали добычу у</a:t>
            </a:r>
          </a:p>
          <a:p>
            <a:pPr algn="just">
              <a:buNone/>
            </a:pPr>
            <a:r>
              <a:rPr lang="ru-RU" sz="2000" b="1" i="1" dirty="0" smtClean="0"/>
              <a:t>крупных хищников – львов и гиен.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5775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Австралопитек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08" y="4108788"/>
            <a:ext cx="3922442" cy="274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66024" y="0"/>
            <a:ext cx="437321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37861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sz="2000" b="1" i="1" dirty="0" smtClean="0"/>
              <a:t>Австралопитеки жили группами в несколько особей и, видимо, постоянно кочевали по просторам Африки в поисках пропитания. Орудия австралопитеки вряд ли умели изготовлять, хотя использовали наверняка. Их руки были весьма похожи на человеческие, но пальцы были сильнее изогнуты и более узкие.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5357850" cy="614364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000" b="1" i="1" dirty="0" smtClean="0"/>
              <a:t>       </a:t>
            </a:r>
            <a:r>
              <a:rPr lang="ru-RU" sz="5000" b="1" i="1" dirty="0" err="1" smtClean="0"/>
              <a:t>Челове́к</a:t>
            </a:r>
            <a:r>
              <a:rPr lang="ru-RU" sz="5000" b="1" i="1" dirty="0" smtClean="0"/>
              <a:t> </a:t>
            </a:r>
            <a:r>
              <a:rPr lang="ru-RU" sz="5000" b="1" i="1" dirty="0" err="1" smtClean="0"/>
              <a:t>уме́лый</a:t>
            </a:r>
            <a:r>
              <a:rPr lang="ru-RU" sz="5000" b="1" i="1" dirty="0" smtClean="0"/>
              <a:t> (лат. Homo </a:t>
            </a:r>
            <a:r>
              <a:rPr lang="ru-RU" sz="5000" b="1" i="1" dirty="0" err="1" smtClean="0"/>
              <a:t>habilis</a:t>
            </a:r>
            <a:r>
              <a:rPr lang="ru-RU" sz="5000" b="1" i="1" dirty="0" smtClean="0"/>
              <a:t>) — высокоразвитый австралопитек или первый представитель рода Homo, появившийся на Земле около</a:t>
            </a:r>
          </a:p>
          <a:p>
            <a:pPr algn="just">
              <a:buNone/>
            </a:pPr>
            <a:r>
              <a:rPr lang="ru-RU" sz="5000" b="1" i="1" dirty="0" smtClean="0"/>
              <a:t>     2 млн. лет назад.</a:t>
            </a:r>
          </a:p>
          <a:p>
            <a:pPr algn="just">
              <a:buNone/>
            </a:pPr>
            <a:r>
              <a:rPr lang="ru-RU" sz="5000" b="1" i="1" dirty="0" smtClean="0"/>
              <a:t>       Обнаружен археологами Лики (Мэри и Джонатаном) в 1960 году и описан в ущелье Олдувай в Танзании. В </a:t>
            </a:r>
            <a:r>
              <a:rPr lang="ru-RU" sz="5000" b="1" i="1" dirty="0" err="1" smtClean="0"/>
              <a:t>Олдувайском</a:t>
            </a:r>
            <a:r>
              <a:rPr lang="ru-RU" sz="5000" b="1" i="1" dirty="0" smtClean="0"/>
              <a:t> ущелье они вместе с костями вымершего саблезубого тигра смилодона нашли стопу, пяточную кость, ключицу и обломки черепа нового гоминида. Возможно, он пал жертвой грозного хищника. Череп, как установили потом, принадлежал ребёнку 11-12 лет. Судя по строению стопы новый гоминид был прямоходящим.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4350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умелый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3472" y="-47"/>
            <a:ext cx="4000528" cy="68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6786578" cy="57864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/>
              <a:t>     Человек умелый — по-видимому, первое существо, сознательно изготовившее орудия труда и охоты: первые ещё грубо обработанные каменные гальки неоднократно находили вместе с останками этого существа. Орудия, которые делал Человек умелый, почти все были кварцевые, а кварц в местах стоянок этих людей не водился. Они приносили его самое близкое за 3 км. А некоторые — за 15 км! Это доказывало, что Человек умелый действительно был человеком. Он заранее подбирал камень для своих орудий. Ни одно из животных не только не подбирает сырьё для своих орудий, но и вообще не додумывается раскалывать камень, чтобы сделать его острым, превратить в орудие. Однако в отличие от более поздних видов </a:t>
            </a:r>
            <a:r>
              <a:rPr lang="ru-RU" sz="2000" b="1" i="1" dirty="0" err="1" smtClean="0"/>
              <a:t>homo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небережно</a:t>
            </a:r>
            <a:r>
              <a:rPr lang="ru-RU" sz="2000" b="1" i="1" dirty="0" smtClean="0"/>
              <a:t> относились к изготовленным собой орудиям труда, и после использования попросту выбрасывали его. Учёные провели серию исследований и пришли к выводу, что кисть Человека умелого была способна к труду. 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8657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умелый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63100" y="0"/>
            <a:ext cx="22809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9824" y="0"/>
            <a:ext cx="312147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58578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/>
              <a:t>Спустя 25 тыс. лет после появления человека умелого на Земле возник новый вид — человек прямоходящий, или питекантроп, ископаемый вид людей, который рассматривают как непосредственного предшественника современных людей.</a:t>
            </a:r>
          </a:p>
          <a:p>
            <a:pPr algn="just"/>
            <a:r>
              <a:rPr lang="ru-RU" sz="2200" b="1" i="1" dirty="0" smtClean="0"/>
              <a:t>Они обладали средним ростом (1,5—1,8 м), прямой походкой и архаическим строением черепа (</a:t>
            </a:r>
            <a:r>
              <a:rPr lang="ru-RU" sz="2200" i="1" dirty="0" smtClean="0"/>
              <a:t>толстые стенки, низкая лобная кость, выступающие надглазничные валики, скошенный подбородок</a:t>
            </a:r>
            <a:r>
              <a:rPr lang="ru-RU" sz="2200" b="1" i="1" dirty="0" smtClean="0"/>
              <a:t>). Благодаря тому, что в то далекое время Африка соединялась с Европой и Азией, питекантропы расселились практически по всему земному шару.</a:t>
            </a:r>
            <a:endParaRPr lang="ru-RU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85788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Человек прямоходящий</a:t>
            </a:r>
            <a:endParaRPr lang="ru-RU" sz="4000" b="1" i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85424" y="4045186"/>
            <a:ext cx="3258575" cy="25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0192" y="667"/>
            <a:ext cx="2843808" cy="685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14356"/>
            <a:ext cx="630019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err="1" smtClean="0"/>
              <a:t>Неандерта́лец</a:t>
            </a:r>
            <a:r>
              <a:rPr lang="ru-RU" sz="1700" b="1" dirty="0" smtClean="0"/>
              <a:t>, человек неандертальский (лат. </a:t>
            </a:r>
            <a:r>
              <a:rPr lang="ru-RU" sz="1700" b="1" i="1" dirty="0" smtClean="0"/>
              <a:t>Homo </a:t>
            </a:r>
            <a:r>
              <a:rPr lang="ru-RU" sz="1700" b="1" i="1" dirty="0" err="1" smtClean="0"/>
              <a:t>neanderthalensis</a:t>
            </a:r>
            <a:r>
              <a:rPr lang="ru-RU" sz="1700" b="1" dirty="0" smtClean="0"/>
              <a:t> или </a:t>
            </a:r>
            <a:r>
              <a:rPr lang="ru-RU" sz="1700" b="1" i="1" dirty="0" smtClean="0"/>
              <a:t>Homo </a:t>
            </a:r>
            <a:r>
              <a:rPr lang="ru-RU" sz="1700" b="1" i="1" dirty="0" err="1" smtClean="0"/>
              <a:t>sapiens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neanderthalensis</a:t>
            </a:r>
            <a:r>
              <a:rPr lang="ru-RU" sz="1700" b="1" dirty="0" smtClean="0"/>
              <a:t>) — ископаемый вид человека, обитавших 30—24 тысячи лет назад. Название происходит от находки черепа, выявленной в 1856 году в ущелье Неандерталь  в Германии. Неандертальцы обладали средним ростом (около 165 см), массивным телосложением и большой головой необычной формы. Их отличали мощные надбровные дуги, выступающий широкий нос и очень маленький подбородок. Шея короткая и наклонена вперёд. Строение голосового аппарата и мозга неандертальцев позволяют сделать вывод о том, что они могли говорить.</a:t>
            </a:r>
          </a:p>
          <a:p>
            <a:pPr algn="just"/>
            <a:endParaRPr lang="ru-RU" sz="1400" b="1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t="5661"/>
          <a:stretch>
            <a:fillRect/>
          </a:stretch>
        </p:blipFill>
        <p:spPr bwMode="auto">
          <a:xfrm>
            <a:off x="0" y="3861048"/>
            <a:ext cx="63001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59293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66"/>
                </a:solidFill>
                <a:latin typeface="Microsoft YaHei" pitchFamily="34" charset="-122"/>
                <a:ea typeface="Microsoft YaHei" pitchFamily="34" charset="-122"/>
              </a:rPr>
              <a:t>Неандерталец</a:t>
            </a:r>
            <a:endParaRPr lang="ru-RU" sz="4000" b="1" dirty="0">
              <a:solidFill>
                <a:srgbClr val="66006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703</Words>
  <Application>Microsoft Office PowerPoint</Application>
  <PresentationFormat>Экран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Самостоятельная внеаудиторная работа по дисциплине биология на тему “Происхождение человека”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Friksasha</dc:creator>
  <cp:lastModifiedBy>Friksasha</cp:lastModifiedBy>
  <cp:revision>48</cp:revision>
  <dcterms:created xsi:type="dcterms:W3CDTF">2011-03-14T09:02:47Z</dcterms:created>
  <dcterms:modified xsi:type="dcterms:W3CDTF">2015-04-21T19:10:58Z</dcterms:modified>
</cp:coreProperties>
</file>