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0" r:id="rId9"/>
    <p:sldId id="263" r:id="rId10"/>
    <p:sldId id="272" r:id="rId11"/>
    <p:sldId id="269" r:id="rId12"/>
    <p:sldId id="270" r:id="rId13"/>
    <p:sldId id="271" r:id="rId14"/>
    <p:sldId id="261" r:id="rId15"/>
    <p:sldId id="262" r:id="rId16"/>
    <p:sldId id="265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wZtloFjtn4kSIQ5hb8AtsA==" hashData="ZwJx07dzXheZ/9/9TAc30wJDNA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3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es/31611/%D0%9B%D0%B0%D0%BC%D0%B0%D1%80%D0%BA" TargetMode="External"/><Relationship Id="rId2" Type="http://schemas.openxmlformats.org/officeDocument/2006/relationships/hyperlink" Target="https://ru.wikipedia.org/wiki/%CB%E0%EC%E0%F0%EA,_%C6%E0%ED_%C1%E0%F2%E8%F1%F2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92080" y="1988840"/>
            <a:ext cx="2952328" cy="1512168"/>
          </a:xfrm>
        </p:spPr>
        <p:txBody>
          <a:bodyPr>
            <a:normAutofit/>
          </a:bodyPr>
          <a:lstStyle/>
          <a:p>
            <a:r>
              <a:rPr lang="ru-RU" dirty="0" smtClean="0"/>
              <a:t>Работу выполнил студент ГБОУ СПО ПТ №2 группы 1 К.С 1.4 Фрик Александр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7772400" cy="1470025"/>
          </a:xfrm>
        </p:spPr>
        <p:txBody>
          <a:bodyPr>
            <a:noAutofit/>
          </a:bodyPr>
          <a:lstStyle/>
          <a:p>
            <a:r>
              <a:rPr lang="ru-RU" sz="3600" dirty="0" smtClean="0"/>
              <a:t>Зачётная работа по дисциплине Биология на тему</a:t>
            </a:r>
            <a:r>
              <a:rPr lang="en-US" sz="3600" dirty="0" smtClean="0"/>
              <a:t>: “</a:t>
            </a:r>
            <a:r>
              <a:rPr lang="ru-RU" sz="3600" dirty="0" smtClean="0"/>
              <a:t>Жан Батист Ламарк. Жизнь и труды. </a:t>
            </a:r>
            <a:r>
              <a:rPr lang="en-US" sz="3600" dirty="0" smtClean="0"/>
              <a:t>”</a:t>
            </a:r>
            <a:endParaRPr lang="ru-RU" sz="3600" dirty="0"/>
          </a:p>
        </p:txBody>
      </p:sp>
      <p:pic>
        <p:nvPicPr>
          <p:cNvPr id="10242" name="Picture 2" descr="https://upload.wikimedia.org/wikipedia/commons/f/f0/Jean-baptiste_lamarck2.jpg?uselang=r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4241686" cy="410445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004048" y="4077072"/>
            <a:ext cx="3779912" cy="1477328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Работа защищена паролем. Изменение и копирование части работы невозможно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(Попробуйте скопировать часть или удалить это).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Animals_Insects_Butterfly_on_red_flower_005541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4813"/>
            <a:ext cx="3600450" cy="2701925"/>
          </a:xfrm>
          <a:prstGeom prst="rect">
            <a:avLst/>
          </a:prstGeom>
          <a:noFill/>
        </p:spPr>
      </p:pic>
      <p:pic>
        <p:nvPicPr>
          <p:cNvPr id="5" name="Picture 17" descr="bc6e571127e92e261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825" y="3719513"/>
            <a:ext cx="3744913" cy="2808287"/>
          </a:xfrm>
          <a:prstGeom prst="rect">
            <a:avLst/>
          </a:prstGeom>
          <a:noFill/>
        </p:spPr>
      </p:pic>
      <p:pic>
        <p:nvPicPr>
          <p:cNvPr id="6" name="Picture 18" descr="Animals_Insects_The_Bug_005064_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5004048" y="3645024"/>
            <a:ext cx="3462251" cy="2597727"/>
          </a:xfrm>
          <a:prstGeom prst="rect">
            <a:avLst/>
          </a:prstGeom>
          <a:noFill/>
          <a:ln/>
        </p:spPr>
      </p:pic>
      <p:pic>
        <p:nvPicPr>
          <p:cNvPr id="7" name="Picture 20" descr="imag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392113"/>
            <a:ext cx="3744912" cy="27098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5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256584"/>
          </a:xfrm>
        </p:spPr>
        <p:txBody>
          <a:bodyPr>
            <a:noAutofit/>
          </a:bodyPr>
          <a:lstStyle/>
          <a:p>
            <a:r>
              <a:rPr lang="ru-RU" sz="2600" dirty="0" smtClean="0"/>
              <a:t>Но самым важным трудом Ламарка стала книга «Философия зоологии», вышедшая в 1809 году. В ней он изложил свою теорию </a:t>
            </a:r>
            <a:r>
              <a:rPr lang="ru-RU" sz="2600" dirty="0" smtClean="0"/>
              <a:t>эволюции </a:t>
            </a:r>
            <a:r>
              <a:rPr lang="ru-RU" sz="2600" dirty="0" smtClean="0"/>
              <a:t>живого мира</a:t>
            </a:r>
            <a:r>
              <a:rPr lang="ru-RU" sz="2600" dirty="0" smtClean="0"/>
              <a:t>.</a:t>
            </a:r>
          </a:p>
          <a:p>
            <a:r>
              <a:rPr lang="ru-RU" sz="2600" dirty="0" smtClean="0"/>
              <a:t>В этом труде впервые были поставлены все основные проблемы эволюции: реальность видов и пределы их изменчивости, роль в эволюции внешних и внутренних факторов, направленность эволюции, причины развития у организмов адаптаций и так далее. Ламарк придал реальное содержание представлениям о иерархии организмов, их сродстве. В качестве доказательств Ламарк использовал географическую изменчивость и отсутствие твердых границ между видами и разновидностями. </a:t>
            </a:r>
          </a:p>
          <a:p>
            <a:endParaRPr lang="ru-RU" sz="2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087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Первая эволюционная концепция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8640"/>
            <a:ext cx="8229600" cy="6192688"/>
          </a:xfrm>
        </p:spPr>
        <p:txBody>
          <a:bodyPr>
            <a:noAutofit/>
          </a:bodyPr>
          <a:lstStyle/>
          <a:p>
            <a:r>
              <a:rPr lang="ru-RU" sz="2400" dirty="0" smtClean="0"/>
              <a:t>Ламарк объяснял прогресс организации от простейших до высших форм существованием особой «силы», действующей автономно от среды, непрерывно и постепенно, строго равномерно (пропорционально времени). Эта сила целенаправленно управляет ступенчатым усложнением организации (по Ламарку — «градацией», от латинского </a:t>
            </a:r>
            <a:r>
              <a:rPr lang="ru-RU" sz="2400" dirty="0" err="1" smtClean="0"/>
              <a:t>gradatio</a:t>
            </a:r>
            <a:r>
              <a:rPr lang="ru-RU" sz="2400" dirty="0" smtClean="0"/>
              <a:t> — постепенное повышение) и обуславливает неизбежный переход от одной ступени организации (черви, насекомые, рыбы, земноводные, птицы, четвероногие) к другой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Разнообразие же форм в пределах каждой из таких ступеней, в отличие от совершенствования организмов, Ламарк объяснял приспособлением организмов к внешней среде путем наследования приобретенных признаков. </a:t>
            </a:r>
            <a:endParaRPr lang="ru-RU" sz="2400" dirty="0" smtClean="0"/>
          </a:p>
          <a:p>
            <a:r>
              <a:rPr lang="ru-RU" sz="2400" dirty="0" smtClean="0"/>
              <a:t>Эволюционная теория Ламарка была забыта на полвека — до появления в 1859 главного </a:t>
            </a:r>
            <a:r>
              <a:rPr lang="ru-RU" sz="2400" dirty="0" smtClean="0"/>
              <a:t>труда </a:t>
            </a:r>
            <a:r>
              <a:rPr lang="ru-RU" sz="2400" dirty="0" smtClean="0"/>
              <a:t>Ч. Дарвина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de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332656"/>
            <a:ext cx="4392612" cy="3217863"/>
          </a:xfrm>
          <a:prstGeom prst="rect">
            <a:avLst/>
          </a:prstGeom>
          <a:noFill/>
        </p:spPr>
      </p:pic>
      <p:pic>
        <p:nvPicPr>
          <p:cNvPr id="8" name="Picture 5" descr="вп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068960"/>
            <a:ext cx="3527425" cy="3511550"/>
          </a:xfrm>
          <a:prstGeom prst="rect">
            <a:avLst/>
          </a:prstGeom>
          <a:noFill/>
        </p:spPr>
      </p:pic>
      <p:pic>
        <p:nvPicPr>
          <p:cNvPr id="9" name="Picture 6" descr="inde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85497"/>
            <a:ext cx="4116039" cy="2899487"/>
          </a:xfrm>
          <a:prstGeom prst="rect">
            <a:avLst/>
          </a:prstGeom>
          <a:noFill/>
        </p:spPr>
      </p:pic>
      <p:pic>
        <p:nvPicPr>
          <p:cNvPr id="10" name="Picture 4" descr="иыиы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717032"/>
            <a:ext cx="3600450" cy="2711450"/>
          </a:xfrm>
          <a:prstGeom prst="rect">
            <a:avLst/>
          </a:prstGeom>
          <a:noFill/>
        </p:spPr>
      </p:pic>
      <p:pic>
        <p:nvPicPr>
          <p:cNvPr id="12" name="Picture 6" descr="аааа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548680"/>
            <a:ext cx="3972959" cy="2811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9" presetClass="entr" presetSubtype="0" ac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9" presetClass="entr" presetSubtype="0" ac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11560" y="908720"/>
          <a:ext cx="7848874" cy="5445223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13328"/>
                <a:gridCol w="2990552"/>
                <a:gridCol w="3844994"/>
              </a:tblGrid>
              <a:tr h="288646">
                <a:tc>
                  <a:txBody>
                    <a:bodyPr/>
                    <a:lstStyle/>
                    <a:p>
                      <a:r>
                        <a:rPr lang="ru-RU" sz="1550" dirty="0"/>
                        <a:t>Год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Название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/>
                        <a:t>Комментарий</a:t>
                      </a:r>
                    </a:p>
                  </a:txBody>
                  <a:tcPr marL="37405" marR="37405" marT="18702" marB="18702" anchor="ctr"/>
                </a:tc>
              </a:tr>
              <a:tr h="796669">
                <a:tc>
                  <a:txBody>
                    <a:bodyPr/>
                    <a:lstStyle/>
                    <a:p>
                      <a:r>
                        <a:rPr lang="ru-RU" sz="1550"/>
                        <a:t>1776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 err="1"/>
                        <a:t>Мемуар</a:t>
                      </a:r>
                      <a:r>
                        <a:rPr lang="ru-RU" sz="1550" dirty="0"/>
                        <a:t> об основных явлениях в атмосфере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/>
                        <a:t>В 1776 году труд представлен во Французскую академию наук. Сведений о печати нет</a:t>
                      </a:r>
                    </a:p>
                  </a:txBody>
                  <a:tcPr marL="37405" marR="37405" marT="18702" marB="18702" anchor="ctr"/>
                </a:tc>
              </a:tr>
              <a:tr h="796669">
                <a:tc>
                  <a:txBody>
                    <a:bodyPr/>
                    <a:lstStyle/>
                    <a:p>
                      <a:r>
                        <a:rPr lang="ru-RU" sz="1550" dirty="0"/>
                        <a:t>1776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Исследования о причинах главнейших физических явлений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/>
                        <a:t>Издана в 1794 году</a:t>
                      </a:r>
                    </a:p>
                  </a:txBody>
                  <a:tcPr marL="37405" marR="37405" marT="18702" marB="18702" anchor="ctr"/>
                </a:tc>
              </a:tr>
              <a:tr h="288646">
                <a:tc>
                  <a:txBody>
                    <a:bodyPr/>
                    <a:lstStyle/>
                    <a:p>
                      <a:r>
                        <a:rPr lang="ru-RU" sz="1550"/>
                        <a:t>1778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/>
                        <a:t>Флора Франции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endParaRPr lang="ru-RU" sz="1550"/>
                    </a:p>
                  </a:txBody>
                  <a:tcPr marL="37405" marR="37405" marT="18702" marB="18702" anchor="ctr"/>
                </a:tc>
              </a:tr>
              <a:tr h="542658">
                <a:tc>
                  <a:txBody>
                    <a:bodyPr/>
                    <a:lstStyle/>
                    <a:p>
                      <a:r>
                        <a:rPr lang="ru-RU" sz="1550" dirty="0"/>
                        <a:t>1801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Система беспозвоночных животных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endParaRPr lang="ru-RU" sz="1550"/>
                    </a:p>
                  </a:txBody>
                  <a:tcPr marL="37405" marR="37405" marT="18702" marB="18702" anchor="ctr"/>
                </a:tc>
              </a:tr>
              <a:tr h="288646">
                <a:tc>
                  <a:txBody>
                    <a:bodyPr/>
                    <a:lstStyle/>
                    <a:p>
                      <a:r>
                        <a:rPr lang="ru-RU" sz="1550"/>
                        <a:t>1802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/>
                        <a:t>Гидрогеология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endParaRPr lang="ru-RU" sz="1550"/>
                    </a:p>
                  </a:txBody>
                  <a:tcPr marL="37405" marR="37405" marT="18702" marB="18702" anchor="ctr"/>
                </a:tc>
              </a:tr>
              <a:tr h="815315">
                <a:tc>
                  <a:txBody>
                    <a:bodyPr/>
                    <a:lstStyle/>
                    <a:p>
                      <a:r>
                        <a:rPr lang="ru-RU" sz="1550"/>
                        <a:t>Начиная с 1803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Естественная история растений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/>
                        <a:t>Включает 15 томов. Первые два тома, посвящённые истории и принципам ботаники принадлежат Ж. Б. Ламарку</a:t>
                      </a:r>
                    </a:p>
                  </a:txBody>
                  <a:tcPr marL="37405" marR="37405" marT="18702" marB="18702" anchor="ctr"/>
                </a:tc>
              </a:tr>
              <a:tr h="542658">
                <a:tc>
                  <a:txBody>
                    <a:bodyPr/>
                    <a:lstStyle/>
                    <a:p>
                      <a:r>
                        <a:rPr lang="ru-RU" sz="1550"/>
                        <a:t>1809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Философия зоологии. В 2-х томах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endParaRPr lang="ru-RU" sz="1550"/>
                    </a:p>
                  </a:txBody>
                  <a:tcPr marL="37405" marR="37405" marT="18702" marB="18702" anchor="ctr"/>
                </a:tc>
              </a:tr>
              <a:tr h="542658">
                <a:tc>
                  <a:txBody>
                    <a:bodyPr/>
                    <a:lstStyle/>
                    <a:p>
                      <a:r>
                        <a:rPr lang="ru-RU" sz="1550"/>
                        <a:t>1815-1822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Естественная история беспозвоночных. В 7-ми томах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endParaRPr lang="ru-RU" sz="1550" dirty="0"/>
                    </a:p>
                  </a:txBody>
                  <a:tcPr marL="37405" marR="37405" marT="18702" marB="18702" anchor="ctr"/>
                </a:tc>
              </a:tr>
              <a:tr h="542658">
                <a:tc>
                  <a:txBody>
                    <a:bodyPr/>
                    <a:lstStyle/>
                    <a:p>
                      <a:r>
                        <a:rPr lang="ru-RU" sz="1550"/>
                        <a:t>1820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r>
                        <a:rPr lang="ru-RU" sz="1550" dirty="0"/>
                        <a:t>Анализ сознательной деятельности человека</a:t>
                      </a:r>
                    </a:p>
                  </a:txBody>
                  <a:tcPr marL="37405" marR="37405" marT="18702" marB="18702" anchor="ctr"/>
                </a:tc>
                <a:tc>
                  <a:txBody>
                    <a:bodyPr/>
                    <a:lstStyle/>
                    <a:p>
                      <a:endParaRPr lang="ru-RU" sz="1550" dirty="0"/>
                    </a:p>
                  </a:txBody>
                  <a:tcPr marL="37405" marR="37405" marT="18702" marB="18702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836712"/>
          </a:xfrm>
        </p:spPr>
        <p:txBody>
          <a:bodyPr/>
          <a:lstStyle/>
          <a:p>
            <a:r>
              <a:rPr lang="ru-RU" dirty="0" smtClean="0"/>
              <a:t>Труды Ламарка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5770984" cy="478112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К 1820 году Ламарк полностью ослеп, свои труды диктовал дочерям. Жил и умер в </a:t>
            </a:r>
            <a:r>
              <a:rPr lang="ru-RU" dirty="0" smtClean="0"/>
              <a:t>бедности </a:t>
            </a:r>
            <a:r>
              <a:rPr lang="ru-RU" dirty="0" smtClean="0"/>
              <a:t>и неизвестности, дожив до 85 лет, 18 декабря 1829 года. До последнего его часа с ним оставалась его дочь </a:t>
            </a:r>
            <a:r>
              <a:rPr lang="ru-RU" dirty="0" err="1" smtClean="0"/>
              <a:t>Корнелия</a:t>
            </a:r>
            <a:r>
              <a:rPr lang="ru-RU" dirty="0" smtClean="0"/>
              <a:t>, которая писала под диктовку ослепшего отца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В 1909 году, в столетнюю годовщину выхода в свет «Философии зоологии», в Париже был торжественно открыт памятник Ламарку. На одном из барельефов памятника изображён Ламарк в старости, потерявший зрение. Он сидит в кресле, а его дочь, стоя рядом, говорит ему: «Потомство будет восхищаться Вами, отец, оно отомстит за Вас!»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Последние годы и смерть</a:t>
            </a:r>
            <a:endParaRPr lang="ru-RU" dirty="0"/>
          </a:p>
        </p:txBody>
      </p:sp>
      <p:pic>
        <p:nvPicPr>
          <p:cNvPr id="4100" name="Picture 4" descr="https://upload.wikimedia.org/wikipedia/commons/c/c3/LamarckStat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1556792"/>
            <a:ext cx="3131840" cy="50058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https://ru.wikipedia.org/wiki/%CB%E0%EC%E0%F0%EA,_%C6%E0%ED_%</a:t>
            </a:r>
            <a:r>
              <a:rPr lang="en-US" dirty="0" smtClean="0">
                <a:hlinkClick r:id="rId2"/>
              </a:rPr>
              <a:t>C1%E0%F2%E8%F1%F2</a:t>
            </a:r>
            <a:r>
              <a:rPr lang="en-US" dirty="0" smtClean="0"/>
              <a:t> </a:t>
            </a:r>
            <a:r>
              <a:rPr lang="ru-RU" dirty="0" err="1" smtClean="0"/>
              <a:t>Википедия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http://dic.academic.ru/dic.nsf/es/31611/%</a:t>
            </a:r>
            <a:r>
              <a:rPr lang="en-US" dirty="0" smtClean="0">
                <a:hlinkClick r:id="rId3"/>
              </a:rPr>
              <a:t>D0%9B%D0%B0%D0%BC%D0%B0%D1%80%D0%BA</a:t>
            </a:r>
            <a:r>
              <a:rPr lang="ru-RU" dirty="0" smtClean="0"/>
              <a:t> </a:t>
            </a:r>
            <a:r>
              <a:rPr lang="ru-RU" dirty="0" err="1" smtClean="0"/>
              <a:t>Академик.ру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Источники(тут ни чего особенного)</a:t>
            </a:r>
            <a:r>
              <a:rPr lang="en-US" dirty="0" smtClean="0"/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997152"/>
          </a:xfrm>
        </p:spPr>
        <p:txBody>
          <a:bodyPr>
            <a:noAutofit/>
          </a:bodyPr>
          <a:lstStyle/>
          <a:p>
            <a:r>
              <a:rPr lang="ru-RU" b="1" dirty="0" smtClean="0"/>
              <a:t>Жан Батист Пьер </a:t>
            </a:r>
            <a:r>
              <a:rPr lang="ru-RU" b="1" dirty="0" err="1" smtClean="0"/>
              <a:t>Антуан</a:t>
            </a:r>
            <a:r>
              <a:rPr lang="ru-RU" b="1" dirty="0" smtClean="0"/>
              <a:t> де Моне Ламарк</a:t>
            </a:r>
            <a:r>
              <a:rPr lang="ru-RU" dirty="0" smtClean="0"/>
              <a:t> </a:t>
            </a:r>
            <a:r>
              <a:rPr lang="en-US" dirty="0" smtClean="0"/>
              <a:t>1 </a:t>
            </a:r>
            <a:r>
              <a:rPr lang="ru-RU" dirty="0" smtClean="0"/>
              <a:t>августа 1744 — 18 декабря 1829 — французский учёный-естествоиспытатель.</a:t>
            </a:r>
          </a:p>
          <a:p>
            <a:r>
              <a:rPr lang="ru-RU" dirty="0" smtClean="0"/>
              <a:t>Ламарк стал первым биологом, который попытался создать стройную и целостную теорию эволюции живого мира, известную в наше время как одна из исторических эволюционных концепций, называемая «ламаркизм».</a:t>
            </a:r>
          </a:p>
          <a:p>
            <a:r>
              <a:rPr lang="ru-RU" dirty="0" smtClean="0"/>
              <a:t>Неоценённая современниками, полвека спустя его теория стала предметом горячих дискуссий, которые не прекратились и в наше время.</a:t>
            </a:r>
          </a:p>
          <a:p>
            <a:r>
              <a:rPr lang="ru-RU" dirty="0" smtClean="0"/>
              <a:t>Важным трудом Ламарка стала книга «Философия зоологии», опубликованная в 1809 году.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Жан Батист Ламарк родился 1 августа 1744 года в местечке </a:t>
            </a:r>
            <a:r>
              <a:rPr lang="ru-RU" dirty="0" err="1" smtClean="0"/>
              <a:t>Базантен</a:t>
            </a:r>
            <a:r>
              <a:rPr lang="ru-RU" dirty="0" smtClean="0"/>
              <a:t> в семье небогатых дворян. Он принадлежал к старинному, но давно обедневшему роду и был 11 ребёнком в семье. Большинство его предков и по отцу, и по матери были военными. </a:t>
            </a:r>
            <a:r>
              <a:rPr lang="ru-RU" dirty="0" smtClean="0"/>
              <a:t>В армии служили также его отец и старшие братья. Но </a:t>
            </a:r>
            <a:r>
              <a:rPr lang="ru-RU" dirty="0" smtClean="0"/>
              <a:t>военная карьера требовала средств, которыми семья не располагала. Ламарк был отдан в иезуитский колледж для подготовки к духовному званию. В колледже он познакомился с философией, математикой, физикой и древними </a:t>
            </a:r>
            <a:r>
              <a:rPr lang="ru-RU" dirty="0" smtClean="0"/>
              <a:t>языками. </a:t>
            </a:r>
            <a:r>
              <a:rPr lang="ru-RU" dirty="0" smtClean="0"/>
              <a:t>В 16 лет Ламарк оставил колледж и пошёл добровольцем в действующую </a:t>
            </a:r>
            <a:r>
              <a:rPr lang="ru-RU" dirty="0" smtClean="0"/>
              <a:t>армию</a:t>
            </a:r>
            <a:r>
              <a:rPr lang="en-US" dirty="0" smtClean="0"/>
              <a:t>.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smtClean="0"/>
              <a:t>В возрасте </a:t>
            </a:r>
            <a:r>
              <a:rPr lang="en-US" dirty="0" smtClean="0"/>
              <a:t>24 </a:t>
            </a:r>
            <a:r>
              <a:rPr lang="ru-RU" dirty="0" smtClean="0"/>
              <a:t>лет </a:t>
            </a:r>
            <a:r>
              <a:rPr lang="ru-RU" dirty="0" smtClean="0"/>
              <a:t>Ламарк оставил военную службу, через некоторое время приехал в Париж, чтобы учиться медицине. Во время обучения его увлекли естественные науки, особенно ботаника.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Детство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Таланта и старания молодому учёному было не занимать, и в 1778 </a:t>
            </a:r>
            <a:r>
              <a:rPr lang="ru-RU" dirty="0" smtClean="0"/>
              <a:t>году он </a:t>
            </a:r>
            <a:r>
              <a:rPr lang="ru-RU" dirty="0" smtClean="0"/>
              <a:t>выпустил трёхтомный труд «Французская флора</a:t>
            </a:r>
            <a:r>
              <a:rPr lang="ru-RU" dirty="0" smtClean="0"/>
              <a:t>»</a:t>
            </a:r>
            <a:r>
              <a:rPr lang="en-US" dirty="0" smtClean="0"/>
              <a:t>. </a:t>
            </a:r>
            <a:r>
              <a:rPr lang="ru-RU" dirty="0" smtClean="0"/>
              <a:t>В </a:t>
            </a:r>
            <a:r>
              <a:rPr lang="ru-RU" dirty="0" smtClean="0"/>
              <a:t>третьем её издании Ламарк начал вводить двураздельную, или аналитическую, систему классификации растений. Система эта есть </a:t>
            </a:r>
            <a:r>
              <a:rPr lang="ru-RU" dirty="0" smtClean="0"/>
              <a:t>ключ</a:t>
            </a:r>
            <a:r>
              <a:rPr lang="ru-RU" dirty="0" smtClean="0"/>
              <a:t> — сопоставлять между собой характерные сходные черты и соединять ряд противоположных признаков, приводя таким путём к названию растений. Эти </a:t>
            </a:r>
            <a:r>
              <a:rPr lang="ru-RU" dirty="0" smtClean="0"/>
              <a:t>ключи</a:t>
            </a:r>
            <a:r>
              <a:rPr lang="ru-RU" dirty="0" smtClean="0"/>
              <a:t>,</a:t>
            </a:r>
            <a:r>
              <a:rPr lang="ru-RU" dirty="0" smtClean="0"/>
              <a:t> </a:t>
            </a:r>
            <a:r>
              <a:rPr lang="ru-RU" dirty="0" smtClean="0"/>
              <a:t>весьма употребляемые и в наше время, оказали важные услуги, потому что приохотили многих к занятию ботаникой.</a:t>
            </a:r>
          </a:p>
          <a:p>
            <a:r>
              <a:rPr lang="ru-RU" dirty="0" smtClean="0"/>
              <a:t>Книга принесла ему известность, он вошёл в число крупнейших французских ботаников.</a:t>
            </a:r>
          </a:p>
          <a:p>
            <a:r>
              <a:rPr lang="ru-RU" dirty="0" smtClean="0"/>
              <a:t>Пять лет спустя Ламарка избрали членом Парижской академии наук.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Первые труды и достижения Ламарка </a:t>
            </a:r>
            <a:endParaRPr lang="ru-RU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68863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1779 король утверждает Ламарка адъюнктом-ботаником Академии наук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smtClean="0"/>
              <a:t>1780—1781 </a:t>
            </a:r>
            <a:r>
              <a:rPr lang="ru-RU" dirty="0" smtClean="0"/>
              <a:t>Ламарк в качестве гувернера сына Бюффона путешествует по Европе, изучает ботанические, палеонтологические и зоологические </a:t>
            </a:r>
            <a:r>
              <a:rPr lang="ru-RU" dirty="0" err="1" smtClean="0"/>
              <a:t>коллекции,спускается</a:t>
            </a:r>
            <a:r>
              <a:rPr lang="ru-RU" dirty="0" smtClean="0"/>
              <a:t> в рудники, проводит полевые исследования. В 1783 Ламарк приступил к многолетней работе по составлению ботанического словаря в рамках «Методической энциклопедии». Первый выпуск вышел в 1785, а всего он описал 2000 родов растений. В 1791 — 1800 для этой же энциклопедии Ламарк составляет «Иллюстрации родов растений» (два тома текста и 900 таблиц в трех томах).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r>
              <a:rPr lang="ru-RU" dirty="0" smtClean="0"/>
              <a:t>В 1802 Ламарк публикует книгу «Гидрогеология», в которой анализирует причины изменения поверхности Земли. </a:t>
            </a:r>
            <a:endParaRPr lang="ru-RU" dirty="0" smtClean="0"/>
          </a:p>
          <a:p>
            <a:r>
              <a:rPr lang="ru-RU" dirty="0" smtClean="0"/>
              <a:t>Основную </a:t>
            </a:r>
            <a:r>
              <a:rPr lang="ru-RU" dirty="0" smtClean="0"/>
              <a:t>роль в геологических процессах Ламарк отводил действию вод — дождей, рек, приливов и отливов и так далее. Он показывает, как перемещаются океаны, меняется климат, преобразуется рельеф. Ламарк отрицал роль катастроф в истории Земли: ее поверхность изменялась постепенно в течении тысячелетий, под влиянием и ныне действующих сил природы.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Историческая геология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51723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Ламарк первым пришел к представлениям о биосфере как о поверхностной оболочке Земли, «области жизни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Рассматривая </a:t>
            </a:r>
            <a:r>
              <a:rPr lang="ru-RU" dirty="0" smtClean="0"/>
              <a:t>жизнедеятельность организмов, в которых наиболее сильно действуют флюиды магнетизма и электричества, в качестве геологического фактора в истории Земли, он указал на их значение в создании всех веществ на поверхности </a:t>
            </a:r>
            <a:r>
              <a:rPr lang="ru-RU" dirty="0" smtClean="0"/>
              <a:t>планеты. </a:t>
            </a:r>
            <a:r>
              <a:rPr lang="ru-RU" dirty="0" smtClean="0"/>
              <a:t>В 1800 Ламарк подчеркивал в лекциях, что у живых тел обнаруживаются все сложные неорганические вещества, встречающиеся в природе, и что в местах, не заселенных организмами, минералы весьма однородны. В «Гидрогеологии» Ламарк все минералы земной коры, включая даже граниты, рассматривал как продукты жизнедеятельности организмов.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Понятие о биосфере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предложению Ламарка в 1793 году Королевский ботанический сад, где он работал, был реорганизован в Музей естественной истории, в котором он стал профессором по кафедре зоологии насекомых, червей и микроскопических животных, Ламарк руководил этой кафедрой в течение 24 </a:t>
            </a:r>
            <a:r>
              <a:rPr lang="ru-RU" dirty="0" smtClean="0"/>
              <a:t>лет.</a:t>
            </a:r>
            <a:endParaRPr lang="ru-RU" dirty="0" smtClean="0"/>
          </a:p>
          <a:p>
            <a:r>
              <a:rPr lang="ru-RU" dirty="0" smtClean="0"/>
              <a:t>В почти пятидесятилетнем возрасте нелегко было менять специальность, но упорство учёного помогло преодолеть все трудности. Ламарк стал таким же знатоком в области зоологии, каким был в области ботаники.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Реорганизация</a:t>
            </a:r>
            <a:r>
              <a:rPr lang="ru-RU" b="1" dirty="0" smtClean="0"/>
              <a:t> ботанического сада и смена специальности</a:t>
            </a:r>
            <a:endParaRPr lang="ru-RU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>
            <a:noAutofit/>
          </a:bodyPr>
          <a:lstStyle/>
          <a:p>
            <a:r>
              <a:rPr lang="ru-RU" sz="2800" dirty="0" smtClean="0"/>
              <a:t>Ламарк увлечённо взялся за изучение беспозвоночных </a:t>
            </a:r>
            <a:r>
              <a:rPr lang="ru-RU" sz="2800" dirty="0" smtClean="0"/>
              <a:t>животных. И именно </a:t>
            </a:r>
            <a:r>
              <a:rPr lang="ru-RU" sz="2800" dirty="0" smtClean="0"/>
              <a:t>он в 1796 году предложил назвать их «беспозвоночными</a:t>
            </a:r>
            <a:r>
              <a:rPr lang="ru-RU" sz="2800" dirty="0" smtClean="0"/>
              <a:t>». </a:t>
            </a:r>
            <a:r>
              <a:rPr lang="ru-RU" sz="2800" dirty="0" smtClean="0"/>
              <a:t>С 1815 по 1822 годы выходил в свет капитальный семитомный труд Ламарка «Естественная история беспозвоночных», в котором он описал все их известные в то время роды и виды. Если Линней разделил их только на два класса (червей и насекомых), то Ламарк выделил среди них 10 классов (современные учёные выделяют среди беспозвоночных более 30 типов).</a:t>
            </a:r>
          </a:p>
          <a:p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1636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Основатель зоологии и палеонтологии беспозвоночных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90</TotalTime>
  <Words>693</Words>
  <Application>Microsoft Office PowerPoint</Application>
  <PresentationFormat>Экран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Зачётная работа по дисциплине Биология на тему: “Жан Батист Ламарк. Жизнь и труды. ”</vt:lpstr>
      <vt:lpstr>Слайд 2</vt:lpstr>
      <vt:lpstr>Детство</vt:lpstr>
      <vt:lpstr>Первые труды и достижения Ламарка </vt:lpstr>
      <vt:lpstr>Слайд 5</vt:lpstr>
      <vt:lpstr>Историческая геология</vt:lpstr>
      <vt:lpstr>Понятие о биосфере</vt:lpstr>
      <vt:lpstr>Реорганизация ботанического сада и смена специальности</vt:lpstr>
      <vt:lpstr>Основатель зоологии и палеонтологии беспозвоночных</vt:lpstr>
      <vt:lpstr>Слайд 10</vt:lpstr>
      <vt:lpstr>Первая эволюционная концепция</vt:lpstr>
      <vt:lpstr>Слайд 12</vt:lpstr>
      <vt:lpstr>Слайд 13</vt:lpstr>
      <vt:lpstr>Труды Ламарка</vt:lpstr>
      <vt:lpstr>Последние годы и смерть</vt:lpstr>
      <vt:lpstr>Источники(тут ни чего особенного):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Зачётная работа по дисциплине Биология на тему: “Жан Батист Ламарк. Жизнь и труды. ”</dc:title>
  <dc:creator>Friksasha</dc:creator>
  <cp:lastModifiedBy>Friksasha</cp:lastModifiedBy>
  <cp:revision>17</cp:revision>
  <dcterms:created xsi:type="dcterms:W3CDTF">2015-05-25T20:28:20Z</dcterms:created>
  <dcterms:modified xsi:type="dcterms:W3CDTF">2015-05-27T22:03:41Z</dcterms:modified>
</cp:coreProperties>
</file>