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23"/>
  </p:notesMasterIdLst>
  <p:sldIdLst>
    <p:sldId id="332" r:id="rId2"/>
    <p:sldId id="274" r:id="rId3"/>
    <p:sldId id="258" r:id="rId4"/>
    <p:sldId id="283" r:id="rId5"/>
    <p:sldId id="309" r:id="rId6"/>
    <p:sldId id="310" r:id="rId7"/>
    <p:sldId id="275" r:id="rId8"/>
    <p:sldId id="262" r:id="rId9"/>
    <p:sldId id="266" r:id="rId10"/>
    <p:sldId id="308" r:id="rId11"/>
    <p:sldId id="277" r:id="rId12"/>
    <p:sldId id="269" r:id="rId13"/>
    <p:sldId id="311" r:id="rId14"/>
    <p:sldId id="288" r:id="rId15"/>
    <p:sldId id="319" r:id="rId16"/>
    <p:sldId id="334" r:id="rId17"/>
    <p:sldId id="333" r:id="rId18"/>
    <p:sldId id="279" r:id="rId19"/>
    <p:sldId id="270" r:id="rId20"/>
    <p:sldId id="320" r:id="rId21"/>
    <p:sldId id="331" r:id="rId22"/>
  </p:sldIdLst>
  <p:sldSz cx="9144000" cy="6858000" type="screen4x3"/>
  <p:notesSz cx="6858000" cy="9144000"/>
  <p:defaultTextStyle>
    <a:defPPr>
      <a:defRPr lang="ru-RU"/>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modifyVerifier cryptProviderType="rsaFull" cryptAlgorithmClass="hash" cryptAlgorithmType="typeAny" cryptAlgorithmSid="4" spinCount="50000" saltData="txc/Tzwp8fqFoqaSOK+ZlA==" hashData="icCeKb9cW/GtseBLU2CE6My1TbY="/>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0066"/>
    <a:srgbClr val="0000FF"/>
    <a:srgbClr val="FFFF00"/>
    <a:srgbClr val="FFCCFF"/>
    <a:srgbClr val="9999FF"/>
    <a:srgbClr val="FFFFCC"/>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0" autoAdjust="0"/>
    <p:restoredTop sz="81068" autoAdjust="0"/>
  </p:normalViewPr>
  <p:slideViewPr>
    <p:cSldViewPr>
      <p:cViewPr>
        <p:scale>
          <a:sx n="71" d="100"/>
          <a:sy n="71" d="100"/>
        </p:scale>
        <p:origin x="-134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ru-RU"/>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ru-RU"/>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ru-RU"/>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677B55A2-4AD2-436B-8A65-33983E19816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6B940939-8046-4E34-97C4-D54BDEDF2A9C}" type="slidenum">
              <a:rPr lang="ru-RU" smtClean="0"/>
              <a:pPr/>
              <a:t>3</a:t>
            </a:fld>
            <a:endParaRPr lang="ru-RU"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r>
              <a:rPr lang="ru-RU" smtClean="0"/>
              <a:t>	</a:t>
            </a:r>
            <a:r>
              <a:rPr lang="ru-RU" smtClean="0">
                <a:latin typeface="Arial" charset="0"/>
                <a:cs typeface="Arial" charset="0"/>
              </a:rPr>
              <a:t>Однако победа теории биогенеза привела к другой проблеме. Для возникновения одного живого существа нужен другой живой организм. Откуда взялся первый живой организм? Иными словами, как и когда впервые возникла жизнь на Земле?</a:t>
            </a:r>
            <a:r>
              <a:rPr lang="ru-RU" smtClean="0">
                <a:latin typeface="Arial" charset="0"/>
              </a:rPr>
              <a:t> </a:t>
            </a:r>
            <a:r>
              <a:rPr lang="ru-RU" smtClean="0">
                <a:latin typeface="Arial" charset="0"/>
                <a:cs typeface="Arial" charset="0"/>
              </a:rPr>
              <a:t>В теориях образования Земли и Солнечной системы, возникновения жизни на Земле есть много «белых пятен». </a:t>
            </a:r>
          </a:p>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20B8BEB4-385E-40B7-8C9E-6F46653B8607}" type="slidenum">
              <a:rPr lang="ru-RU" smtClean="0"/>
              <a:pPr/>
              <a:t>4</a:t>
            </a:fld>
            <a:endParaRPr lang="ru-RU"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ru-RU" smtClean="0"/>
              <a:t>	</a:t>
            </a:r>
            <a:r>
              <a:rPr lang="ru-RU" smtClean="0">
                <a:latin typeface="Arial" charset="0"/>
                <a:cs typeface="Arial" charset="0"/>
              </a:rPr>
              <a:t>Однако победа теории биогенеза привела к другой проблеме. Для возникновения одного живого существа нужен другой живой организм. Откуда взялся первый живой организм? Иными словами, как и когда впервые возникла жизнь на Земле?</a:t>
            </a:r>
            <a:r>
              <a:rPr lang="ru-RU" smtClean="0">
                <a:latin typeface="Arial" charset="0"/>
              </a:rPr>
              <a:t> </a:t>
            </a:r>
            <a:r>
              <a:rPr lang="ru-RU" smtClean="0">
                <a:latin typeface="Arial" charset="0"/>
                <a:cs typeface="Arial" charset="0"/>
              </a:rPr>
              <a:t>В теориях образования Земли и Солнечной системы, возникновения жизни на Земле есть много «белых пятен». </a:t>
            </a:r>
          </a:p>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FBF3010B-2794-49AE-AC2D-1FF054D69713}" type="slidenum">
              <a:rPr lang="ru-RU" smtClean="0"/>
              <a:pPr/>
              <a:t>8</a:t>
            </a:fld>
            <a:endParaRPr lang="ru-RU"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r>
              <a:rPr lang="ru-RU" smtClean="0">
                <a:latin typeface="Arial" charset="0"/>
              </a:rPr>
              <a:t>	В </a:t>
            </a:r>
            <a:r>
              <a:rPr lang="ru-RU" smtClean="0">
                <a:latin typeface="Arial" charset="0"/>
                <a:cs typeface="Arial" charset="0"/>
              </a:rPr>
              <a:t> Европе вплоть до середины XVI в. </a:t>
            </a:r>
            <a:r>
              <a:rPr lang="ru-RU" smtClean="0">
                <a:latin typeface="Arial" charset="0"/>
              </a:rPr>
              <a:t>господствовало </a:t>
            </a:r>
            <a:r>
              <a:rPr lang="ru-RU" smtClean="0">
                <a:latin typeface="Arial" charset="0"/>
                <a:cs typeface="Arial" charset="0"/>
              </a:rPr>
              <a:t>мракобесие, нетерпимое отношение к развитию наук, особенно естественных. В это время расцвела алхимия. Среди алхимиков было множество наивных и невежественных людей, но были и другие – прекрасные ученые, имена которых вошли в историю. Среди них бельгийский врач Ван Гельмонт и швейцарский врач Парацельс – величайший реформатор эпохи Возрождения, отец современной медицины.</a:t>
            </a:r>
            <a:br>
              <a:rPr lang="ru-RU" smtClean="0">
                <a:latin typeface="Arial" charset="0"/>
                <a:cs typeface="Arial" charset="0"/>
              </a:rPr>
            </a:br>
            <a:r>
              <a:rPr lang="ru-RU" smtClean="0">
                <a:latin typeface="Arial" charset="0"/>
                <a:cs typeface="Arial" charset="0"/>
              </a:rPr>
              <a:t>Алхимики мечтали найти философский камень и получить золото. Но были и другие... Уставив свои столы банками, ретортами, соорудив перегонные кубы и прочие приборы, они кипятили, перегоняли, настаивали, процеживали... В колбы лили все, что попадалось под руку. Старались изо всех сил. Одни призывали на помощь Бога, другие были готовы отдать душу черту, только бы увидеть, как завертится в колбе какой</a:t>
            </a:r>
            <a:r>
              <a:rPr lang="ru-RU" smtClean="0">
                <a:latin typeface="Arial" charset="0"/>
              </a:rPr>
              <a:t>  </a:t>
            </a:r>
            <a:r>
              <a:rPr lang="ru-RU" smtClean="0">
                <a:latin typeface="Arial" charset="0"/>
                <a:cs typeface="Arial" charset="0"/>
              </a:rPr>
              <a:t>нибу</a:t>
            </a:r>
            <a:r>
              <a:rPr lang="ru-RU" smtClean="0">
                <a:latin typeface="Arial" charset="0"/>
              </a:rPr>
              <a:t>д</a:t>
            </a:r>
            <a:r>
              <a:rPr lang="ru-RU" smtClean="0">
                <a:latin typeface="Arial" charset="0"/>
                <a:cs typeface="Arial" charset="0"/>
              </a:rPr>
              <a:t>ь головастик, лягушонок, мышонок. Увы, ничего не получалось. Видимо, вся суть в рецепте. За дело взялся Ван Гельмонт.</a:t>
            </a:r>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A1B82CFA-A594-420D-BF82-88B097DBBFD3}" type="slidenum">
              <a:rPr lang="ru-RU" smtClean="0"/>
              <a:pPr/>
              <a:t>9</a:t>
            </a:fld>
            <a:endParaRPr lang="ru-RU"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r>
              <a:rPr lang="ru-RU" smtClean="0">
                <a:latin typeface="Arial" charset="0"/>
              </a:rPr>
              <a:t>	1668 год. </a:t>
            </a:r>
            <a:r>
              <a:rPr lang="ru-RU" smtClean="0">
                <a:latin typeface="Arial" charset="0"/>
                <a:cs typeface="Arial" charset="0"/>
              </a:rPr>
              <a:t>Реди взял четыре горшка с широким горлом, поместил в один из них мертвую змею, в другой – немного рыбы, в третий – угрей из Арно, в четвертый – кусок телятины, плотно закрыл их и опечатал. Затем поместил то же самое в четыре других горшка, оставив их открытыми. Таким образом, ученый решил проконтролировать ход своего опыта. За окном была середина июня. Вскоре мясо и рыба в открытых сосудах зачервивели, и можно было видеть, как мухи свободно залетают в сосуды и вылетают из них. В закрытых же горшках не оказалось ни одного червяка, хотя прошло много дней, после того как был начат опыт.</a:t>
            </a:r>
            <a:r>
              <a:rPr lang="ru-RU" smtClean="0">
                <a:latin typeface="Arial" charset="0"/>
              </a:rPr>
              <a:t> </a:t>
            </a:r>
            <a:r>
              <a:rPr lang="ru-RU" b="1" smtClean="0">
                <a:latin typeface="Arial" charset="0"/>
                <a:cs typeface="Arial" charset="0"/>
              </a:rPr>
              <a:t>Реди</a:t>
            </a:r>
            <a:r>
              <a:rPr lang="ru-RU" b="1" smtClean="0">
                <a:latin typeface="Arial" charset="0"/>
              </a:rPr>
              <a:t>:</a:t>
            </a:r>
            <a:r>
              <a:rPr lang="ru-RU" b="1" smtClean="0">
                <a:latin typeface="Arial" charset="0"/>
                <a:cs typeface="Arial" charset="0"/>
              </a:rPr>
              <a:t> </a:t>
            </a:r>
            <a:r>
              <a:rPr lang="ru-RU" b="1" smtClean="0">
                <a:latin typeface="Arial" charset="0"/>
              </a:rPr>
              <a:t>«</a:t>
            </a:r>
            <a:r>
              <a:rPr lang="ru-RU" smtClean="0">
                <a:latin typeface="Arial" charset="0"/>
                <a:cs typeface="Arial" charset="0"/>
              </a:rPr>
              <a:t>Мухи не родятся из гниющего мяса. Черви не заводятся сами собой в гниющем мясе. Они выводятся из яичек, отложенных туда мухами.</a:t>
            </a:r>
            <a:r>
              <a:rPr lang="ru-RU" smtClean="0">
                <a:latin typeface="Arial" charset="0"/>
              </a:rPr>
              <a:t>» </a:t>
            </a:r>
            <a:r>
              <a:rPr lang="ru-RU" smtClean="0">
                <a:latin typeface="Arial" charset="0"/>
                <a:cs typeface="Arial" charset="0"/>
              </a:rPr>
              <a:t>Это был блестящий эксперимент. Реди доказал невозможность самозарождения мух. Его данные подтверждали мысль о том, что «жизнь может возникнуть только из предшествующей жизни». Нанеся удар по теории абиогенеза, Реди заложил фундамент </a:t>
            </a:r>
            <a:r>
              <a:rPr lang="ru-RU" i="1" smtClean="0">
                <a:latin typeface="Arial" charset="0"/>
                <a:cs typeface="Arial" charset="0"/>
              </a:rPr>
              <a:t>теории биогенеза.</a:t>
            </a:r>
            <a:r>
              <a:rPr lang="ru-RU" smtClean="0">
                <a:latin typeface="Arial" charset="0"/>
                <a:cs typeface="Arial" charset="0"/>
              </a:rPr>
              <a:t> </a:t>
            </a:r>
          </a:p>
          <a:p>
            <a:pPr eaLnBrk="1" hangingPunct="1"/>
            <a:endParaRPr lang="ru-RU" smtClean="0"/>
          </a:p>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37682340-8E01-4041-B224-A52F40858E46}" type="slidenum">
              <a:rPr lang="ru-RU" smtClean="0"/>
              <a:pPr/>
              <a:t>10</a:t>
            </a:fld>
            <a:endParaRPr lang="ru-RU"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r>
              <a:rPr lang="ru-RU" smtClean="0">
                <a:latin typeface="Arial" charset="0"/>
              </a:rPr>
              <a:t>	1668 год. </a:t>
            </a:r>
            <a:r>
              <a:rPr lang="ru-RU" smtClean="0">
                <a:latin typeface="Arial" charset="0"/>
                <a:cs typeface="Arial" charset="0"/>
              </a:rPr>
              <a:t>Реди взял четыре горшка с широким горлом, поместил в один из них мертвую змею, в другой – немного рыбы, в третий – угрей из Арно, в четвертый – кусок телятины, плотно закрыл их и опечатал. Затем поместил то же самое в четыре других горшка, оставив их открытыми. Таким образом, ученый решил проконтролировать ход своего опыта. За окном была середина июня. Вскоре мясо и рыба в открытых сосудах зачервивели, и можно было видеть, как мухи свободно залетают в сосуды и вылетают из них. В закрытых же горшках не оказалось ни одного червяка, хотя прошло много дней, после того как был начат опыт.</a:t>
            </a:r>
            <a:r>
              <a:rPr lang="ru-RU" smtClean="0">
                <a:latin typeface="Arial" charset="0"/>
              </a:rPr>
              <a:t> </a:t>
            </a:r>
            <a:r>
              <a:rPr lang="ru-RU" b="1" smtClean="0">
                <a:latin typeface="Arial" charset="0"/>
                <a:cs typeface="Arial" charset="0"/>
              </a:rPr>
              <a:t>Реди</a:t>
            </a:r>
            <a:r>
              <a:rPr lang="ru-RU" b="1" smtClean="0">
                <a:latin typeface="Arial" charset="0"/>
              </a:rPr>
              <a:t>:</a:t>
            </a:r>
            <a:r>
              <a:rPr lang="ru-RU" b="1" smtClean="0">
                <a:latin typeface="Arial" charset="0"/>
                <a:cs typeface="Arial" charset="0"/>
              </a:rPr>
              <a:t> </a:t>
            </a:r>
            <a:r>
              <a:rPr lang="ru-RU" b="1" smtClean="0">
                <a:latin typeface="Arial" charset="0"/>
              </a:rPr>
              <a:t>«</a:t>
            </a:r>
            <a:r>
              <a:rPr lang="ru-RU" smtClean="0">
                <a:latin typeface="Arial" charset="0"/>
                <a:cs typeface="Arial" charset="0"/>
              </a:rPr>
              <a:t>Мухи не родятся из гниющего мяса. Черви не заводятся сами собой в гниющем мясе. Они выводятся из яичек, отложенных туда мухами.</a:t>
            </a:r>
            <a:r>
              <a:rPr lang="ru-RU" smtClean="0">
                <a:latin typeface="Arial" charset="0"/>
              </a:rPr>
              <a:t>» </a:t>
            </a:r>
            <a:r>
              <a:rPr lang="ru-RU" smtClean="0">
                <a:latin typeface="Arial" charset="0"/>
                <a:cs typeface="Arial" charset="0"/>
              </a:rPr>
              <a:t>Это был блестящий эксперимент. Реди доказал невозможность самозарождения мух. Его данные подтверждали мысль о том, что «жизнь может возникнуть только из предшествующей жизни». Нанеся удар по теории абиогенеза, Реди заложил фундамент </a:t>
            </a:r>
            <a:r>
              <a:rPr lang="ru-RU" i="1" smtClean="0">
                <a:latin typeface="Arial" charset="0"/>
                <a:cs typeface="Arial" charset="0"/>
              </a:rPr>
              <a:t>теории биогенеза.</a:t>
            </a:r>
            <a:r>
              <a:rPr lang="ru-RU" smtClean="0">
                <a:latin typeface="Arial" charset="0"/>
                <a:cs typeface="Arial" charset="0"/>
              </a:rPr>
              <a:t> </a:t>
            </a:r>
          </a:p>
          <a:p>
            <a:pPr eaLnBrk="1" hangingPunct="1"/>
            <a:endParaRPr lang="ru-RU" smtClean="0"/>
          </a:p>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E4B3858F-8281-4B76-A919-E15EAC343D79}" type="slidenum">
              <a:rPr lang="ru-RU" smtClean="0"/>
              <a:pPr/>
              <a:t>11</a:t>
            </a:fld>
            <a:endParaRPr lang="ru-RU"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ru-RU" smtClean="0"/>
              <a:t>По вопросу происхождения микроорганизмов ученые разделились на два лагеря, одни утверждали, что микроорганизмы самозарождаются, другие – утверждали, что самозарождение невозможно. Француз Бюффон и ирландец Нидгем были представителями одного лагеря, другой представлял итальянец аббат Лаццаро Спалланцани.</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935B0BBA-321B-4DE3-8F3C-CA5CFB842AD7}" type="slidenum">
              <a:rPr lang="ru-RU" smtClean="0"/>
              <a:pPr/>
              <a:t>12</a:t>
            </a:fld>
            <a:endParaRPr lang="ru-RU"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r>
              <a:rPr lang="ru-RU" smtClean="0"/>
              <a:t>	</a:t>
            </a:r>
            <a:r>
              <a:rPr lang="ru-RU" smtClean="0">
                <a:latin typeface="Arial" charset="0"/>
                <a:cs typeface="Arial" charset="0"/>
              </a:rPr>
              <a:t>Союзником Спалланцани оказался русский ученый Мартин Матвеевич Тереховский. В десятках книг можно прочесть про спор Спалланцани с Бюффоном и Нидгемом, но редко можно встретить имя Тереховского, нашего соотечественника, экспериментально доказавшего невозможность самозарождения практически одновременно со Спалланцани.</a:t>
            </a:r>
            <a:r>
              <a:rPr lang="ru-RU" smtClean="0">
                <a:latin typeface="Arial" charset="0"/>
              </a:rPr>
              <a:t> </a:t>
            </a:r>
            <a:r>
              <a:rPr lang="ru-RU" smtClean="0">
                <a:latin typeface="Arial" charset="0"/>
                <a:cs typeface="Arial" charset="0"/>
              </a:rPr>
              <a:t>В Страсбургском университете Тереховский написал и защитил работу «Зоолого-физиологическая диссертация о наливочном хаосе Линнея». «Наливочный хаос» – название для нас мало понятное. «Хаосом» в своей системе животных Линней назвал раздел, к которому отнес самые разнообразные существа, имеющие одно общее свойство – мельчайшие размеры. Например, инфузорий, само название которых происходит от латинского «настой, наливка».</a:t>
            </a:r>
            <a:r>
              <a:rPr lang="ru-RU" smtClean="0">
                <a:latin typeface="Arial" charset="0"/>
              </a:rPr>
              <a:t> </a:t>
            </a:r>
            <a:r>
              <a:rPr lang="ru-RU" smtClean="0">
                <a:latin typeface="Arial" charset="0"/>
                <a:cs typeface="Arial" charset="0"/>
              </a:rPr>
              <a:t>Тереховский в отличие от Спалланцани не спорил с Бюффоном. Он работал только с инфузориям и жгутиковыми, которые через некоторое время появляются в настоях из семян, плодов и трав. Но откуда они там берутся?</a:t>
            </a:r>
            <a:r>
              <a:rPr lang="ru-RU" smtClean="0">
                <a:latin typeface="Arial" charset="0"/>
              </a:rPr>
              <a:t> </a:t>
            </a:r>
            <a:r>
              <a:rPr lang="ru-RU" b="1" smtClean="0">
                <a:latin typeface="Arial" charset="0"/>
                <a:cs typeface="Arial" charset="0"/>
              </a:rPr>
              <a:t>Тереховский. </a:t>
            </a:r>
            <a:r>
              <a:rPr lang="ru-RU" smtClean="0">
                <a:latin typeface="Arial" charset="0"/>
                <a:cs typeface="Arial" charset="0"/>
              </a:rPr>
              <a:t>Причина в воде. Я могу изготовить настои из гороха и миндаля, из листьев желтофиоли или цветка гвоздики. А состав анималькулей будет везде одинаковым. Но только при условии, что все настои будут приготовлены на одной и той же воде. Отсюда следует простой вывод: анималькули попадают вместе с водой. В этом нет ничего удивительного. Ведь в природе эти крошки живут в воде: болотной, прудовой, озерной, морской и даже колодезной. А при высыхании они погибают.</a:t>
            </a:r>
            <a:r>
              <a:rPr lang="ru-RU" smtClean="0">
                <a:latin typeface="Arial" charset="0"/>
              </a:rPr>
              <a:t> </a:t>
            </a:r>
            <a:r>
              <a:rPr lang="ru-RU" smtClean="0">
                <a:latin typeface="Arial" charset="0"/>
                <a:cs typeface="Arial" charset="0"/>
              </a:rPr>
              <a:t>Был еще один путь попадания этих крошек в настои – воздух. Однако врач решил, что такая вероятность слишком мала. Вода вызывала наибольшие подозрения. Тереховский стал ставить опыты с водой.</a:t>
            </a:r>
            <a:r>
              <a:rPr lang="ru-RU" smtClean="0">
                <a:latin typeface="Arial" charset="0"/>
              </a:rPr>
              <a:t> </a:t>
            </a:r>
            <a:r>
              <a:rPr lang="ru-RU" b="1" smtClean="0">
                <a:latin typeface="Arial" charset="0"/>
                <a:cs typeface="Arial" charset="0"/>
              </a:rPr>
              <a:t>Тереховский.</a:t>
            </a:r>
            <a:r>
              <a:rPr lang="ru-RU" smtClean="0">
                <a:latin typeface="Arial" charset="0"/>
                <a:cs typeface="Arial" charset="0"/>
              </a:rPr>
              <a:t> Для начала я возьму чистую воду – сырую и кипяченую, налью в сосуды и оставлю их открытыми. Посмотрю, что получится. Итак, в сосуде с сырой водой анималькули появились, в кипяченой их нет. Прибавлю в сосуд с кипяченой водой сырую. Вот, теперь и в нем появились «милые крошки». Следовательно, в настои они попадают именно с сырой водой!</a:t>
            </a:r>
            <a:r>
              <a:rPr lang="ru-RU" smtClean="0">
                <a:latin typeface="Arial" charset="0"/>
              </a:rPr>
              <a:t> </a:t>
            </a:r>
            <a:r>
              <a:rPr lang="ru-RU" smtClean="0">
                <a:latin typeface="Arial" charset="0"/>
                <a:cs typeface="Arial" charset="0"/>
              </a:rPr>
              <a:t>Проделаю еще и такой опыт: одну банку с анималькулями нагрею выше 35 оС, другую заморожу. Что получится? В обеих банках анималькули погибли. Теперь оставлю сосуды с остывшей и растаявшей водой надолго. Анималькули не появились! Так, проварю-ка я траву, залью ее сырой и кипяченой водой. Вот теперь анималькули появлись в банке с сырой водой. А в банке с кипяченой их нет, хотя она простояла много дней. А если я заварю чай, чем не настой? Но и в нем никто не завелся. Нет никакого самозарождения!</a:t>
            </a:r>
            <a:r>
              <a:rPr lang="ru-RU" smtClean="0">
                <a:latin typeface="Arial" charset="0"/>
              </a:rPr>
              <a:t> </a:t>
            </a:r>
            <a:r>
              <a:rPr lang="ru-RU" smtClean="0">
                <a:latin typeface="Arial" charset="0"/>
                <a:cs typeface="Arial" charset="0"/>
              </a:rPr>
              <a:t>Тереховский проделал много опытов. Результат получался один и тот же. Анималькули появлялись в настоях, сделанных на сырой воде, и тогда, когда сырую воду добавляли в отвар после остывания.</a:t>
            </a:r>
            <a:r>
              <a:rPr lang="ru-RU" smtClean="0">
                <a:latin typeface="Arial" charset="0"/>
              </a:rPr>
              <a:t> </a:t>
            </a:r>
            <a:r>
              <a:rPr lang="ru-RU" smtClean="0">
                <a:latin typeface="Arial" charset="0"/>
                <a:cs typeface="Arial" charset="0"/>
              </a:rPr>
              <a:t>Теперь мы с вами знаем, что могло случиться и по-другому – в сосуды с кипяченой водой цисты простейших могли попасть из воздуха. Но этого не произошло: сосуды стояли в комнатах, а цист простейших, в отличие от спор микробов, в чистом воздухе очень мало – 1–2 в кубическом метре воздуха. Однако во времена Тереховского о цистах простейших просто ничего не знали, и для своего времени он убедительно доказал, что анималькули не зарождаются в настоях.</a:t>
            </a:r>
            <a:endParaRPr lang="ru-RU" smtClean="0">
              <a:latin typeface="Arial" charset="0"/>
            </a:endParaRPr>
          </a:p>
          <a:p>
            <a:pPr eaLnBrk="1" hangingPunct="1"/>
            <a:r>
              <a:rPr lang="ru-RU" smtClean="0">
                <a:latin typeface="Arial" charset="0"/>
              </a:rPr>
              <a:t>	</a:t>
            </a:r>
            <a:r>
              <a:rPr lang="ru-RU" smtClean="0">
                <a:latin typeface="Arial" charset="0"/>
                <a:cs typeface="Arial" charset="0"/>
              </a:rPr>
              <a:t>Парижская Академия наук решила положить конец этим спорам и назначила премию за окончательное экспериментальное решение вопроса, обговорив, что «никакие неясности в постановке опытов не должны затемнять их результатов». </a:t>
            </a:r>
            <a:r>
              <a:rPr lang="ru-RU" smtClean="0">
                <a:latin typeface="Arial" charset="0"/>
              </a:rPr>
              <a:t> </a:t>
            </a:r>
            <a:r>
              <a:rPr lang="ru-RU" smtClean="0">
                <a:latin typeface="Arial" charset="0"/>
                <a:cs typeface="Arial" charset="0"/>
              </a:rPr>
              <a:t>Пастер, знаменитый «охотник за микробами», узнав о конкурсе, принялся за работу.</a:t>
            </a:r>
            <a:r>
              <a:rPr lang="ru-RU" smtClean="0">
                <a:latin typeface="Arial" charset="0"/>
              </a:rPr>
              <a:t> </a:t>
            </a:r>
            <a:r>
              <a:rPr lang="ru-RU" smtClean="0">
                <a:latin typeface="Arial" charset="0"/>
                <a:cs typeface="Arial" charset="0"/>
              </a:rPr>
              <a:t> </a:t>
            </a:r>
            <a:r>
              <a:rPr lang="ru-RU" b="1" smtClean="0">
                <a:latin typeface="Arial" charset="0"/>
                <a:cs typeface="Arial" charset="0"/>
              </a:rPr>
              <a:t>Пастер. </a:t>
            </a:r>
            <a:r>
              <a:rPr lang="ru-RU" smtClean="0">
                <a:latin typeface="Arial" charset="0"/>
                <a:cs typeface="Arial" charset="0"/>
              </a:rPr>
              <a:t>Глупцы! Они думают, что если в воздухе не видно микробов, то их там нет. Как бы не так! Докажу я им! Это и не трудно. Я возьму стеклянную трубку, положу в нее кусочек ваты. К одному концу трубки приделаю насосик, другой выставлю в окно и начну насасывать наружный воздух. Прошло четыре часа, в трубке ватка потемнела. Промою ее в часовом стеклышке и отожму над другим. Проделаю эту операцию несколько раз. Ватка стала чистой, всю пыль с нее удалось смыть. Ну, посмотрим, посмотрим, что есть в смыве с ватки. Капельку воды помещу на предметное стеклышко и посмотрю ее содержимое под микроскопом. Здесь споры грибков, споры плесеней, микробы и их споры! Теперь нужно было научиться ловить микробов. Пастер – прекрасный микробиолог. В колбочки ученый наливал питательные растворы, кипятил их. Потом нагревал горлышко колбы, оттягивал его в длинную трубку и запаивал кончик. С такой колбой можно было начинать охоту. Выйдя во двор, Пастер обламывал запаянный кончик. Воздух врывался в колбу и заносил туда микробы и их споры. После этого Пастер снова запаивал горлышко.</a:t>
            </a:r>
            <a:r>
              <a:rPr lang="ru-RU" smtClean="0">
                <a:latin typeface="Arial" charset="0"/>
              </a:rPr>
              <a:t> </a:t>
            </a:r>
            <a:r>
              <a:rPr lang="ru-RU" b="1" smtClean="0">
                <a:latin typeface="Arial" charset="0"/>
                <a:cs typeface="Arial" charset="0"/>
              </a:rPr>
              <a:t>Пастер. </a:t>
            </a:r>
            <a:r>
              <a:rPr lang="ru-RU" smtClean="0">
                <a:latin typeface="Arial" charset="0"/>
                <a:cs typeface="Arial" charset="0"/>
              </a:rPr>
              <a:t>Так и есть, попавшие в колбу микробы размножились. Это видно по образовавшемуся на поверхности бульона мутному облачку. О, это тучи микробов! </a:t>
            </a:r>
            <a:r>
              <a:rPr lang="ru-RU" smtClean="0">
                <a:latin typeface="Arial" charset="0"/>
              </a:rPr>
              <a:t> </a:t>
            </a:r>
            <a:r>
              <a:rPr lang="ru-RU" smtClean="0">
                <a:latin typeface="Arial" charset="0"/>
                <a:cs typeface="Arial" charset="0"/>
              </a:rPr>
              <a:t>Пастер не ограничился этим. Теперь ему нужно было выяснить, в каком воздухе микробов больше. С колбами в руках он бродил по парижским помойкам. Потом спотыкался о корни и пни деревьев в лесу, вяз в болотах, бродил по берегу моря, карабкался на высокие горы, поднимался даже на ледники Монблана. Всюду он открывал и запаивал колбы. А затем в лаборатории занимался бухгалтерией: под микроскопом вел тщательный учет микробов.</a:t>
            </a:r>
            <a:r>
              <a:rPr lang="ru-RU" smtClean="0">
                <a:latin typeface="Arial" charset="0"/>
              </a:rPr>
              <a:t> </a:t>
            </a:r>
            <a:r>
              <a:rPr lang="ru-RU" b="1" smtClean="0">
                <a:latin typeface="Arial" charset="0"/>
                <a:cs typeface="Arial" charset="0"/>
              </a:rPr>
              <a:t>Пастер. </a:t>
            </a:r>
            <a:r>
              <a:rPr lang="ru-RU" smtClean="0">
                <a:latin typeface="Arial" charset="0"/>
                <a:cs typeface="Arial" charset="0"/>
              </a:rPr>
              <a:t>Ну так и есть, микробы везде. Правда, их в одних местах много, в других мало. В воздухе ледников их меньше всего. Да и не всегда мне удавалось здесь заловить одного-единственного микробика.</a:t>
            </a:r>
            <a:r>
              <a:rPr lang="ru-RU" smtClean="0">
                <a:latin typeface="Arial" charset="0"/>
              </a:rPr>
              <a:t> </a:t>
            </a:r>
            <a:r>
              <a:rPr lang="ru-RU" smtClean="0">
                <a:latin typeface="Arial" charset="0"/>
                <a:cs typeface="Arial" charset="0"/>
              </a:rPr>
              <a:t>Так была решена</a:t>
            </a:r>
            <a:r>
              <a:rPr lang="ru-RU" b="1" smtClean="0">
                <a:latin typeface="Arial" charset="0"/>
                <a:cs typeface="Arial" charset="0"/>
              </a:rPr>
              <a:t> </a:t>
            </a:r>
            <a:r>
              <a:rPr lang="ru-RU" smtClean="0">
                <a:latin typeface="Arial" charset="0"/>
                <a:cs typeface="Arial" charset="0"/>
              </a:rPr>
              <a:t>первая часть задачи – микробы и их споры носились в воздухе везде и могли попасть куда угодно. Но вторая часть была гораздо сложнее – доказать, что именно микробы, попадая из воздуха в колбу, вводят исследователей в заблуждение. Известное правило «Прогрей воздух, убей в нем микробов» никуда не годится. Еще Нидгем утверждал, что прогретый воздух не пригоден для жизни, поэтому в нем не происходит самозарождение. Воздух нельзя прогревать, значит, в нем могут остаться микробы, и... начинается сказка про белого бычка.</a:t>
            </a:r>
            <a:r>
              <a:rPr lang="ru-RU" smtClean="0">
                <a:latin typeface="Arial" charset="0"/>
              </a:rPr>
              <a:t> </a:t>
            </a:r>
            <a:r>
              <a:rPr lang="ru-RU" smtClean="0">
                <a:latin typeface="Arial" charset="0"/>
                <a:cs typeface="Arial" charset="0"/>
              </a:rPr>
              <a:t>Как решить эту задачу? Какой заслон поставить на пути микробов в колбу? Пастеру повезло. Он встретил человека, давшего хороший совет. Вот так и появилась знаменитая «пастеровская колба». Горлышко в такой колбе вытянуто в длинную трубочку и изогнуто, как шея у лебедя. Пастер поставил новую серию опытов: в колбы наливал различные питательные среды (раствор дрожжей с добавлением сахара, сок сахарной свеклы, настой перца, мочу), приготовленные в обычных условиях. Над огнем вытягивал горлышко колбы в длинную трубку, пинцетом тянул за кончик вытянутого горлышка вниз, а затем – вверх. В результате получался изгиб. Жидкость кипела в колбе несколько минут. Пар во время кипения свободно выходил через длинный узкий конец колбы. После того как колба остывала, питательные растворы оставались прозрачными. На первый взгляд может показаться, что микробы могли бы попасть в остывающую колбу обычным путем – через горлышко, вместе с воздухом. На самом же деле вся пыль и микробы из воздуха оседают во влажных местах изгиба трубки и до питательного раствора не добираются. Если через несколько месяцев хранения настоя в такой открытой колбе изогнутое горлышко отломить, то в настое очень быстро появятся различные микроорганизмы.</a:t>
            </a:r>
            <a:r>
              <a:rPr lang="ru-RU" smtClean="0">
                <a:latin typeface="Arial" charset="0"/>
              </a:rPr>
              <a:t> </a:t>
            </a:r>
            <a:r>
              <a:rPr lang="ru-RU" b="1" smtClean="0">
                <a:latin typeface="Arial" charset="0"/>
                <a:cs typeface="Arial" charset="0"/>
              </a:rPr>
              <a:t>Пастер. </a:t>
            </a:r>
            <a:r>
              <a:rPr lang="ru-RU" smtClean="0">
                <a:latin typeface="Arial" charset="0"/>
                <a:cs typeface="Arial" charset="0"/>
              </a:rPr>
              <a:t>Видите? Нет самозарождения! В колбе есть и питательный раствор, и воздух! Где же ваша производящая сила? Где самозарождение? Покажите мне его.</a:t>
            </a:r>
            <a:r>
              <a:rPr lang="ru-RU" smtClean="0">
                <a:latin typeface="Arial" charset="0"/>
              </a:rPr>
              <a:t> </a:t>
            </a:r>
            <a:r>
              <a:rPr lang="ru-RU" smtClean="0">
                <a:latin typeface="Arial" charset="0"/>
                <a:cs typeface="Arial" charset="0"/>
              </a:rPr>
              <a:t>Пуше и его единомышленники – два профессора из Тулузы – насовали в карманы запаянные пастеровские колбы с прокипяченным сенным настоем и полезли в горы. Результаты экспедиции показали, что в колбах всегда появлялись микробы. Даже в пробах воздуха, взятых на горе Младетта, которая значительно выше Монблана.</a:t>
            </a:r>
            <a:r>
              <a:rPr lang="ru-RU" smtClean="0">
                <a:latin typeface="Arial" charset="0"/>
              </a:rPr>
              <a:t> </a:t>
            </a:r>
            <a:r>
              <a:rPr lang="ru-RU" b="1" smtClean="0">
                <a:latin typeface="Arial" charset="0"/>
                <a:cs typeface="Arial" charset="0"/>
              </a:rPr>
              <a:t>Пуше</a:t>
            </a:r>
            <a:r>
              <a:rPr lang="ru-RU" smtClean="0">
                <a:latin typeface="Arial" charset="0"/>
                <a:cs typeface="Arial" charset="0"/>
              </a:rPr>
              <a:t>.</a:t>
            </a:r>
            <a:r>
              <a:rPr lang="ru-RU" i="1" smtClean="0">
                <a:latin typeface="Arial" charset="0"/>
                <a:cs typeface="Arial" charset="0"/>
              </a:rPr>
              <a:t> </a:t>
            </a:r>
            <a:r>
              <a:rPr lang="ru-RU" smtClean="0">
                <a:latin typeface="Arial" charset="0"/>
                <a:cs typeface="Arial" charset="0"/>
              </a:rPr>
              <a:t>Господин Пастер! Что же, есть самозарождение или нет?</a:t>
            </a:r>
            <a:r>
              <a:rPr lang="ru-RU" smtClean="0">
                <a:latin typeface="Arial" charset="0"/>
              </a:rPr>
              <a:t> </a:t>
            </a:r>
            <a:r>
              <a:rPr lang="ru-RU" smtClean="0">
                <a:latin typeface="Arial" charset="0"/>
                <a:cs typeface="Arial" charset="0"/>
              </a:rPr>
              <a:t>Пастер не сомневался в чистоте своих опытов и сомневался в точности опытов Пуше и его сторонников. Ему, испытавшему много разных сред, не хотелось повторять всю работу и проверять еще и сенной настой. Зачем тратить драгоценное время на чепуху?</a:t>
            </a:r>
            <a:r>
              <a:rPr lang="ru-RU" smtClean="0">
                <a:latin typeface="Arial" charset="0"/>
              </a:rPr>
              <a:t> </a:t>
            </a:r>
            <a:r>
              <a:rPr lang="ru-RU" b="1" smtClean="0">
                <a:latin typeface="Arial" charset="0"/>
                <a:cs typeface="Arial" charset="0"/>
              </a:rPr>
              <a:t>Пастер. </a:t>
            </a:r>
            <a:r>
              <a:rPr lang="ru-RU" smtClean="0">
                <a:latin typeface="Arial" charset="0"/>
                <a:cs typeface="Arial" charset="0"/>
              </a:rPr>
              <a:t>Пусть комиссия разбирается! И найдет ошибку Пуше.</a:t>
            </a:r>
          </a:p>
          <a:p>
            <a:pPr eaLnBrk="1" hangingPunct="1"/>
            <a:r>
              <a:rPr lang="ru-RU" smtClean="0">
                <a:latin typeface="Arial" charset="0"/>
                <a:cs typeface="Arial" charset="0"/>
              </a:rPr>
              <a:t>Академия наук решила по-своему. Комиссия? Комиссия была назначена. Но разбираться в опытах Пуше? Нет! Решение таково: в присутствии членов комиссии Пастер и Пуше должны поставить свои опыты. Пуше отказался. Возможно, он сомневался в своих исследованиях. Ходили слухи и о том, что комиссия придиралась к французскому ученому, заранее отдав предпочтение Пастеру. Что было на самом деле – нам не узнать. Но Пуше отказался, и комиссия вынесла вердикт: опыты Пастера убедительны.</a:t>
            </a:r>
            <a:r>
              <a:rPr lang="ru-RU" smtClean="0">
                <a:latin typeface="Arial" charset="0"/>
              </a:rPr>
              <a:t> </a:t>
            </a:r>
            <a:r>
              <a:rPr lang="ru-RU" smtClean="0">
                <a:latin typeface="Arial" charset="0"/>
                <a:cs typeface="Arial" charset="0"/>
              </a:rPr>
              <a:t>Однако спустя 10 лет в Англии врач Бастиан провел новую серию опытов с сенным настоем. И действительно, в колбах каждый раз появлялись микробы, хотя экспериментатор в точности воспроизводил опыт Пастера. Так что же, Пастер ошибся, прав Пуше? </a:t>
            </a:r>
            <a:r>
              <a:rPr lang="ru-RU" b="1" smtClean="0">
                <a:latin typeface="Arial" charset="0"/>
                <a:cs typeface="Arial" charset="0"/>
              </a:rPr>
              <a:t>Пастер</a:t>
            </a:r>
            <a:r>
              <a:rPr lang="ru-RU" b="1" smtClean="0">
                <a:latin typeface="Arial" charset="0"/>
              </a:rPr>
              <a:t>.</a:t>
            </a:r>
            <a:r>
              <a:rPr lang="ru-RU" smtClean="0">
                <a:latin typeface="Arial" charset="0"/>
                <a:cs typeface="Arial" charset="0"/>
              </a:rPr>
              <a:t> Я думал, что Пуше что-то напутал. Но и у Бастиана подобный результат... Все равно тут что-то не так! Нужно найти причину.</a:t>
            </a:r>
            <a:r>
              <a:rPr lang="ru-RU" smtClean="0">
                <a:latin typeface="Arial" charset="0"/>
              </a:rPr>
              <a:t> </a:t>
            </a:r>
            <a:r>
              <a:rPr lang="ru-RU" smtClean="0">
                <a:latin typeface="Arial" charset="0"/>
                <a:cs typeface="Arial" charset="0"/>
              </a:rPr>
              <a:t>Пастер разгадал и эту загадку. И Пуше, и Бастиан были неправы: самозарождения в сенном настое не было. Микробы попадали в настой в этом случае не из воздуха. Они присутствовали в сене, из которого приготовляли настой. Есть такой микроб – «сенная палочка». Споры этого микроба не погибают при кипячении, выдерживая температуру в 100</a:t>
            </a:r>
            <a:r>
              <a:rPr lang="ru-RU" smtClean="0">
                <a:latin typeface="Arial" charset="0"/>
              </a:rPr>
              <a:t> </a:t>
            </a:r>
            <a:r>
              <a:rPr lang="ru-RU" smtClean="0">
                <a:latin typeface="Arial" charset="0"/>
                <a:cs typeface="Arial" charset="0"/>
              </a:rPr>
              <a:t>С. Поэтому просто прокипяченный сенной настой кишит спорами сенной палочки. До тех пор пока колба запаяна, в ней нет кислорода, микробы не развиваются. Но стоит обломить горлышко колбы, в нее проходит воздух, и микробы начинают размножаться. Это-то и наблюдали Пуше и Бастиан. Пастер нашел сенную палочку и догадался, как ее убить: нужно кипятить настой не менее 20 мин при температуре 120</a:t>
            </a:r>
            <a:r>
              <a:rPr lang="ru-RU" smtClean="0">
                <a:latin typeface="Arial" charset="0"/>
              </a:rPr>
              <a:t> </a:t>
            </a:r>
            <a:r>
              <a:rPr lang="ru-RU" smtClean="0">
                <a:latin typeface="Arial" charset="0"/>
                <a:cs typeface="Arial" charset="0"/>
              </a:rPr>
              <a:t>С и при высоком давлении в закрытых сосудах. Чтобы добиться таких условий, Пастер придумал то, что теперь называется «автоклав». В автоклавах теперь проводят стерилизацию медицинских инструментов. А тогда возражения Пуше и Бастиана были опровергнуты. </a:t>
            </a:r>
            <a:r>
              <a:rPr lang="ru-RU" b="1" smtClean="0">
                <a:latin typeface="Arial" charset="0"/>
                <a:cs typeface="Arial" charset="0"/>
              </a:rPr>
              <a:t>Пастер. </a:t>
            </a:r>
            <a:r>
              <a:rPr lang="ru-RU" smtClean="0">
                <a:latin typeface="Arial" charset="0"/>
                <a:cs typeface="Arial" charset="0"/>
              </a:rPr>
              <a:t>Премия моя!</a:t>
            </a:r>
            <a:r>
              <a:rPr lang="ru-RU" smtClean="0">
                <a:latin typeface="Arial" charset="0"/>
              </a:rPr>
              <a:t> </a:t>
            </a:r>
            <a:r>
              <a:rPr lang="ru-RU" smtClean="0">
                <a:latin typeface="Arial" charset="0"/>
                <a:cs typeface="Arial" charset="0"/>
              </a:rPr>
              <a:t>И он получил ее. Спор, длившийся сотни лет, окончился победой теории биогенеза. Это было в 1862 г.</a:t>
            </a:r>
            <a:br>
              <a:rPr lang="ru-RU" smtClean="0">
                <a:latin typeface="Arial" charset="0"/>
                <a:cs typeface="Arial" charset="0"/>
              </a:rPr>
            </a:b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9469563-51D4-4B51-B758-E94E439BD57A}" type="slidenum">
              <a:rPr lang="ru-RU" smtClean="0"/>
              <a:pPr>
                <a:defRPr/>
              </a:pPr>
              <a:t>‹#›</a:t>
            </a:fld>
            <a:endParaRPr lang="ru-RU"/>
          </a:p>
        </p:txBody>
      </p:sp>
    </p:spTree>
  </p:cSld>
  <p:clrMapOvr>
    <a:masterClrMapping/>
  </p:clrMapOvr>
  <p:transition spd="slow">
    <p:push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A072A78-23CC-4AD7-899A-A0D3CC8F86FD}" type="slidenum">
              <a:rPr lang="ru-RU" smtClean="0"/>
              <a:pPr>
                <a:defRPr/>
              </a:pPr>
              <a:t>‹#›</a:t>
            </a:fld>
            <a:endParaRPr lang="ru-RU"/>
          </a:p>
        </p:txBody>
      </p:sp>
    </p:spTree>
  </p:cSld>
  <p:clrMapOvr>
    <a:masterClrMapping/>
  </p:clrMapOvr>
  <p:transition spd="slow">
    <p:push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D22C19A-64AD-48EB-889C-2E4993A2CC09}" type="slidenum">
              <a:rPr lang="ru-RU" smtClean="0"/>
              <a:pPr>
                <a:defRPr/>
              </a:pPr>
              <a:t>‹#›</a:t>
            </a:fld>
            <a:endParaRPr lang="ru-RU"/>
          </a:p>
        </p:txBody>
      </p:sp>
    </p:spTree>
  </p:cSld>
  <p:clrMapOvr>
    <a:masterClrMapping/>
  </p:clrMapOvr>
  <p:transition spd="slow">
    <p:push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22552FC6-50E9-497D-A7ED-AEEF2898363F}" type="slidenum">
              <a:rPr lang="ru-RU"/>
              <a:pPr>
                <a:defRPr/>
              </a:pPr>
              <a:t>‹#›</a:t>
            </a:fld>
            <a:endParaRPr lang="ru-RU"/>
          </a:p>
        </p:txBody>
      </p:sp>
    </p:spTree>
  </p:cSld>
  <p:clrMapOvr>
    <a:masterClrMapping/>
  </p:clrMapOvr>
  <p:transition spd="slow">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34DCA9E-1113-4CC0-8C3F-BC4802E251AF}" type="slidenum">
              <a:rPr lang="ru-RU" smtClean="0"/>
              <a:pPr>
                <a:defRPr/>
              </a:pPr>
              <a:t>‹#›</a:t>
            </a:fld>
            <a:endParaRPr lang="ru-RU"/>
          </a:p>
        </p:txBody>
      </p:sp>
    </p:spTree>
  </p:cSld>
  <p:clrMapOvr>
    <a:masterClrMapping/>
  </p:clrMapOvr>
  <p:transition spd="slow">
    <p:push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B6C6D92-A422-4F5C-BAF5-7E190AA2F3C9}" type="slidenum">
              <a:rPr lang="ru-RU" smtClean="0"/>
              <a:pPr>
                <a:defRPr/>
              </a:pPr>
              <a:t>‹#›</a:t>
            </a:fld>
            <a:endParaRPr lang="ru-RU"/>
          </a:p>
        </p:txBody>
      </p:sp>
    </p:spTree>
  </p:cSld>
  <p:clrMapOvr>
    <a:masterClrMapping/>
  </p:clrMapOvr>
  <p:transition spd="slow">
    <p:push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D48F968-EAF7-45F2-9B35-3C19FEFB0BD2}" type="slidenum">
              <a:rPr lang="ru-RU" smtClean="0"/>
              <a:pPr>
                <a:defRPr/>
              </a:pPr>
              <a:t>‹#›</a:t>
            </a:fld>
            <a:endParaRPr lang="ru-RU"/>
          </a:p>
        </p:txBody>
      </p:sp>
    </p:spTree>
  </p:cSld>
  <p:clrMapOvr>
    <a:masterClrMapping/>
  </p:clrMapOvr>
  <p:transition spd="slow">
    <p:push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1472303B-9D91-4374-AFE7-1C126468E50F}" type="slidenum">
              <a:rPr lang="ru-RU" smtClean="0"/>
              <a:pPr>
                <a:defRPr/>
              </a:pPr>
              <a:t>‹#›</a:t>
            </a:fld>
            <a:endParaRPr lang="ru-RU"/>
          </a:p>
        </p:txBody>
      </p:sp>
    </p:spTree>
  </p:cSld>
  <p:clrMapOvr>
    <a:masterClrMapping/>
  </p:clrMapOvr>
  <p:transition spd="slow">
    <p:push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385C1885-84A3-4AD8-9BC5-D1491F6491DF}" type="slidenum">
              <a:rPr lang="ru-RU" smtClean="0"/>
              <a:pPr>
                <a:defRPr/>
              </a:pPr>
              <a:t>‹#›</a:t>
            </a:fld>
            <a:endParaRPr lang="ru-RU"/>
          </a:p>
        </p:txBody>
      </p:sp>
    </p:spTree>
  </p:cSld>
  <p:clrMapOvr>
    <a:masterClrMapping/>
  </p:clrMapOvr>
  <p:transition spd="slow">
    <p:push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2C89B3E-1B6E-48EA-A2C6-9481A5453EB9}" type="slidenum">
              <a:rPr lang="ru-RU" smtClean="0"/>
              <a:pPr>
                <a:defRPr/>
              </a:pPr>
              <a:t>‹#›</a:t>
            </a:fld>
            <a:endParaRPr lang="ru-RU"/>
          </a:p>
        </p:txBody>
      </p:sp>
    </p:spTree>
  </p:cSld>
  <p:clrMapOvr>
    <a:masterClrMapping/>
  </p:clrMapOvr>
  <p:transition spd="slow">
    <p:push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54AB945-DBA5-4AF1-8853-2A31C9F5ECC4}" type="slidenum">
              <a:rPr lang="ru-RU" smtClean="0"/>
              <a:pPr>
                <a:defRPr/>
              </a:pPr>
              <a:t>‹#›</a:t>
            </a:fld>
            <a:endParaRPr lang="ru-RU"/>
          </a:p>
        </p:txBody>
      </p:sp>
    </p:spTree>
  </p:cSld>
  <p:clrMapOvr>
    <a:masterClrMapping/>
  </p:clrMapOvr>
  <p:transition spd="slow">
    <p:push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90620BC-C8D8-4CAB-81C4-2766E068873B}" type="slidenum">
              <a:rPr lang="ru-RU" smtClean="0"/>
              <a:pPr>
                <a:defRPr/>
              </a:pPr>
              <a:t>‹#›</a:t>
            </a:fld>
            <a:endParaRPr lang="ru-RU"/>
          </a:p>
        </p:txBody>
      </p:sp>
    </p:spTree>
  </p:cSld>
  <p:clrMapOvr>
    <a:masterClrMapping/>
  </p:clrMapOvr>
  <p:transition spd="slow">
    <p:push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890E735-0C6F-46DB-8ACC-A9F7C55C4DDE}"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ransition spd="slow">
    <p:push dir="r"/>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3743226" y="6165304"/>
            <a:ext cx="5400774" cy="50358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600" b="0" i="0" u="none" strike="noStrike" kern="1200" cap="none" spc="0" normalizeH="0" baseline="0" noProof="0" smtClean="0">
                <a:ln>
                  <a:noFill/>
                </a:ln>
                <a:solidFill>
                  <a:schemeClr val="tx1">
                    <a:lumMod val="75000"/>
                  </a:schemeClr>
                </a:solidFill>
                <a:effectLst>
                  <a:outerShdw blurRad="38100" dist="38100" dir="2700000" algn="tl">
                    <a:srgbClr val="000000">
                      <a:alpha val="43137"/>
                    </a:srgbClr>
                  </a:outerShdw>
                </a:effectLst>
                <a:uLnTx/>
                <a:uFillTx/>
                <a:latin typeface="Arial Narrow" pitchFamily="34" charset="0"/>
                <a:ea typeface="+mn-ea"/>
                <a:cs typeface="+mn-cs"/>
              </a:rPr>
              <a:t>Подготовил Студент ПТ №2 группы 1 КС 1.4 Фрик Александр</a:t>
            </a:r>
            <a:endParaRPr kumimoji="0" lang="ru-RU" sz="1600" b="0" i="0" u="none" strike="noStrike" kern="1200" cap="none" spc="0" normalizeH="0" baseline="0" noProof="0" dirty="0" smtClean="0">
              <a:ln>
                <a:noFill/>
              </a:ln>
              <a:solidFill>
                <a:schemeClr val="tx1">
                  <a:lumMod val="75000"/>
                </a:schemeClr>
              </a:solidFill>
              <a:effectLst>
                <a:outerShdw blurRad="38100" dist="38100" dir="2700000" algn="tl">
                  <a:srgbClr val="000000">
                    <a:alpha val="43137"/>
                  </a:srgbClr>
                </a:outerShdw>
              </a:effectLst>
              <a:uLnTx/>
              <a:uFillTx/>
              <a:latin typeface="Arial Narrow" pitchFamily="34" charset="0"/>
              <a:ea typeface="+mn-ea"/>
              <a:cs typeface="+mn-cs"/>
            </a:endParaRPr>
          </a:p>
        </p:txBody>
      </p:sp>
      <p:pic>
        <p:nvPicPr>
          <p:cNvPr id="5" name="Picture 2" descr="http://www.clinicaladvisor.com/webservice/ImageResizer.ashx%3Fn%3Dhttp://media.clinicaladvisor.com/images/2009/07/02/forum1108-sal_61277.jpg"/>
          <p:cNvPicPr>
            <a:picLocks noChangeAspect="1" noChangeArrowheads="1"/>
          </p:cNvPicPr>
          <p:nvPr/>
        </p:nvPicPr>
        <p:blipFill>
          <a:blip r:embed="rId2" cstate="print"/>
          <a:srcRect/>
          <a:stretch>
            <a:fillRect/>
          </a:stretch>
        </p:blipFill>
        <p:spPr bwMode="auto">
          <a:xfrm>
            <a:off x="323528" y="2996952"/>
            <a:ext cx="4227676" cy="2952328"/>
          </a:xfrm>
          <a:prstGeom prst="rect">
            <a:avLst/>
          </a:prstGeom>
          <a:noFill/>
        </p:spPr>
      </p:pic>
      <p:sp>
        <p:nvSpPr>
          <p:cNvPr id="6" name="Заголовок 4"/>
          <p:cNvSpPr txBox="1">
            <a:spLocks/>
          </p:cNvSpPr>
          <p:nvPr/>
        </p:nvSpPr>
        <p:spPr>
          <a:xfrm>
            <a:off x="827584" y="980728"/>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smtClean="0">
                <a:ln>
                  <a:noFill/>
                </a:ln>
                <a:solidFill>
                  <a:schemeClr val="tx1"/>
                </a:solidFill>
                <a:effectLst/>
                <a:uLnTx/>
                <a:uFillTx/>
                <a:latin typeface="+mj-lt"/>
                <a:ea typeface="+mj-ea"/>
                <a:cs typeface="+mj-cs"/>
              </a:rPr>
              <a:t>Гипотезы возникновения жизни на Земле</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ChangeAspect="1" noChangeArrowheads="1"/>
          </p:cNvPicPr>
          <p:nvPr/>
        </p:nvPicPr>
        <p:blipFill>
          <a:blip r:embed="rId3" cstate="print"/>
          <a:srcRect/>
          <a:stretch>
            <a:fillRect/>
          </a:stretch>
        </p:blipFill>
        <p:spPr bwMode="auto">
          <a:xfrm>
            <a:off x="217488" y="950913"/>
            <a:ext cx="4889500" cy="3087687"/>
          </a:xfrm>
          <a:prstGeom prst="rect">
            <a:avLst/>
          </a:prstGeom>
          <a:noFill/>
          <a:ln w="9525">
            <a:solidFill>
              <a:schemeClr val="bg1"/>
            </a:solidFill>
            <a:miter lim="800000"/>
            <a:headEnd/>
            <a:tailEnd/>
          </a:ln>
        </p:spPr>
      </p:pic>
      <p:sp>
        <p:nvSpPr>
          <p:cNvPr id="34818" name="Text Box 11"/>
          <p:cNvSpPr txBox="1">
            <a:spLocks noChangeArrowheads="1"/>
          </p:cNvSpPr>
          <p:nvPr/>
        </p:nvSpPr>
        <p:spPr bwMode="auto">
          <a:xfrm>
            <a:off x="203200" y="4030663"/>
            <a:ext cx="8720138" cy="2800767"/>
          </a:xfrm>
          <a:prstGeom prst="rect">
            <a:avLst/>
          </a:prstGeom>
          <a:noFill/>
          <a:ln w="9525">
            <a:noFill/>
            <a:miter lim="800000"/>
            <a:headEnd/>
            <a:tailEnd/>
          </a:ln>
        </p:spPr>
        <p:txBody>
          <a:bodyPr>
            <a:spAutoFit/>
          </a:bodyPr>
          <a:lstStyle/>
          <a:p>
            <a:pPr algn="ctr">
              <a:spcBef>
                <a:spcPct val="50000"/>
              </a:spcBef>
            </a:pPr>
            <a:r>
              <a:rPr lang="ru-RU" sz="2200" dirty="0" err="1">
                <a:latin typeface="Times New Roman" pitchFamily="18" charset="0"/>
                <a:cs typeface="Times New Roman" pitchFamily="18" charset="0"/>
              </a:rPr>
              <a:t>Реди</a:t>
            </a:r>
            <a:r>
              <a:rPr lang="ru-RU" sz="2200" dirty="0">
                <a:latin typeface="Times New Roman" pitchFamily="18" charset="0"/>
                <a:cs typeface="Times New Roman" pitchFamily="18" charset="0"/>
              </a:rPr>
              <a:t> взял 4 горшка с широким горлом, поместил в один мертвую змею, в другой – немного рыбы, в третий – угрей, в четвертый – кусок телятины, плотно закрыл. Затем поместил то же самое в 4 других горшка, оставив их открытыми. Вскоре мясо и рыба в открытых сосудах зачервивели, и можно было видеть, как мухи свободно залетают в сосуды и вылетают из них. В закрытых горшках не оказалось ни одного червяка, хотя прошло много дней, после того как был начат опыт. </a:t>
            </a:r>
          </a:p>
        </p:txBody>
      </p:sp>
      <p:sp>
        <p:nvSpPr>
          <p:cNvPr id="7174" name="Text Box 12"/>
          <p:cNvSpPr txBox="1">
            <a:spLocks noChangeArrowheads="1"/>
          </p:cNvSpPr>
          <p:nvPr/>
        </p:nvSpPr>
        <p:spPr bwMode="auto">
          <a:xfrm>
            <a:off x="428625" y="260350"/>
            <a:ext cx="7705725" cy="708025"/>
          </a:xfrm>
          <a:prstGeom prst="rect">
            <a:avLst/>
          </a:prstGeom>
          <a:noFill/>
          <a:ln>
            <a:noFill/>
          </a:ln>
          <a:extLst>
            <a:ext uri="{909E8E84-426E-40DD-AFC4-6F175D3DCCD1}"/>
            <a:ext uri="{91240B29-F687-4F45-9708-019B960494DF}"/>
          </a:extLst>
        </p:spPr>
        <p:txBody>
          <a:bodyPr>
            <a:spAutoFit/>
          </a:bodyPr>
          <a:lstStyle>
            <a:defPPr>
              <a:defRPr lang="ru-RU"/>
            </a:defPPr>
            <a:lvl1pPr algn="ctr" eaLnBrk="1" hangingPunct="1">
              <a:spcBef>
                <a:spcPct val="50000"/>
              </a:spcBef>
              <a:defRPr sz="4000" b="1">
                <a:solidFill>
                  <a:srgbClr val="660066"/>
                </a:solidFill>
                <a:effectLst>
                  <a:outerShdw blurRad="38100" dist="38100" dir="2700000" algn="tl">
                    <a:srgbClr val="000000">
                      <a:alpha val="43137"/>
                    </a:srgbClr>
                  </a:outerShdw>
                </a:effectLs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ru-RU" dirty="0" smtClean="0">
                <a:effectLst/>
                <a:latin typeface="Arial Narrow" pitchFamily="34" charset="0"/>
              </a:rPr>
              <a:t>Опыты </a:t>
            </a:r>
            <a:r>
              <a:rPr lang="ru-RU" dirty="0" err="1" smtClean="0">
                <a:effectLst/>
                <a:latin typeface="Arial Narrow" pitchFamily="34" charset="0"/>
              </a:rPr>
              <a:t>Франческо</a:t>
            </a:r>
            <a:r>
              <a:rPr lang="ru-RU" dirty="0" smtClean="0">
                <a:effectLst/>
                <a:latin typeface="Arial Narrow" pitchFamily="34" charset="0"/>
              </a:rPr>
              <a:t> РЕДИ, </a:t>
            </a:r>
            <a:r>
              <a:rPr lang="ru-RU" dirty="0">
                <a:effectLst/>
                <a:latin typeface="Arial Narrow" pitchFamily="34" charset="0"/>
              </a:rPr>
              <a:t>1668 г. </a:t>
            </a:r>
          </a:p>
        </p:txBody>
      </p:sp>
      <p:sp>
        <p:nvSpPr>
          <p:cNvPr id="2" name="Прямоугольник 1"/>
          <p:cNvSpPr>
            <a:spLocks noChangeArrowheads="1"/>
          </p:cNvSpPr>
          <p:nvPr/>
        </p:nvSpPr>
        <p:spPr bwMode="auto">
          <a:xfrm>
            <a:off x="5138738" y="1341438"/>
            <a:ext cx="3816350" cy="1785104"/>
          </a:xfrm>
          <a:prstGeom prst="rect">
            <a:avLst/>
          </a:prstGeom>
          <a:noFill/>
          <a:ln w="9525">
            <a:noFill/>
            <a:miter lim="800000"/>
            <a:headEnd/>
            <a:tailEnd/>
          </a:ln>
        </p:spPr>
        <p:txBody>
          <a:bodyPr>
            <a:spAutoFit/>
          </a:bodyPr>
          <a:lstStyle/>
          <a:p>
            <a:pPr algn="ctr">
              <a:spcBef>
                <a:spcPct val="50000"/>
              </a:spcBef>
            </a:pPr>
            <a:r>
              <a:rPr lang="ru-RU" sz="2200" dirty="0" smtClean="0">
                <a:latin typeface="Times New Roman" pitchFamily="18" charset="0"/>
                <a:cs typeface="Times New Roman" pitchFamily="18" charset="0"/>
              </a:rPr>
              <a:t>Мухи </a:t>
            </a:r>
            <a:r>
              <a:rPr lang="ru-RU" sz="2200" dirty="0">
                <a:latin typeface="Times New Roman" pitchFamily="18" charset="0"/>
                <a:cs typeface="Times New Roman" pitchFamily="18" charset="0"/>
              </a:rPr>
              <a:t>не родятся из гниющего мяса. Черви не заводятся сами собой в гниющем мясе. Они выводятся из яичек, отложенных туда </a:t>
            </a:r>
            <a:r>
              <a:rPr lang="ru-RU" sz="2200" dirty="0" smtClean="0">
                <a:latin typeface="Times New Roman" pitchFamily="18" charset="0"/>
                <a:cs typeface="Times New Roman" pitchFamily="18" charset="0"/>
              </a:rPr>
              <a:t>мухами.</a:t>
            </a:r>
            <a:endParaRPr lang="ru-RU" sz="2200" dirty="0">
              <a:latin typeface="Times New Roman" pitchFamily="18" charset="0"/>
              <a:cs typeface="Times New Roman" pitchFamily="18" charset="0"/>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4895850" y="3934123"/>
            <a:ext cx="4248150" cy="2923877"/>
          </a:xfrm>
          <a:prstGeom prst="rect">
            <a:avLst/>
          </a:prstGeom>
          <a:noFill/>
          <a:ln w="9525">
            <a:noFill/>
            <a:miter lim="800000"/>
            <a:headEnd/>
            <a:tailEnd/>
          </a:ln>
        </p:spPr>
        <p:txBody>
          <a:bodyPr>
            <a:spAutoFit/>
          </a:bodyPr>
          <a:lstStyle/>
          <a:p>
            <a:r>
              <a:rPr lang="ru-RU" sz="2300" b="1" dirty="0" err="1">
                <a:latin typeface="Times New Roman" pitchFamily="18" charset="0"/>
                <a:cs typeface="Times New Roman" pitchFamily="18" charset="0"/>
              </a:rPr>
              <a:t>Лаццаро</a:t>
            </a:r>
            <a:r>
              <a:rPr lang="ru-RU" sz="2300" b="1" dirty="0">
                <a:latin typeface="Times New Roman" pitchFamily="18" charset="0"/>
                <a:cs typeface="Times New Roman" pitchFamily="18" charset="0"/>
              </a:rPr>
              <a:t> </a:t>
            </a:r>
            <a:r>
              <a:rPr lang="ru-RU" sz="2300" b="1" dirty="0" err="1">
                <a:latin typeface="Times New Roman" pitchFamily="18" charset="0"/>
                <a:cs typeface="Times New Roman" pitchFamily="18" charset="0"/>
              </a:rPr>
              <a:t>Спалланцани</a:t>
            </a:r>
            <a:r>
              <a:rPr lang="ru-RU" sz="2300" b="1" dirty="0">
                <a:latin typeface="Times New Roman" pitchFamily="18" charset="0"/>
                <a:cs typeface="Times New Roman" pitchFamily="18" charset="0"/>
              </a:rPr>
              <a:t>, </a:t>
            </a:r>
            <a:r>
              <a:rPr lang="ru-RU" sz="2300" dirty="0">
                <a:latin typeface="Times New Roman" pitchFamily="18" charset="0"/>
                <a:cs typeface="Times New Roman" pitchFamily="18" charset="0"/>
              </a:rPr>
              <a:t>итальянский аббат, математик и натуралист :</a:t>
            </a:r>
            <a:r>
              <a:rPr lang="en-US" sz="2300" dirty="0">
                <a:latin typeface="Times New Roman" pitchFamily="18" charset="0"/>
                <a:cs typeface="Times New Roman" pitchFamily="18" charset="0"/>
              </a:rPr>
              <a:t> </a:t>
            </a:r>
            <a:r>
              <a:rPr lang="ru-RU" sz="2300" dirty="0">
                <a:latin typeface="Times New Roman" pitchFamily="18" charset="0"/>
                <a:cs typeface="Times New Roman" pitchFamily="18" charset="0"/>
              </a:rPr>
              <a:t>«…Стоит только запаять бутылочки и прокипятить настой в течение часа – и там не появится ни одного микроба, сколько бы настой ни простоял…»</a:t>
            </a:r>
          </a:p>
        </p:txBody>
      </p:sp>
      <p:sp>
        <p:nvSpPr>
          <p:cNvPr id="10243" name="Text Box 6"/>
          <p:cNvSpPr txBox="1">
            <a:spLocks noChangeArrowheads="1"/>
          </p:cNvSpPr>
          <p:nvPr/>
        </p:nvSpPr>
        <p:spPr bwMode="auto">
          <a:xfrm>
            <a:off x="5364088" y="0"/>
            <a:ext cx="2947987" cy="46196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defPPr>
              <a:defRPr lang="ru-RU"/>
            </a:defPPr>
            <a:lvl1pPr algn="ctr" eaLnBrk="1" hangingPunct="1">
              <a:spcBef>
                <a:spcPct val="50000"/>
              </a:spcBef>
              <a:defRPr sz="2400" b="1">
                <a:solidFill>
                  <a:schemeClr val="tx1"/>
                </a:solidFill>
                <a:effectLst>
                  <a:outerShdw blurRad="38100" dist="38100" dir="2700000" algn="tl">
                    <a:srgbClr val="000000">
                      <a:alpha val="43137"/>
                    </a:srgbClr>
                  </a:outerShdw>
                </a:effectLst>
                <a:latin typeface="Arial Narrow" pitchFamily="34"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ru-RU" dirty="0">
                <a:latin typeface="Times New Roman" pitchFamily="18" charset="0"/>
                <a:cs typeface="Times New Roman" pitchFamily="18" charset="0"/>
              </a:rPr>
              <a:t>Идеи биогенеза:</a:t>
            </a:r>
          </a:p>
        </p:txBody>
      </p:sp>
      <p:sp>
        <p:nvSpPr>
          <p:cNvPr id="10244" name="Text Box 7"/>
          <p:cNvSpPr txBox="1">
            <a:spLocks noChangeArrowheads="1"/>
          </p:cNvSpPr>
          <p:nvPr/>
        </p:nvSpPr>
        <p:spPr bwMode="auto">
          <a:xfrm>
            <a:off x="755576" y="0"/>
            <a:ext cx="2592387" cy="46196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defRPr/>
            </a:pP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Идеи </a:t>
            </a:r>
            <a:r>
              <a:rPr lang="ru-RU" sz="2400" b="1" dirty="0">
                <a:effectLst>
                  <a:outerShdw blurRad="38100" dist="38100" dir="2700000" algn="tl">
                    <a:srgbClr val="000000">
                      <a:alpha val="43137"/>
                    </a:srgbClr>
                  </a:outerShdw>
                </a:effectLst>
                <a:latin typeface="Times New Roman" pitchFamily="18" charset="0"/>
                <a:cs typeface="Times New Roman" pitchFamily="18" charset="0"/>
              </a:rPr>
              <a:t>абиогенеза</a:t>
            </a:r>
          </a:p>
        </p:txBody>
      </p:sp>
      <p:sp>
        <p:nvSpPr>
          <p:cNvPr id="10246" name="Text Box 10"/>
          <p:cNvSpPr txBox="1">
            <a:spLocks noChangeArrowheads="1"/>
          </p:cNvSpPr>
          <p:nvPr/>
        </p:nvSpPr>
        <p:spPr bwMode="auto">
          <a:xfrm>
            <a:off x="179388" y="4076700"/>
            <a:ext cx="3600450" cy="2569934"/>
          </a:xfrm>
          <a:prstGeom prst="rect">
            <a:avLst/>
          </a:prstGeom>
          <a:noFill/>
          <a:ln w="9525">
            <a:noFill/>
            <a:miter lim="800000"/>
            <a:headEnd/>
            <a:tailEnd/>
          </a:ln>
        </p:spPr>
        <p:txBody>
          <a:bodyPr>
            <a:spAutoFit/>
          </a:bodyPr>
          <a:lstStyle/>
          <a:p>
            <a:r>
              <a:rPr lang="ru-RU" sz="2300" b="1" dirty="0">
                <a:latin typeface="Times New Roman" pitchFamily="18" charset="0"/>
                <a:cs typeface="Times New Roman" pitchFamily="18" charset="0"/>
              </a:rPr>
              <a:t>Жорж-Луи </a:t>
            </a:r>
            <a:r>
              <a:rPr lang="ru-RU" sz="2300" b="1" dirty="0" err="1">
                <a:latin typeface="Times New Roman" pitchFamily="18" charset="0"/>
                <a:cs typeface="Times New Roman" pitchFamily="18" charset="0"/>
              </a:rPr>
              <a:t>Леклерк</a:t>
            </a:r>
            <a:r>
              <a:rPr lang="ru-RU" sz="2300" b="1" dirty="0">
                <a:latin typeface="Times New Roman" pitchFamily="18" charset="0"/>
                <a:cs typeface="Times New Roman" pitchFamily="18" charset="0"/>
              </a:rPr>
              <a:t>, граф де Бюффон, </a:t>
            </a:r>
            <a:r>
              <a:rPr lang="ru-RU" sz="2300" dirty="0">
                <a:latin typeface="Times New Roman" pitchFamily="18" charset="0"/>
                <a:cs typeface="Times New Roman" pitchFamily="18" charset="0"/>
              </a:rPr>
              <a:t>французский писатель, натуралист, биолог, математик, художник: «…Микробы зарождаются из настоек и подливок!..»</a:t>
            </a:r>
          </a:p>
        </p:txBody>
      </p:sp>
      <p:pic>
        <p:nvPicPr>
          <p:cNvPr id="36870" name="Picture 13" descr="File:Spallanzani.jpg"/>
          <p:cNvPicPr>
            <a:picLocks noChangeAspect="1" noChangeArrowheads="1"/>
          </p:cNvPicPr>
          <p:nvPr/>
        </p:nvPicPr>
        <p:blipFill>
          <a:blip r:embed="rId3" cstate="print"/>
          <a:srcRect/>
          <a:stretch>
            <a:fillRect/>
          </a:stretch>
        </p:blipFill>
        <p:spPr bwMode="auto">
          <a:xfrm>
            <a:off x="5508104" y="548680"/>
            <a:ext cx="2641600" cy="3136900"/>
          </a:xfrm>
          <a:prstGeom prst="rect">
            <a:avLst/>
          </a:prstGeom>
          <a:noFill/>
          <a:ln w="9525">
            <a:noFill/>
            <a:miter lim="800000"/>
            <a:headEnd/>
            <a:tailEnd/>
          </a:ln>
        </p:spPr>
      </p:pic>
      <p:sp>
        <p:nvSpPr>
          <p:cNvPr id="2" name="Прямоугольник 1"/>
          <p:cNvSpPr/>
          <p:nvPr/>
        </p:nvSpPr>
        <p:spPr>
          <a:xfrm>
            <a:off x="5796136" y="3645024"/>
            <a:ext cx="1672253" cy="461665"/>
          </a:xfrm>
          <a:prstGeom prst="rect">
            <a:avLst/>
          </a:prstGeom>
        </p:spPr>
        <p:txBody>
          <a:bodyPr wrap="none">
            <a:spAutoFit/>
          </a:bodyPr>
          <a:lstStyle/>
          <a:p>
            <a:pPr>
              <a:defRPr/>
            </a:pPr>
            <a:r>
              <a:rPr lang="ru-RU" sz="2400" b="1" dirty="0">
                <a:effectLst>
                  <a:outerShdw blurRad="38100" dist="38100" dir="2700000" algn="tl">
                    <a:srgbClr val="000000">
                      <a:alpha val="43137"/>
                    </a:srgbClr>
                  </a:outerShdw>
                </a:effectLst>
                <a:latin typeface="Times New Roman" pitchFamily="18" charset="0"/>
                <a:cs typeface="Times New Roman" pitchFamily="18" charset="0"/>
              </a:rPr>
              <a:t>1729 - 1799</a:t>
            </a:r>
          </a:p>
        </p:txBody>
      </p:sp>
      <p:sp>
        <p:nvSpPr>
          <p:cNvPr id="12" name="Прямоугольник 11"/>
          <p:cNvSpPr/>
          <p:nvPr/>
        </p:nvSpPr>
        <p:spPr>
          <a:xfrm>
            <a:off x="1331640" y="3717032"/>
            <a:ext cx="1672253" cy="461665"/>
          </a:xfrm>
          <a:prstGeom prst="rect">
            <a:avLst/>
          </a:prstGeom>
        </p:spPr>
        <p:txBody>
          <a:bodyPr wrap="none">
            <a:spAutoFit/>
          </a:bodyPr>
          <a:lstStyle/>
          <a:p>
            <a:pPr>
              <a:defRPr/>
            </a:pPr>
            <a:r>
              <a:rPr lang="ru-RU" sz="2400" b="1" dirty="0">
                <a:effectLst>
                  <a:outerShdw blurRad="38100" dist="38100" dir="2700000" algn="tl">
                    <a:srgbClr val="000000">
                      <a:alpha val="43137"/>
                    </a:srgbClr>
                  </a:outerShdw>
                </a:effectLst>
                <a:latin typeface="Times New Roman" pitchFamily="18" charset="0"/>
                <a:cs typeface="Times New Roman" pitchFamily="18" charset="0"/>
              </a:rPr>
              <a:t>1707 - 1788</a:t>
            </a:r>
          </a:p>
        </p:txBody>
      </p:sp>
      <p:pic>
        <p:nvPicPr>
          <p:cNvPr id="36873" name="Picture 15" descr="File:Buffon 1707-1788.jpg"/>
          <p:cNvPicPr>
            <a:picLocks noChangeAspect="1" noChangeArrowheads="1"/>
          </p:cNvPicPr>
          <p:nvPr/>
        </p:nvPicPr>
        <p:blipFill>
          <a:blip r:embed="rId4" cstate="print"/>
          <a:srcRect/>
          <a:stretch>
            <a:fillRect/>
          </a:stretch>
        </p:blipFill>
        <p:spPr bwMode="auto">
          <a:xfrm>
            <a:off x="899592" y="548680"/>
            <a:ext cx="2305050" cy="3170238"/>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1000"/>
                                        <p:tgtEl>
                                          <p:spTgt spid="10246"/>
                                        </p:tgtEl>
                                      </p:cBhvr>
                                    </p:animEffect>
                                    <p:anim calcmode="lin" valueType="num">
                                      <p:cBhvr>
                                        <p:cTn id="8" dur="1000" fill="hold"/>
                                        <p:tgtEl>
                                          <p:spTgt spid="10246"/>
                                        </p:tgtEl>
                                        <p:attrNameLst>
                                          <p:attrName>ppt_x</p:attrName>
                                        </p:attrNameLst>
                                      </p:cBhvr>
                                      <p:tavLst>
                                        <p:tav tm="0">
                                          <p:val>
                                            <p:strVal val="#ppt_x"/>
                                          </p:val>
                                        </p:tav>
                                        <p:tav tm="100000">
                                          <p:val>
                                            <p:strVal val="#ppt_x"/>
                                          </p:val>
                                        </p:tav>
                                      </p:tavLst>
                                    </p:anim>
                                    <p:anim calcmode="lin" valueType="num">
                                      <p:cBhvr>
                                        <p:cTn id="9" dur="1000" fill="hold"/>
                                        <p:tgtEl>
                                          <p:spTgt spid="102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2"/>
                                        </p:tgtEl>
                                        <p:attrNameLst>
                                          <p:attrName>style.visibility</p:attrName>
                                        </p:attrNameLst>
                                      </p:cBhvr>
                                      <p:to>
                                        <p:strVal val="visible"/>
                                      </p:to>
                                    </p:set>
                                    <p:animEffect transition="in" filter="fade">
                                      <p:cBhvr>
                                        <p:cTn id="14" dur="1000"/>
                                        <p:tgtEl>
                                          <p:spTgt spid="10242"/>
                                        </p:tgtEl>
                                      </p:cBhvr>
                                    </p:animEffect>
                                    <p:anim calcmode="lin" valueType="num">
                                      <p:cBhvr>
                                        <p:cTn id="15" dur="1000" fill="hold"/>
                                        <p:tgtEl>
                                          <p:spTgt spid="10242"/>
                                        </p:tgtEl>
                                        <p:attrNameLst>
                                          <p:attrName>ppt_x</p:attrName>
                                        </p:attrNameLst>
                                      </p:cBhvr>
                                      <p:tavLst>
                                        <p:tav tm="0">
                                          <p:val>
                                            <p:strVal val="#ppt_x"/>
                                          </p:val>
                                        </p:tav>
                                        <p:tav tm="100000">
                                          <p:val>
                                            <p:strVal val="#ppt_x"/>
                                          </p:val>
                                        </p:tav>
                                      </p:tavLst>
                                    </p:anim>
                                    <p:anim calcmode="lin" valueType="num">
                                      <p:cBhvr>
                                        <p:cTn id="16"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2"/>
          <p:cNvPicPr>
            <a:picLocks noChangeAspect="1" noChangeArrowheads="1"/>
          </p:cNvPicPr>
          <p:nvPr/>
        </p:nvPicPr>
        <p:blipFill>
          <a:blip r:embed="rId3" cstate="print"/>
          <a:srcRect/>
          <a:stretch>
            <a:fillRect/>
          </a:stretch>
        </p:blipFill>
        <p:spPr bwMode="auto">
          <a:xfrm>
            <a:off x="206375" y="4695825"/>
            <a:ext cx="1801813" cy="2068513"/>
          </a:xfrm>
          <a:prstGeom prst="rect">
            <a:avLst/>
          </a:prstGeom>
          <a:noFill/>
          <a:ln w="9525">
            <a:noFill/>
            <a:miter lim="800000"/>
            <a:headEnd/>
            <a:tailEnd/>
          </a:ln>
        </p:spPr>
      </p:pic>
      <p:sp>
        <p:nvSpPr>
          <p:cNvPr id="38914" name="Text Box 15"/>
          <p:cNvSpPr txBox="1">
            <a:spLocks noChangeArrowheads="1"/>
          </p:cNvSpPr>
          <p:nvPr/>
        </p:nvSpPr>
        <p:spPr bwMode="auto">
          <a:xfrm>
            <a:off x="3003550" y="3933825"/>
            <a:ext cx="5976938" cy="2462213"/>
          </a:xfrm>
          <a:prstGeom prst="rect">
            <a:avLst/>
          </a:prstGeom>
          <a:noFill/>
          <a:ln w="9525">
            <a:noFill/>
            <a:miter lim="800000"/>
            <a:headEnd/>
            <a:tailEnd/>
          </a:ln>
        </p:spPr>
        <p:txBody>
          <a:bodyPr>
            <a:spAutoFit/>
          </a:bodyPr>
          <a:lstStyle/>
          <a:p>
            <a:pPr>
              <a:spcBef>
                <a:spcPct val="50000"/>
              </a:spcBef>
            </a:pPr>
            <a:r>
              <a:rPr lang="ru-RU" sz="2200" dirty="0">
                <a:solidFill>
                  <a:srgbClr val="660066"/>
                </a:solidFill>
                <a:latin typeface="Times New Roman" pitchFamily="18" charset="0"/>
                <a:cs typeface="Times New Roman" pitchFamily="18" charset="0"/>
              </a:rPr>
              <a:t>Провел ряд опытов, поместив мясной отвар в колбы, у которых горлышко было вытянуто в длинную трубочку, изогнутую на манер шеи лебедя -  воздух проходил в колбу, а микроорганизмы застревали в горлышке. Отвар оставался стерильным, что указывало на отсутствие самозарождения микроорганизмов. </a:t>
            </a:r>
          </a:p>
        </p:txBody>
      </p:sp>
      <p:sp>
        <p:nvSpPr>
          <p:cNvPr id="2" name="Прямоугольник 1"/>
          <p:cNvSpPr/>
          <p:nvPr/>
        </p:nvSpPr>
        <p:spPr>
          <a:xfrm>
            <a:off x="3024188" y="1125538"/>
            <a:ext cx="5976937" cy="2800767"/>
          </a:xfrm>
          <a:prstGeom prst="rect">
            <a:avLst/>
          </a:prstGeom>
        </p:spPr>
        <p:txBody>
          <a:bodyPr>
            <a:spAutoFit/>
          </a:bodyPr>
          <a:lstStyle/>
          <a:p>
            <a:pPr>
              <a:defRPr/>
            </a:pPr>
            <a:r>
              <a:rPr lang="ru-RU" sz="2200" b="1" dirty="0">
                <a:effectLst>
                  <a:outerShdw blurRad="38100" dist="38100" dir="2700000" algn="tl">
                    <a:srgbClr val="000000">
                      <a:alpha val="43137"/>
                    </a:srgbClr>
                  </a:outerShdw>
                </a:effectLst>
                <a:latin typeface="Times New Roman" pitchFamily="18" charset="0"/>
                <a:cs typeface="Times New Roman" pitchFamily="18" charset="0"/>
              </a:rPr>
              <a:t>Луи Пастер (1822-1895) </a:t>
            </a:r>
            <a:r>
              <a:rPr lang="ru-RU" sz="2200" dirty="0">
                <a:latin typeface="Times New Roman" pitchFamily="18" charset="0"/>
                <a:cs typeface="Times New Roman" pitchFamily="18" charset="0"/>
              </a:rPr>
              <a:t>– французский ученый, основоположник современной микробиологии и иммунологии, иностранный член-корреспондент, почетный член Петербургской АН. </a:t>
            </a:r>
            <a:r>
              <a:rPr lang="ru-RU" sz="2200" b="1" dirty="0">
                <a:latin typeface="Times New Roman" pitchFamily="18" charset="0"/>
                <a:cs typeface="Times New Roman" pitchFamily="18" charset="0"/>
              </a:rPr>
              <a:t>Поставил точку</a:t>
            </a:r>
            <a:r>
              <a:rPr lang="ru-RU" sz="2200" dirty="0">
                <a:latin typeface="Times New Roman" pitchFamily="18" charset="0"/>
                <a:cs typeface="Times New Roman" pitchFamily="18" charset="0"/>
              </a:rPr>
              <a:t> в многовековом споре о самозарождении некоторых форм жизни, опытным путем доказав невозможность этого.</a:t>
            </a:r>
          </a:p>
        </p:txBody>
      </p:sp>
      <p:pic>
        <p:nvPicPr>
          <p:cNvPr id="38916" name="Picture 9" descr="http://evolutsia.com/images/stories/izobretateli/Lui_Pasteur/post-3616-1143732370_thumb.jpg"/>
          <p:cNvPicPr>
            <a:picLocks noChangeAspect="1" noChangeArrowheads="1"/>
          </p:cNvPicPr>
          <p:nvPr/>
        </p:nvPicPr>
        <p:blipFill>
          <a:blip r:embed="rId4" cstate="print"/>
          <a:srcRect/>
          <a:stretch>
            <a:fillRect/>
          </a:stretch>
        </p:blipFill>
        <p:spPr bwMode="auto">
          <a:xfrm>
            <a:off x="179388" y="1052513"/>
            <a:ext cx="2736850" cy="3617912"/>
          </a:xfrm>
          <a:prstGeom prst="rect">
            <a:avLst/>
          </a:prstGeom>
          <a:noFill/>
          <a:ln w="9525">
            <a:noFill/>
            <a:miter lim="800000"/>
            <a:headEnd/>
            <a:tailEnd/>
          </a:ln>
        </p:spPr>
      </p:pic>
      <p:sp>
        <p:nvSpPr>
          <p:cNvPr id="8" name="Text Box 12"/>
          <p:cNvSpPr txBox="1">
            <a:spLocks noChangeArrowheads="1"/>
          </p:cNvSpPr>
          <p:nvPr/>
        </p:nvSpPr>
        <p:spPr bwMode="auto">
          <a:xfrm>
            <a:off x="204788" y="276225"/>
            <a:ext cx="8856662" cy="708025"/>
          </a:xfrm>
          <a:prstGeom prst="rect">
            <a:avLst/>
          </a:prstGeom>
          <a:noFill/>
          <a:ln>
            <a:noFill/>
          </a:ln>
          <a:extLst>
            <a:ext uri="{909E8E84-426E-40DD-AFC4-6F175D3DCCD1}"/>
            <a:ext uri="{91240B29-F687-4F45-9708-019B960494DF}"/>
          </a:extLst>
        </p:spPr>
        <p:txBody>
          <a:bodyPr>
            <a:spAutoFit/>
          </a:bodyPr>
          <a:lstStyle>
            <a:defPPr>
              <a:defRPr lang="ru-RU"/>
            </a:defPPr>
            <a:lvl1pPr algn="ctr" eaLnBrk="1" hangingPunct="1">
              <a:spcBef>
                <a:spcPct val="50000"/>
              </a:spcBef>
              <a:defRPr sz="4000" b="1">
                <a:solidFill>
                  <a:srgbClr val="660066"/>
                </a:solidFill>
                <a:effectLst>
                  <a:outerShdw blurRad="38100" dist="38100" dir="2700000" algn="tl">
                    <a:srgbClr val="000000">
                      <a:alpha val="43137"/>
                    </a:srgbClr>
                  </a:outerShdw>
                </a:effectLs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ru-RU" dirty="0">
                <a:effectLst/>
                <a:latin typeface="Arial Narrow" pitchFamily="34" charset="0"/>
              </a:rPr>
              <a:t>Опровержение </a:t>
            </a:r>
            <a:r>
              <a:rPr lang="ru-RU" dirty="0" smtClean="0">
                <a:effectLst/>
                <a:latin typeface="Arial Narrow" pitchFamily="34" charset="0"/>
              </a:rPr>
              <a:t>самозарождения…</a:t>
            </a:r>
            <a:endParaRPr lang="ru-RU" dirty="0">
              <a:effectLst/>
              <a:latin typeface="Arial Narrow" pitchFamily="34" charset="0"/>
            </a:endParaRPr>
          </a:p>
        </p:txBody>
      </p:sp>
    </p:spTree>
  </p:cSld>
  <p:clrMapOvr>
    <a:masterClrMapping/>
  </p:clrMapOvr>
  <p:transition spd="slow">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404813"/>
            <a:ext cx="8447088" cy="4537075"/>
          </a:xfrm>
        </p:spPr>
        <p:txBody>
          <a:bodyPr/>
          <a:lstStyle/>
          <a:p>
            <a:pPr fontAlgn="auto">
              <a:spcAft>
                <a:spcPts val="0"/>
              </a:spcAft>
              <a:defRPr/>
            </a:pPr>
            <a:r>
              <a:rPr lang="ru-RU" sz="4000" b="1" dirty="0" smtClean="0">
                <a:solidFill>
                  <a:schemeClr val="tx1"/>
                </a:solidFill>
                <a:effectLst/>
                <a:latin typeface="Arial Narrow" pitchFamily="34" charset="0"/>
              </a:rPr>
              <a:t>Современная наука </a:t>
            </a:r>
            <a:br>
              <a:rPr lang="ru-RU" sz="4000" b="1" dirty="0" smtClean="0">
                <a:solidFill>
                  <a:schemeClr val="tx1"/>
                </a:solidFill>
                <a:effectLst/>
                <a:latin typeface="Arial Narrow" pitchFamily="34" charset="0"/>
              </a:rPr>
            </a:br>
            <a:r>
              <a:rPr lang="ru-RU" sz="4000" b="1" dirty="0" smtClean="0">
                <a:solidFill>
                  <a:schemeClr val="tx1"/>
                </a:solidFill>
                <a:effectLst/>
                <a:latin typeface="Arial Narrow" pitchFamily="34" charset="0"/>
              </a:rPr>
              <a:t>признает только естественное происхождение жизни в результате развития материи и действия физических и химических сил…</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6"/>
          <p:cNvSpPr txBox="1">
            <a:spLocks noChangeArrowheads="1"/>
          </p:cNvSpPr>
          <p:nvPr/>
        </p:nvSpPr>
        <p:spPr bwMode="auto">
          <a:xfrm>
            <a:off x="120650" y="261983"/>
            <a:ext cx="8912225" cy="763542"/>
          </a:xfrm>
          <a:prstGeom prst="rect">
            <a:avLst/>
          </a:prstGeom>
          <a:noFill/>
          <a:ln>
            <a:noFill/>
          </a:ln>
          <a:extLst>
            <a:ext uri="{909E8E84-426E-40DD-AFC4-6F175D3DCCD1}"/>
            <a:ext uri="{91240B29-F687-4F45-9708-019B960494DF}"/>
          </a:extLst>
        </p:spPr>
        <p:txBody>
          <a:bodyPr anchor="b">
            <a:spAutoFit/>
          </a:bodyPr>
          <a:lstStyle>
            <a:lvl1pPr algn="ctr" defTabSz="914400" eaLnBrk="1" latinLnBrk="0" hangingPunct="1">
              <a:lnSpc>
                <a:spcPts val="5800"/>
              </a:lnSpc>
              <a:spcBef>
                <a:spcPct val="50000"/>
              </a:spcBef>
              <a:buNone/>
              <a:defRPr sz="3200" b="1">
                <a:solidFill>
                  <a:srgbClr val="660066"/>
                </a:solidFill>
                <a:effectLst>
                  <a:outerShdw blurRad="38100" dist="38100" dir="2700000" algn="tl">
                    <a:srgbClr val="000000">
                      <a:alpha val="43137"/>
                    </a:srgbClr>
                  </a:outerShdw>
                </a:effectLst>
              </a:defRPr>
            </a:lvl1pPr>
          </a:lstStyle>
          <a:p>
            <a:pPr>
              <a:defRPr/>
            </a:pPr>
            <a:r>
              <a:rPr lang="ru-RU" sz="4000" dirty="0">
                <a:effectLst/>
                <a:latin typeface="Arial Narrow" pitchFamily="34" charset="0"/>
              </a:rPr>
              <a:t>Гипотеза биохимической эволюции</a:t>
            </a:r>
          </a:p>
        </p:txBody>
      </p:sp>
      <p:sp>
        <p:nvSpPr>
          <p:cNvPr id="41986" name="Прямоугольник 1"/>
          <p:cNvSpPr>
            <a:spLocks noChangeArrowheads="1"/>
          </p:cNvSpPr>
          <p:nvPr/>
        </p:nvSpPr>
        <p:spPr bwMode="auto">
          <a:xfrm>
            <a:off x="251520" y="1196752"/>
            <a:ext cx="5895975" cy="4524315"/>
          </a:xfrm>
          <a:prstGeom prst="rect">
            <a:avLst/>
          </a:prstGeom>
          <a:noFill/>
          <a:ln w="9525">
            <a:noFill/>
            <a:miter lim="800000"/>
            <a:headEnd/>
            <a:tailEnd/>
          </a:ln>
        </p:spPr>
        <p:txBody>
          <a:bodyPr wrap="square">
            <a:spAutoFit/>
          </a:bodyPr>
          <a:lstStyle/>
          <a:p>
            <a:r>
              <a:rPr lang="ru-RU" sz="3200" b="1" dirty="0">
                <a:latin typeface="Times New Roman" pitchFamily="18" charset="0"/>
                <a:cs typeface="Times New Roman" pitchFamily="18" charset="0"/>
              </a:rPr>
              <a:t>Высказана в 1924 г. Александром Ивановичем Опариным, </a:t>
            </a:r>
            <a:r>
              <a:rPr lang="ru-RU" sz="3200" dirty="0">
                <a:latin typeface="Times New Roman" pitchFamily="18" charset="0"/>
                <a:cs typeface="Times New Roman" pitchFamily="18" charset="0"/>
              </a:rPr>
              <a:t>русским биохимиком, указавшим путь экспериментального решения проблемы появления жизни; решающую роль в превращениях неживого в живое отвел </a:t>
            </a:r>
            <a:r>
              <a:rPr lang="ru-RU" sz="3200" b="1" dirty="0">
                <a:latin typeface="Times New Roman" pitchFamily="18" charset="0"/>
                <a:cs typeface="Times New Roman" pitchFamily="18" charset="0"/>
              </a:rPr>
              <a:t>белкам</a:t>
            </a:r>
          </a:p>
        </p:txBody>
      </p:sp>
      <p:pic>
        <p:nvPicPr>
          <p:cNvPr id="41988" name="Picture 6" descr="http://www.vokrugsveta.ru/img/cmn/2006/08/21/012.jpg"/>
          <p:cNvPicPr>
            <a:picLocks noChangeAspect="1" noChangeArrowheads="1"/>
          </p:cNvPicPr>
          <p:nvPr/>
        </p:nvPicPr>
        <p:blipFill>
          <a:blip r:embed="rId2" cstate="print"/>
          <a:srcRect/>
          <a:stretch>
            <a:fillRect/>
          </a:stretch>
        </p:blipFill>
        <p:spPr bwMode="auto">
          <a:xfrm>
            <a:off x="6165850" y="1001713"/>
            <a:ext cx="2713038" cy="3721100"/>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6"/>
          <p:cNvSpPr txBox="1">
            <a:spLocks noChangeArrowheads="1"/>
          </p:cNvSpPr>
          <p:nvPr/>
        </p:nvSpPr>
        <p:spPr bwMode="auto">
          <a:xfrm>
            <a:off x="1439863" y="404858"/>
            <a:ext cx="6192837" cy="763542"/>
          </a:xfrm>
          <a:prstGeom prst="rect">
            <a:avLst/>
          </a:prstGeom>
          <a:noFill/>
          <a:ln>
            <a:noFill/>
          </a:ln>
          <a:extLst>
            <a:ext uri="{909E8E84-426E-40DD-AFC4-6F175D3DCCD1}"/>
            <a:ext uri="{91240B29-F687-4F45-9708-019B960494DF}"/>
          </a:extLst>
        </p:spPr>
        <p:txBody>
          <a:bodyPr anchor="b">
            <a:spAutoFit/>
          </a:bodyPr>
          <a:lstStyle>
            <a:lvl1pPr algn="ctr" defTabSz="914400" eaLnBrk="1" latinLnBrk="0" hangingPunct="1">
              <a:lnSpc>
                <a:spcPts val="5800"/>
              </a:lnSpc>
              <a:spcBef>
                <a:spcPct val="50000"/>
              </a:spcBef>
              <a:buNone/>
              <a:defRPr sz="3200" b="1">
                <a:solidFill>
                  <a:srgbClr val="660066"/>
                </a:solidFill>
                <a:effectLst>
                  <a:outerShdw blurRad="38100" dist="38100" dir="2700000" algn="tl">
                    <a:srgbClr val="000000">
                      <a:alpha val="43137"/>
                    </a:srgbClr>
                  </a:outerShdw>
                </a:effectLst>
              </a:defRPr>
            </a:lvl1pPr>
          </a:lstStyle>
          <a:p>
            <a:pPr>
              <a:defRPr/>
            </a:pPr>
            <a:r>
              <a:rPr lang="ru-RU" sz="4000" dirty="0">
                <a:effectLst/>
                <a:latin typeface="Arial Narrow" pitchFamily="34" charset="0"/>
              </a:rPr>
              <a:t>Гипотеза </a:t>
            </a:r>
            <a:r>
              <a:rPr lang="ru-RU" sz="4000" dirty="0" smtClean="0">
                <a:effectLst/>
                <a:latin typeface="Arial Narrow" pitchFamily="34" charset="0"/>
              </a:rPr>
              <a:t>БИОПОЭЗА</a:t>
            </a:r>
            <a:endParaRPr lang="ru-RU" sz="4000" dirty="0">
              <a:effectLst/>
              <a:latin typeface="Arial Narrow" pitchFamily="34" charset="0"/>
            </a:endParaRPr>
          </a:p>
        </p:txBody>
      </p:sp>
      <p:sp>
        <p:nvSpPr>
          <p:cNvPr id="2" name="Прямоугольник 1"/>
          <p:cNvSpPr/>
          <p:nvPr/>
        </p:nvSpPr>
        <p:spPr>
          <a:xfrm>
            <a:off x="280988" y="1168400"/>
            <a:ext cx="8578850" cy="830997"/>
          </a:xfrm>
          <a:prstGeom prst="rect">
            <a:avLst/>
          </a:prstGeom>
        </p:spPr>
        <p:txBody>
          <a:bodyPr>
            <a:spAutoFit/>
          </a:bodyPr>
          <a:lstStyle/>
          <a:p>
            <a:pPr algn="ctr">
              <a:defRPr/>
            </a:pPr>
            <a:r>
              <a:rPr lang="ru-RU" sz="2400" b="1" dirty="0" smtClean="0">
                <a:latin typeface="Times New Roman" pitchFamily="18" charset="0"/>
                <a:cs typeface="Times New Roman" pitchFamily="18" charset="0"/>
              </a:rPr>
              <a:t>Сформулирована в 1947 г. английским учёным   Джоном Берналом</a:t>
            </a:r>
            <a:r>
              <a:rPr lang="en-US" sz="2400" b="1" dirty="0" smtClean="0">
                <a:latin typeface="Times New Roman" pitchFamily="18" charset="0"/>
                <a:cs typeface="Times New Roman" pitchFamily="18" charset="0"/>
              </a:rPr>
              <a:t>,</a:t>
            </a:r>
            <a:r>
              <a:rPr lang="ru-RU" sz="2400" b="1" dirty="0" smtClean="0">
                <a:latin typeface="Times New Roman" pitchFamily="18" charset="0"/>
                <a:cs typeface="Times New Roman" pitchFamily="18" charset="0"/>
              </a:rPr>
              <a:t> развил теорию Опарина о коацерватах.</a:t>
            </a:r>
            <a:endParaRPr lang="ru-RU" sz="2400" b="1" dirty="0">
              <a:latin typeface="Times New Roman" pitchFamily="18" charset="0"/>
              <a:cs typeface="Times New Roman" pitchFamily="18" charset="0"/>
            </a:endParaRPr>
          </a:p>
        </p:txBody>
      </p:sp>
      <p:sp>
        <p:nvSpPr>
          <p:cNvPr id="3" name="Прямоугольник 2"/>
          <p:cNvSpPr/>
          <p:nvPr/>
        </p:nvSpPr>
        <p:spPr>
          <a:xfrm>
            <a:off x="314325" y="2832100"/>
            <a:ext cx="4751388" cy="3416300"/>
          </a:xfrm>
          <a:prstGeom prst="rect">
            <a:avLst/>
          </a:prstGeom>
        </p:spPr>
        <p:txBody>
          <a:bodyPr>
            <a:spAutoFit/>
          </a:bodyPr>
          <a:lstStyle/>
          <a:p>
            <a:pPr>
              <a:defRPr/>
            </a:pPr>
            <a:r>
              <a:rPr lang="ru-RU" sz="2400" b="1" dirty="0">
                <a:solidFill>
                  <a:srgbClr val="660066"/>
                </a:solidFill>
                <a:latin typeface="Times New Roman" pitchFamily="18" charset="0"/>
                <a:cs typeface="Times New Roman" pitchFamily="18" charset="0"/>
              </a:rPr>
              <a:t>Этапы формирования жизни: </a:t>
            </a:r>
          </a:p>
          <a:p>
            <a:pPr marL="457200" indent="-457200">
              <a:buFontTx/>
              <a:buAutoNum type="arabicParenR"/>
              <a:defRPr/>
            </a:pPr>
            <a:r>
              <a:rPr lang="ru-RU" sz="2400" dirty="0">
                <a:latin typeface="Times New Roman" pitchFamily="18" charset="0"/>
                <a:cs typeface="Times New Roman" pitchFamily="18" charset="0"/>
              </a:rPr>
              <a:t>химическая эволюция – абиогенное возникновение органических мономеров</a:t>
            </a:r>
          </a:p>
          <a:p>
            <a:pPr marL="457200" indent="-457200">
              <a:buFontTx/>
              <a:buAutoNum type="arabicParenR"/>
              <a:defRPr/>
            </a:pPr>
            <a:r>
              <a:rPr lang="ru-RU" sz="2400" dirty="0">
                <a:latin typeface="Times New Roman" pitchFamily="18" charset="0"/>
                <a:cs typeface="Times New Roman" pitchFamily="18" charset="0"/>
              </a:rPr>
              <a:t>предбиологическая эволюция – формирование биополимеров</a:t>
            </a:r>
          </a:p>
          <a:p>
            <a:pPr marL="457200" indent="-457200">
              <a:buFontTx/>
              <a:buAutoNum type="arabicParenR"/>
              <a:defRPr/>
            </a:pPr>
            <a:r>
              <a:rPr lang="ru-RU" sz="2400" dirty="0">
                <a:latin typeface="Times New Roman" pitchFamily="18" charset="0"/>
                <a:cs typeface="Times New Roman" pitchFamily="18" charset="0"/>
              </a:rPr>
              <a:t>биологическая эволюция – возникновение первых организмов.</a:t>
            </a:r>
            <a:endParaRPr lang="ru-RU" sz="2400" b="1" dirty="0">
              <a:latin typeface="Times New Roman" pitchFamily="18" charset="0"/>
              <a:cs typeface="Times New Roman" pitchFamily="18" charset="0"/>
            </a:endParaRPr>
          </a:p>
        </p:txBody>
      </p:sp>
      <p:pic>
        <p:nvPicPr>
          <p:cNvPr id="43012" name="Picture 2" descr="http://paulingblog.files.wordpress.com/2010/09/bernal.jpg"/>
          <p:cNvPicPr>
            <a:picLocks noChangeAspect="1" noChangeArrowheads="1"/>
          </p:cNvPicPr>
          <p:nvPr/>
        </p:nvPicPr>
        <p:blipFill>
          <a:blip r:embed="rId2" cstate="print"/>
          <a:srcRect/>
          <a:stretch>
            <a:fillRect/>
          </a:stretch>
        </p:blipFill>
        <p:spPr bwMode="auto">
          <a:xfrm>
            <a:off x="5219700" y="2560638"/>
            <a:ext cx="3024188" cy="3957637"/>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descr="http://wsyachina.narod.ru/earth_sciences/life_genesis_8/3b.jpg"/>
          <p:cNvPicPr>
            <a:picLocks noChangeAspect="1" noChangeArrowheads="1"/>
          </p:cNvPicPr>
          <p:nvPr/>
        </p:nvPicPr>
        <p:blipFill>
          <a:blip r:embed="rId2" cstate="print"/>
          <a:srcRect/>
          <a:stretch>
            <a:fillRect/>
          </a:stretch>
        </p:blipFill>
        <p:spPr bwMode="auto">
          <a:xfrm>
            <a:off x="107950" y="115888"/>
            <a:ext cx="7704138" cy="5410200"/>
          </a:xfrm>
          <a:prstGeom prst="rect">
            <a:avLst/>
          </a:prstGeom>
          <a:noFill/>
          <a:ln w="9525">
            <a:noFill/>
            <a:miter lim="800000"/>
            <a:headEnd/>
            <a:tailEnd/>
          </a:ln>
        </p:spPr>
      </p:pic>
      <p:pic>
        <p:nvPicPr>
          <p:cNvPr id="45058" name="Picture 6"/>
          <p:cNvPicPr>
            <a:picLocks noChangeAspect="1" noChangeArrowheads="1"/>
          </p:cNvPicPr>
          <p:nvPr/>
        </p:nvPicPr>
        <p:blipFill>
          <a:blip r:embed="rId3" cstate="print"/>
          <a:srcRect/>
          <a:stretch>
            <a:fillRect/>
          </a:stretch>
        </p:blipFill>
        <p:spPr bwMode="auto">
          <a:xfrm>
            <a:off x="5435600" y="4868863"/>
            <a:ext cx="3355975" cy="1784350"/>
          </a:xfrm>
          <a:prstGeom prst="rect">
            <a:avLst/>
          </a:prstGeom>
          <a:noFill/>
          <a:ln w="9525">
            <a:noFill/>
            <a:miter lim="800000"/>
            <a:headEnd/>
            <a:tailEnd/>
          </a:ln>
        </p:spPr>
      </p:pic>
      <p:sp>
        <p:nvSpPr>
          <p:cNvPr id="5" name="Прямоугольник 4"/>
          <p:cNvSpPr/>
          <p:nvPr/>
        </p:nvSpPr>
        <p:spPr>
          <a:xfrm>
            <a:off x="107950" y="5526088"/>
            <a:ext cx="5040313" cy="954087"/>
          </a:xfrm>
          <a:prstGeom prst="rect">
            <a:avLst/>
          </a:prstGeom>
        </p:spPr>
        <p:txBody>
          <a:bodyPr>
            <a:spAutoFit/>
          </a:bodyPr>
          <a:lstStyle/>
          <a:p>
            <a:pPr algn="ctr">
              <a:defRPr/>
            </a:pPr>
            <a:r>
              <a:rPr lang="ru-RU" sz="2800" b="1" dirty="0">
                <a:solidFill>
                  <a:srgbClr val="660066"/>
                </a:solidFill>
                <a:effectLst>
                  <a:outerShdw blurRad="38100" dist="38100" dir="2700000" algn="tl">
                    <a:srgbClr val="000000">
                      <a:alpha val="43137"/>
                    </a:srgbClr>
                  </a:outerShdw>
                </a:effectLst>
                <a:latin typeface="Arial Narrow" pitchFamily="34" charset="0"/>
              </a:rPr>
              <a:t>Схема биохимической </a:t>
            </a:r>
          </a:p>
          <a:p>
            <a:pPr algn="ctr">
              <a:defRPr/>
            </a:pPr>
            <a:r>
              <a:rPr lang="ru-RU" sz="2800" b="1" dirty="0">
                <a:solidFill>
                  <a:srgbClr val="660066"/>
                </a:solidFill>
                <a:effectLst>
                  <a:outerShdw blurRad="38100" dist="38100" dir="2700000" algn="tl">
                    <a:srgbClr val="000000">
                      <a:alpha val="43137"/>
                    </a:srgbClr>
                  </a:outerShdw>
                </a:effectLst>
                <a:latin typeface="Arial Narrow" pitchFamily="34" charset="0"/>
              </a:rPr>
              <a:t>эволюции по А.И. Опарину </a:t>
            </a:r>
          </a:p>
        </p:txBody>
      </p:sp>
    </p:spTree>
  </p:cSld>
  <p:clrMapOvr>
    <a:masterClrMapping/>
  </p:clrMapOvr>
  <p:transition spd="slow">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srcRect/>
          <a:stretch>
            <a:fillRect/>
          </a:stretch>
        </p:blipFill>
        <p:spPr bwMode="auto">
          <a:xfrm>
            <a:off x="1547664" y="-29258"/>
            <a:ext cx="6048672" cy="6887258"/>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179512" y="0"/>
            <a:ext cx="8809038" cy="763542"/>
          </a:xfrm>
          <a:prstGeom prst="rect">
            <a:avLst/>
          </a:prstGeom>
          <a:noFill/>
          <a:ln>
            <a:noFill/>
          </a:ln>
          <a:extLst>
            <a:ext uri="{909E8E84-426E-40DD-AFC4-6F175D3DCCD1}"/>
            <a:ext uri="{91240B29-F687-4F45-9708-019B960494DF}"/>
          </a:extLst>
        </p:spPr>
        <p:txBody>
          <a:bodyPr anchor="b">
            <a:spAutoFit/>
          </a:bodyPr>
          <a:lstStyle>
            <a:defPPr>
              <a:defRPr lang="ru-RU"/>
            </a:defPPr>
            <a:lvl1pPr algn="ctr" defTabSz="914400" eaLnBrk="1" latinLnBrk="0" hangingPunct="1">
              <a:lnSpc>
                <a:spcPts val="5800"/>
              </a:lnSpc>
              <a:spcBef>
                <a:spcPct val="50000"/>
              </a:spcBef>
              <a:buNone/>
              <a:defRPr sz="3600" b="1">
                <a:solidFill>
                  <a:srgbClr val="660066"/>
                </a:solidFill>
                <a:effectLst>
                  <a:outerShdw blurRad="38100" dist="38100" dir="2700000" algn="tl">
                    <a:srgbClr val="000000">
                      <a:alpha val="43137"/>
                    </a:srgbClr>
                  </a:outerShdw>
                </a:effectLst>
              </a:defRPr>
            </a:lvl1pPr>
          </a:lstStyle>
          <a:p>
            <a:pPr>
              <a:defRPr/>
            </a:pPr>
            <a:r>
              <a:rPr lang="ru-RU" sz="4000" dirty="0" smtClean="0">
                <a:effectLst/>
                <a:latin typeface="Arial Narrow" pitchFamily="34" charset="0"/>
              </a:rPr>
              <a:t>Схема </a:t>
            </a:r>
            <a:r>
              <a:rPr lang="ru-RU" sz="4000" dirty="0">
                <a:effectLst/>
                <a:latin typeface="Arial Narrow" pitchFamily="34" charset="0"/>
              </a:rPr>
              <a:t>возникновения </a:t>
            </a:r>
            <a:r>
              <a:rPr lang="ru-RU" sz="4000" dirty="0" smtClean="0">
                <a:effectLst/>
                <a:latin typeface="Arial Narrow" pitchFamily="34" charset="0"/>
              </a:rPr>
              <a:t>жизни:</a:t>
            </a:r>
            <a:endParaRPr lang="ru-RU" sz="4000" dirty="0">
              <a:effectLst/>
              <a:latin typeface="Arial Narrow" pitchFamily="34" charset="0"/>
            </a:endParaRPr>
          </a:p>
        </p:txBody>
      </p:sp>
      <p:sp>
        <p:nvSpPr>
          <p:cNvPr id="16389" name="Text Box 12"/>
          <p:cNvSpPr txBox="1">
            <a:spLocks noChangeArrowheads="1"/>
          </p:cNvSpPr>
          <p:nvPr/>
        </p:nvSpPr>
        <p:spPr bwMode="auto">
          <a:xfrm>
            <a:off x="1516063" y="5718175"/>
            <a:ext cx="5976937" cy="460375"/>
          </a:xfrm>
          <a:prstGeom prst="rect">
            <a:avLst/>
          </a:prstGeom>
          <a:ln/>
          <a:extLst/>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defRPr/>
            </a:pPr>
            <a:r>
              <a:rPr lang="ru-RU" sz="2400" b="1" dirty="0" err="1">
                <a:solidFill>
                  <a:schemeClr val="dk1"/>
                </a:solidFill>
                <a:latin typeface="Arial Narrow" pitchFamily="34" charset="0"/>
              </a:rPr>
              <a:t>Пробионты</a:t>
            </a:r>
            <a:r>
              <a:rPr lang="ru-RU" sz="2400" b="1" dirty="0">
                <a:solidFill>
                  <a:schemeClr val="dk1"/>
                </a:solidFill>
                <a:latin typeface="Arial Narrow" pitchFamily="34" charset="0"/>
              </a:rPr>
              <a:t> → </a:t>
            </a:r>
            <a:r>
              <a:rPr lang="ru-RU" sz="2400" b="1" dirty="0" err="1">
                <a:solidFill>
                  <a:schemeClr val="dk1"/>
                </a:solidFill>
                <a:latin typeface="Arial Narrow" pitchFamily="34" charset="0"/>
              </a:rPr>
              <a:t>Прокариотические</a:t>
            </a:r>
            <a:r>
              <a:rPr lang="ru-RU" sz="2400" b="1" dirty="0">
                <a:solidFill>
                  <a:schemeClr val="dk1"/>
                </a:solidFill>
                <a:latin typeface="Arial Narrow" pitchFamily="34" charset="0"/>
              </a:rPr>
              <a:t> клетки</a:t>
            </a:r>
          </a:p>
        </p:txBody>
      </p:sp>
      <p:sp>
        <p:nvSpPr>
          <p:cNvPr id="2" name="Прямоугольник 1"/>
          <p:cNvSpPr/>
          <p:nvPr/>
        </p:nvSpPr>
        <p:spPr>
          <a:xfrm>
            <a:off x="1676400" y="1025525"/>
            <a:ext cx="5184775" cy="83026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ru-RU" sz="2400" b="1" dirty="0">
                <a:latin typeface="Arial Narrow" pitchFamily="34" charset="0"/>
              </a:rPr>
              <a:t>Простейшие органические вещества </a:t>
            </a:r>
            <a:r>
              <a:rPr lang="ru-RU" sz="2400" dirty="0">
                <a:latin typeface="Arial Narrow" pitchFamily="34" charset="0"/>
              </a:rPr>
              <a:t>(альдегиды, спирты, аминокислоты)</a:t>
            </a:r>
            <a:endParaRPr lang="ru-RU" sz="2400" dirty="0"/>
          </a:p>
        </p:txBody>
      </p:sp>
      <p:sp>
        <p:nvSpPr>
          <p:cNvPr id="3" name="Прямоугольник 2"/>
          <p:cNvSpPr/>
          <p:nvPr/>
        </p:nvSpPr>
        <p:spPr>
          <a:xfrm>
            <a:off x="1754188" y="2205038"/>
            <a:ext cx="5159375" cy="83026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ru-RU" sz="2400" b="1" dirty="0">
                <a:latin typeface="Arial Narrow" pitchFamily="34" charset="0"/>
              </a:rPr>
              <a:t>Органические полимеры  </a:t>
            </a:r>
          </a:p>
          <a:p>
            <a:pPr algn="ctr">
              <a:defRPr/>
            </a:pPr>
            <a:r>
              <a:rPr lang="ru-RU" sz="2400" dirty="0">
                <a:latin typeface="Arial Narrow" pitchFamily="34" charset="0"/>
              </a:rPr>
              <a:t>(белки, жиры, углеводы, РНК) </a:t>
            </a:r>
          </a:p>
        </p:txBody>
      </p:sp>
      <p:sp>
        <p:nvSpPr>
          <p:cNvPr id="4" name="Прямоугольник 3"/>
          <p:cNvSpPr/>
          <p:nvPr/>
        </p:nvSpPr>
        <p:spPr>
          <a:xfrm>
            <a:off x="1366838" y="3405188"/>
            <a:ext cx="6292850" cy="83026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spcBef>
                <a:spcPct val="50000"/>
              </a:spcBef>
              <a:defRPr/>
            </a:pPr>
            <a:r>
              <a:rPr lang="ru-RU" sz="2400" b="1" dirty="0">
                <a:latin typeface="Arial Narrow" pitchFamily="34" charset="0"/>
              </a:rPr>
              <a:t>Формирование коацерватов</a:t>
            </a:r>
            <a:r>
              <a:rPr lang="ru-RU" sz="2400" dirty="0">
                <a:latin typeface="Arial Narrow" pitchFamily="34" charset="0"/>
              </a:rPr>
              <a:t> (открытые системы: рост, питание, дыхание, обмен веществ, деление)</a:t>
            </a:r>
          </a:p>
        </p:txBody>
      </p:sp>
      <p:sp>
        <p:nvSpPr>
          <p:cNvPr id="5" name="Прямоугольник 4"/>
          <p:cNvSpPr/>
          <p:nvPr/>
        </p:nvSpPr>
        <p:spPr>
          <a:xfrm>
            <a:off x="947738" y="4584700"/>
            <a:ext cx="7129462" cy="76993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spcBef>
                <a:spcPct val="50000"/>
              </a:spcBef>
              <a:defRPr/>
            </a:pPr>
            <a:r>
              <a:rPr lang="ru-RU" sz="2400" b="1" dirty="0">
                <a:latin typeface="Arial Narrow" pitchFamily="34" charset="0"/>
              </a:rPr>
              <a:t>Коацерваты → </a:t>
            </a:r>
            <a:r>
              <a:rPr lang="ru-RU" sz="2400" b="1" dirty="0" err="1">
                <a:latin typeface="Arial Narrow" pitchFamily="34" charset="0"/>
              </a:rPr>
              <a:t>Пробионты</a:t>
            </a:r>
            <a:r>
              <a:rPr lang="ru-RU" sz="2400" b="1" dirty="0">
                <a:latin typeface="Arial Narrow" pitchFamily="34" charset="0"/>
              </a:rPr>
              <a:t>  </a:t>
            </a:r>
            <a:r>
              <a:rPr lang="ru-RU" dirty="0">
                <a:latin typeface="Arial Narrow" pitchFamily="34" charset="0"/>
              </a:rPr>
              <a:t>(матричный синтез, самовоспроизведение РНК → белки-Ф → ДНК → генетический код)</a:t>
            </a:r>
          </a:p>
        </p:txBody>
      </p:sp>
      <p:cxnSp>
        <p:nvCxnSpPr>
          <p:cNvPr id="7" name="Прямая со стрелкой 6"/>
          <p:cNvCxnSpPr>
            <a:stCxn id="2" idx="2"/>
          </p:cNvCxnSpPr>
          <p:nvPr/>
        </p:nvCxnSpPr>
        <p:spPr>
          <a:xfrm>
            <a:off x="4268788" y="1855788"/>
            <a:ext cx="0" cy="34925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1" name="Прямая со стрелкой 10"/>
          <p:cNvCxnSpPr/>
          <p:nvPr/>
        </p:nvCxnSpPr>
        <p:spPr>
          <a:xfrm>
            <a:off x="4276725" y="3052763"/>
            <a:ext cx="0" cy="34925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2" name="Прямая со стрелкой 11"/>
          <p:cNvCxnSpPr/>
          <p:nvPr/>
        </p:nvCxnSpPr>
        <p:spPr>
          <a:xfrm>
            <a:off x="4268788" y="4235450"/>
            <a:ext cx="0" cy="34925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 name="Прямая со стрелкой 12"/>
          <p:cNvCxnSpPr/>
          <p:nvPr/>
        </p:nvCxnSpPr>
        <p:spPr>
          <a:xfrm>
            <a:off x="4268788" y="5368925"/>
            <a:ext cx="0" cy="34925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fade">
                                      <p:cBhvr>
                                        <p:cTn id="7" dur="1000"/>
                                        <p:tgtEl>
                                          <p:spTgt spid="16389">
                                            <p:txEl>
                                              <p:pRg st="0" end="0"/>
                                            </p:txEl>
                                          </p:spTgt>
                                        </p:tgtEl>
                                      </p:cBhvr>
                                    </p:animEffect>
                                    <p:anim calcmode="lin" valueType="num">
                                      <p:cBhvr>
                                        <p:cTn id="8" dur="1000" fill="hold"/>
                                        <p:tgtEl>
                                          <p:spTgt spid="1638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7"/>
          <p:cNvSpPr txBox="1">
            <a:spLocks noChangeArrowheads="1"/>
          </p:cNvSpPr>
          <p:nvPr/>
        </p:nvSpPr>
        <p:spPr bwMode="auto">
          <a:xfrm>
            <a:off x="468313" y="1455738"/>
            <a:ext cx="7918450" cy="1200150"/>
          </a:xfrm>
          <a:prstGeom prst="rect">
            <a:avLst/>
          </a:prstGeom>
          <a:noFill/>
          <a:ln w="9525">
            <a:noFill/>
            <a:miter lim="800000"/>
            <a:headEnd/>
            <a:tailEnd/>
          </a:ln>
        </p:spPr>
        <p:txBody>
          <a:bodyPr>
            <a:spAutoFit/>
          </a:bodyPr>
          <a:lstStyle/>
          <a:p>
            <a:pPr algn="ctr">
              <a:spcBef>
                <a:spcPct val="50000"/>
              </a:spcBef>
            </a:pPr>
            <a:r>
              <a:rPr lang="ru-RU" sz="2400" b="1" dirty="0">
                <a:latin typeface="Times New Roman" pitchFamily="18" charset="0"/>
                <a:cs typeface="Times New Roman" pitchFamily="18" charset="0"/>
              </a:rPr>
              <a:t>Стэнли Миллер </a:t>
            </a:r>
            <a:r>
              <a:rPr lang="ru-RU" sz="2400" dirty="0">
                <a:latin typeface="Times New Roman" pitchFamily="18" charset="0"/>
                <a:cs typeface="Times New Roman" pitchFamily="18" charset="0"/>
              </a:rPr>
              <a:t>(1953 г.) сконструировал аппарат, в котором содержались газы первичной атмосферы. Через эту смесь он пропускал электрические разряды.    </a:t>
            </a:r>
          </a:p>
        </p:txBody>
      </p:sp>
      <p:sp>
        <p:nvSpPr>
          <p:cNvPr id="17411" name="Text Box 12"/>
          <p:cNvSpPr txBox="1">
            <a:spLocks noChangeArrowheads="1"/>
          </p:cNvSpPr>
          <p:nvPr/>
        </p:nvSpPr>
        <p:spPr bwMode="auto">
          <a:xfrm>
            <a:off x="107950" y="115888"/>
            <a:ext cx="8893175" cy="1323975"/>
          </a:xfrm>
          <a:prstGeom prst="rect">
            <a:avLst/>
          </a:prstGeom>
          <a:noFill/>
          <a:ln>
            <a:noFill/>
          </a:ln>
          <a:extLst>
            <a:ext uri="{909E8E84-426E-40DD-AFC4-6F175D3DCCD1}"/>
            <a:ext uri="{91240B29-F687-4F45-9708-019B960494DF}"/>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defRPr/>
            </a:pPr>
            <a:r>
              <a:rPr lang="ru-RU" sz="4000" b="1" dirty="0" smtClean="0">
                <a:solidFill>
                  <a:srgbClr val="660066"/>
                </a:solidFill>
                <a:latin typeface="Arial Narrow" pitchFamily="34" charset="0"/>
              </a:rPr>
              <a:t>Экспериментальное доказательство гипотезы </a:t>
            </a:r>
            <a:r>
              <a:rPr lang="ru-RU" sz="4000" b="1" dirty="0">
                <a:solidFill>
                  <a:srgbClr val="660066"/>
                </a:solidFill>
                <a:latin typeface="Arial Narrow" pitchFamily="34" charset="0"/>
              </a:rPr>
              <a:t>биохимической эволюции</a:t>
            </a:r>
          </a:p>
        </p:txBody>
      </p:sp>
      <p:pic>
        <p:nvPicPr>
          <p:cNvPr id="47107" name="Picture 2" descr="http://www.popmech.ru/images/upload/article/lifeorigin_2_1252427036_full.jpg"/>
          <p:cNvPicPr>
            <a:picLocks noChangeAspect="1" noChangeArrowheads="1"/>
          </p:cNvPicPr>
          <p:nvPr/>
        </p:nvPicPr>
        <p:blipFill>
          <a:blip r:embed="rId2" cstate="print"/>
          <a:srcRect/>
          <a:stretch>
            <a:fillRect/>
          </a:stretch>
        </p:blipFill>
        <p:spPr bwMode="auto">
          <a:xfrm>
            <a:off x="467544" y="2573568"/>
            <a:ext cx="4248472" cy="4284432"/>
          </a:xfrm>
          <a:prstGeom prst="rect">
            <a:avLst/>
          </a:prstGeom>
          <a:noFill/>
          <a:ln w="9525">
            <a:noFill/>
            <a:miter lim="800000"/>
            <a:headEnd/>
            <a:tailEnd/>
          </a:ln>
        </p:spPr>
      </p:pic>
      <p:pic>
        <p:nvPicPr>
          <p:cNvPr id="6" name="Picture 13"/>
          <p:cNvPicPr>
            <a:picLocks noChangeAspect="1" noChangeArrowheads="1"/>
          </p:cNvPicPr>
          <p:nvPr/>
        </p:nvPicPr>
        <p:blipFill>
          <a:blip r:embed="rId3" cstate="print"/>
          <a:srcRect/>
          <a:stretch>
            <a:fillRect/>
          </a:stretch>
        </p:blipFill>
        <p:spPr bwMode="auto">
          <a:xfrm>
            <a:off x="4967288" y="2852936"/>
            <a:ext cx="4176712" cy="3656013"/>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30"/>
          <p:cNvSpPr txBox="1">
            <a:spLocks noChangeArrowheads="1"/>
          </p:cNvSpPr>
          <p:nvPr/>
        </p:nvSpPr>
        <p:spPr bwMode="auto">
          <a:xfrm>
            <a:off x="4349161" y="3114903"/>
            <a:ext cx="4581525" cy="83026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defPPr>
              <a:defRPr lang="ru-RU"/>
            </a:defPPr>
            <a:lvl1pPr>
              <a:spcBef>
                <a:spcPct val="50000"/>
              </a:spcBef>
              <a:defRPr sz="2200" b="1">
                <a:latin typeface="Arial Narrow" pitchFamily="34" charset="0"/>
              </a:defRPr>
            </a:lvl1pPr>
          </a:lstStyle>
          <a:p>
            <a:pPr>
              <a:defRPr/>
            </a:pPr>
            <a:r>
              <a:rPr lang="ru-RU" sz="2400" dirty="0">
                <a:latin typeface="Times New Roman" pitchFamily="18" charset="0"/>
                <a:cs typeface="Times New Roman" pitchFamily="18" charset="0"/>
              </a:rPr>
              <a:t>И Земля и жизнь созданы Высшим Разумом (Богом)</a:t>
            </a:r>
          </a:p>
        </p:txBody>
      </p:sp>
      <p:sp>
        <p:nvSpPr>
          <p:cNvPr id="3075" name="Text Box 1033"/>
          <p:cNvSpPr txBox="1">
            <a:spLocks noChangeArrowheads="1"/>
          </p:cNvSpPr>
          <p:nvPr/>
        </p:nvSpPr>
        <p:spPr bwMode="auto">
          <a:xfrm>
            <a:off x="683568" y="2276872"/>
            <a:ext cx="2663825" cy="522288"/>
          </a:xfrm>
          <a:prstGeom prst="rect">
            <a:avLst/>
          </a:prstGeom>
          <a:ln>
            <a:solidFill>
              <a:srgbClr val="660066"/>
            </a:solidFill>
            <a:headEnd/>
            <a:tailEnd/>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defRPr/>
            </a:pP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АБИОГЕНЕЗ</a:t>
            </a:r>
            <a:endParaRPr lang="ru-RU"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076" name="Text Box 1035"/>
          <p:cNvSpPr txBox="1">
            <a:spLocks noChangeArrowheads="1"/>
          </p:cNvSpPr>
          <p:nvPr/>
        </p:nvSpPr>
        <p:spPr bwMode="auto">
          <a:xfrm>
            <a:off x="179388" y="3175000"/>
            <a:ext cx="3744912" cy="101566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lvl1pPr marL="457200" indent="-4572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indent="0" eaLnBrk="1" hangingPunct="1">
              <a:spcBef>
                <a:spcPct val="50000"/>
              </a:spcBef>
              <a:defRPr/>
            </a:pPr>
            <a:r>
              <a:rPr lang="ru-RU" b="1" dirty="0">
                <a:latin typeface="Times New Roman" pitchFamily="18" charset="0"/>
                <a:cs typeface="Times New Roman" pitchFamily="18" charset="0"/>
              </a:rPr>
              <a:t>Жизнь возникала неоднократно в результате самозарождения</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3078" name="Text Box 1048"/>
          <p:cNvSpPr txBox="1">
            <a:spLocks noChangeArrowheads="1"/>
          </p:cNvSpPr>
          <p:nvPr/>
        </p:nvSpPr>
        <p:spPr bwMode="auto">
          <a:xfrm>
            <a:off x="703263" y="354013"/>
            <a:ext cx="7848600" cy="1322387"/>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defRPr/>
            </a:pPr>
            <a:r>
              <a:rPr lang="ru-RU" sz="4000" b="1" dirty="0">
                <a:solidFill>
                  <a:srgbClr val="660066"/>
                </a:solidFill>
                <a:effectLst>
                  <a:outerShdw blurRad="38100" dist="38100" dir="2700000" algn="tl">
                    <a:srgbClr val="000000">
                      <a:alpha val="43137"/>
                    </a:srgbClr>
                  </a:outerShdw>
                </a:effectLst>
                <a:latin typeface="Times New Roman" pitchFamily="18" charset="0"/>
                <a:cs typeface="Times New Roman" pitchFamily="18" charset="0"/>
              </a:rPr>
              <a:t>Основные </a:t>
            </a:r>
            <a:r>
              <a:rPr lang="ru-RU" sz="4000" b="1" dirty="0" smtClean="0">
                <a:solidFill>
                  <a:srgbClr val="660066"/>
                </a:solidFill>
                <a:effectLst>
                  <a:outerShdw blurRad="38100" dist="38100" dir="2700000" algn="tl">
                    <a:srgbClr val="000000">
                      <a:alpha val="43137"/>
                    </a:srgbClr>
                  </a:outerShdw>
                </a:effectLst>
                <a:latin typeface="Times New Roman" pitchFamily="18" charset="0"/>
                <a:cs typeface="Times New Roman" pitchFamily="18" charset="0"/>
              </a:rPr>
              <a:t>точки зрения на происхождение </a:t>
            </a:r>
            <a:r>
              <a:rPr lang="ru-RU" sz="4000" b="1" dirty="0">
                <a:solidFill>
                  <a:srgbClr val="660066"/>
                </a:solidFill>
                <a:effectLst>
                  <a:outerShdw blurRad="38100" dist="38100" dir="2700000" algn="tl">
                    <a:srgbClr val="000000">
                      <a:alpha val="43137"/>
                    </a:srgbClr>
                  </a:outerShdw>
                </a:effectLst>
                <a:latin typeface="Times New Roman" pitchFamily="18" charset="0"/>
                <a:cs typeface="Times New Roman" pitchFamily="18" charset="0"/>
              </a:rPr>
              <a:t>жизни на Земле</a:t>
            </a:r>
          </a:p>
        </p:txBody>
      </p:sp>
      <p:sp>
        <p:nvSpPr>
          <p:cNvPr id="2" name="Стрелка вниз 1"/>
          <p:cNvSpPr/>
          <p:nvPr/>
        </p:nvSpPr>
        <p:spPr>
          <a:xfrm>
            <a:off x="1655763" y="1698625"/>
            <a:ext cx="360362" cy="669608"/>
          </a:xfrm>
          <a:prstGeom prst="downArrow">
            <a:avLst/>
          </a:prstGeom>
          <a:ln/>
        </p:spPr>
        <p:style>
          <a:lnRef idx="1">
            <a:schemeClr val="accent6"/>
          </a:lnRef>
          <a:fillRef idx="2">
            <a:schemeClr val="accent6"/>
          </a:fillRef>
          <a:effectRef idx="1">
            <a:schemeClr val="accent6"/>
          </a:effectRef>
          <a:fontRef idx="minor">
            <a:schemeClr val="dk1"/>
          </a:fontRef>
        </p:style>
        <p:txBody>
          <a:bodyPr>
            <a:spAutoFit/>
          </a:bodyPr>
          <a:lstStyle/>
          <a:p>
            <a:pPr algn="ctr">
              <a:spcBef>
                <a:spcPct val="50000"/>
              </a:spcBef>
              <a:defRPr/>
            </a:pPr>
            <a:endParaRPr lang="ru-RU" sz="3200" b="1">
              <a:solidFill>
                <a:srgbClr val="66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 Box 1033"/>
          <p:cNvSpPr txBox="1">
            <a:spLocks noChangeArrowheads="1"/>
          </p:cNvSpPr>
          <p:nvPr/>
        </p:nvSpPr>
        <p:spPr bwMode="auto">
          <a:xfrm>
            <a:off x="5940152" y="2276872"/>
            <a:ext cx="2663825" cy="52228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defRPr/>
            </a:pP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БИОГЕНЕЗ</a:t>
            </a:r>
            <a:endParaRPr lang="ru-RU"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035"/>
          <p:cNvSpPr txBox="1">
            <a:spLocks noChangeArrowheads="1"/>
          </p:cNvSpPr>
          <p:nvPr/>
        </p:nvSpPr>
        <p:spPr bwMode="auto">
          <a:xfrm>
            <a:off x="179388" y="4508500"/>
            <a:ext cx="3744912" cy="193899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defPPr>
              <a:defRPr lang="ru-RU"/>
            </a:defPPr>
            <a:lvl1pPr marL="0" indent="0" eaLnBrk="1" hangingPunct="1">
              <a:spcBef>
                <a:spcPct val="50000"/>
              </a:spcBef>
              <a:defRPr sz="2400" b="1">
                <a:latin typeface="Arial Narrow"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ru-RU" dirty="0">
                <a:latin typeface="Times New Roman" pitchFamily="18" charset="0"/>
                <a:cs typeface="Times New Roman" pitchFamily="18" charset="0"/>
              </a:rPr>
              <a:t>Живые организмы появились на Земле 3,5 млрд. лет назад в </a:t>
            </a:r>
            <a:r>
              <a:rPr lang="ru-RU" dirty="0" smtClean="0">
                <a:latin typeface="Times New Roman" pitchFamily="18" charset="0"/>
                <a:cs typeface="Times New Roman" pitchFamily="18" charset="0"/>
              </a:rPr>
              <a:t>ходе </a:t>
            </a:r>
            <a:r>
              <a:rPr lang="ru-RU" dirty="0">
                <a:latin typeface="Times New Roman" pitchFamily="18" charset="0"/>
                <a:cs typeface="Times New Roman" pitchFamily="18" charset="0"/>
              </a:rPr>
              <a:t>биохимической эволюции.</a:t>
            </a:r>
          </a:p>
        </p:txBody>
      </p:sp>
      <p:sp>
        <p:nvSpPr>
          <p:cNvPr id="12" name="Text Box 1030"/>
          <p:cNvSpPr txBox="1">
            <a:spLocks noChangeArrowheads="1"/>
          </p:cNvSpPr>
          <p:nvPr/>
        </p:nvSpPr>
        <p:spPr bwMode="auto">
          <a:xfrm>
            <a:off x="4355976" y="5517232"/>
            <a:ext cx="4597400" cy="1200329"/>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defPPr>
              <a:defRPr lang="ru-RU"/>
            </a:defPPr>
            <a:lvl1pPr>
              <a:spcBef>
                <a:spcPct val="50000"/>
              </a:spcBef>
              <a:defRPr sz="2400" b="1">
                <a:latin typeface="Arial Narrow" pitchFamily="34" charset="0"/>
              </a:defRPr>
            </a:lvl1pPr>
          </a:lstStyle>
          <a:p>
            <a:pPr>
              <a:defRPr/>
            </a:pPr>
            <a:r>
              <a:rPr lang="ru-RU" dirty="0">
                <a:latin typeface="Times New Roman" pitchFamily="18" charset="0"/>
                <a:cs typeface="Times New Roman" pitchFamily="18" charset="0"/>
              </a:rPr>
              <a:t>Жизнь занесена из космоса вместе с метеоритами, </a:t>
            </a:r>
            <a:r>
              <a:rPr lang="ru-RU" dirty="0" smtClean="0">
                <a:latin typeface="Times New Roman" pitchFamily="18" charset="0"/>
                <a:cs typeface="Times New Roman" pitchFamily="18" charset="0"/>
              </a:rPr>
              <a:t>далее </a:t>
            </a:r>
            <a:r>
              <a:rPr lang="ru-RU" dirty="0">
                <a:latin typeface="Times New Roman" pitchFamily="18" charset="0"/>
                <a:cs typeface="Times New Roman" pitchFamily="18" charset="0"/>
              </a:rPr>
              <a:t>– эволюция. </a:t>
            </a:r>
          </a:p>
        </p:txBody>
      </p:sp>
      <p:sp>
        <p:nvSpPr>
          <p:cNvPr id="3" name="Прямоугольник 2"/>
          <p:cNvSpPr/>
          <p:nvPr/>
        </p:nvSpPr>
        <p:spPr>
          <a:xfrm>
            <a:off x="4355976" y="4077072"/>
            <a:ext cx="4597400" cy="1323439"/>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a:spcBef>
                <a:spcPct val="50000"/>
              </a:spcBef>
              <a:defRPr/>
            </a:pPr>
            <a:r>
              <a:rPr lang="ru-RU" b="1" dirty="0">
                <a:latin typeface="Times New Roman" pitchFamily="18" charset="0"/>
                <a:cs typeface="Times New Roman" pitchFamily="18" charset="0"/>
              </a:rPr>
              <a:t>Земля существовала вечно</a:t>
            </a:r>
            <a:r>
              <a:rPr lang="ru-RU" b="1" dirty="0" smtClean="0">
                <a:latin typeface="Times New Roman" pitchFamily="18" charset="0"/>
                <a:cs typeface="Times New Roman" pitchFamily="18" charset="0"/>
              </a:rPr>
              <a:t>, всегда </a:t>
            </a:r>
            <a:r>
              <a:rPr lang="ru-RU" b="1" dirty="0">
                <a:latin typeface="Times New Roman" pitchFamily="18" charset="0"/>
                <a:cs typeface="Times New Roman" pitchFamily="18" charset="0"/>
              </a:rPr>
              <a:t>была способна поддерживать жизнь; если изменялась, то очень мало (гипотеза вечной жизни)</a:t>
            </a:r>
          </a:p>
        </p:txBody>
      </p:sp>
      <p:sp>
        <p:nvSpPr>
          <p:cNvPr id="14" name="Стрелка вниз 13"/>
          <p:cNvSpPr/>
          <p:nvPr/>
        </p:nvSpPr>
        <p:spPr>
          <a:xfrm>
            <a:off x="6948488" y="1676400"/>
            <a:ext cx="360362" cy="669608"/>
          </a:xfrm>
          <a:prstGeom prst="downArrow">
            <a:avLst/>
          </a:prstGeom>
          <a:ln/>
        </p:spPr>
        <p:style>
          <a:lnRef idx="1">
            <a:schemeClr val="accent6"/>
          </a:lnRef>
          <a:fillRef idx="2">
            <a:schemeClr val="accent6"/>
          </a:fillRef>
          <a:effectRef idx="1">
            <a:schemeClr val="accent6"/>
          </a:effectRef>
          <a:fontRef idx="minor">
            <a:schemeClr val="dk1"/>
          </a:fontRef>
        </p:style>
        <p:txBody>
          <a:bodyPr>
            <a:spAutoFit/>
          </a:bodyPr>
          <a:lstStyle/>
          <a:p>
            <a:pPr algn="ctr">
              <a:spcBef>
                <a:spcPct val="50000"/>
              </a:spcBef>
              <a:defRPr/>
            </a:pPr>
            <a:endParaRPr lang="ru-RU" sz="3200" b="1">
              <a:solidFill>
                <a:srgbClr val="66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1000"/>
                                        <p:tgtEl>
                                          <p:spTgt spid="3078"/>
                                        </p:tgtEl>
                                      </p:cBhvr>
                                    </p:animEffect>
                                    <p:anim calcmode="lin" valueType="num">
                                      <p:cBhvr>
                                        <p:cTn id="8" dur="1000" fill="hold"/>
                                        <p:tgtEl>
                                          <p:spTgt spid="3078"/>
                                        </p:tgtEl>
                                        <p:attrNameLst>
                                          <p:attrName>ppt_x</p:attrName>
                                        </p:attrNameLst>
                                      </p:cBhvr>
                                      <p:tavLst>
                                        <p:tav tm="0">
                                          <p:val>
                                            <p:strVal val="#ppt_x"/>
                                          </p:val>
                                        </p:tav>
                                        <p:tav tm="100000">
                                          <p:val>
                                            <p:strVal val="#ppt_x"/>
                                          </p:val>
                                        </p:tav>
                                      </p:tavLst>
                                    </p:anim>
                                    <p:anim calcmode="lin" valueType="num">
                                      <p:cBhvr>
                                        <p:cTn id="9" dur="1000" fill="hold"/>
                                        <p:tgtEl>
                                          <p:spTgt spid="307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075"/>
                                        </p:tgtEl>
                                        <p:attrNameLst>
                                          <p:attrName>style.visibility</p:attrName>
                                        </p:attrNameLst>
                                      </p:cBhvr>
                                      <p:to>
                                        <p:strVal val="visible"/>
                                      </p:to>
                                    </p:set>
                                    <p:animEffect transition="in" filter="fade">
                                      <p:cBhvr>
                                        <p:cTn id="24" dur="1000"/>
                                        <p:tgtEl>
                                          <p:spTgt spid="3075"/>
                                        </p:tgtEl>
                                      </p:cBhvr>
                                    </p:animEffect>
                                    <p:anim calcmode="lin" valueType="num">
                                      <p:cBhvr>
                                        <p:cTn id="25" dur="1000" fill="hold"/>
                                        <p:tgtEl>
                                          <p:spTgt spid="3075"/>
                                        </p:tgtEl>
                                        <p:attrNameLst>
                                          <p:attrName>ppt_x</p:attrName>
                                        </p:attrNameLst>
                                      </p:cBhvr>
                                      <p:tavLst>
                                        <p:tav tm="0">
                                          <p:val>
                                            <p:strVal val="#ppt_x"/>
                                          </p:val>
                                        </p:tav>
                                        <p:tav tm="100000">
                                          <p:val>
                                            <p:strVal val="#ppt_x"/>
                                          </p:val>
                                        </p:tav>
                                      </p:tavLst>
                                    </p:anim>
                                    <p:anim calcmode="lin" valueType="num">
                                      <p:cBhvr>
                                        <p:cTn id="26" dur="1000" fill="hold"/>
                                        <p:tgtEl>
                                          <p:spTgt spid="307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076"/>
                                        </p:tgtEl>
                                        <p:attrNameLst>
                                          <p:attrName>style.visibility</p:attrName>
                                        </p:attrNameLst>
                                      </p:cBhvr>
                                      <p:to>
                                        <p:strVal val="visible"/>
                                      </p:to>
                                    </p:set>
                                    <p:animEffect transition="in" filter="fade">
                                      <p:cBhvr>
                                        <p:cTn id="29" dur="1000"/>
                                        <p:tgtEl>
                                          <p:spTgt spid="3076"/>
                                        </p:tgtEl>
                                      </p:cBhvr>
                                    </p:animEffect>
                                    <p:anim calcmode="lin" valueType="num">
                                      <p:cBhvr>
                                        <p:cTn id="30" dur="1000" fill="hold"/>
                                        <p:tgtEl>
                                          <p:spTgt spid="3076"/>
                                        </p:tgtEl>
                                        <p:attrNameLst>
                                          <p:attrName>ppt_x</p:attrName>
                                        </p:attrNameLst>
                                      </p:cBhvr>
                                      <p:tavLst>
                                        <p:tav tm="0">
                                          <p:val>
                                            <p:strVal val="#ppt_x"/>
                                          </p:val>
                                        </p:tav>
                                        <p:tav tm="100000">
                                          <p:val>
                                            <p:strVal val="#ppt_x"/>
                                          </p:val>
                                        </p:tav>
                                      </p:tavLst>
                                    </p:anim>
                                    <p:anim calcmode="lin" valueType="num">
                                      <p:cBhvr>
                                        <p:cTn id="31" dur="1000" fill="hold"/>
                                        <p:tgtEl>
                                          <p:spTgt spid="307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074"/>
                                        </p:tgtEl>
                                        <p:attrNameLst>
                                          <p:attrName>style.visibility</p:attrName>
                                        </p:attrNameLst>
                                      </p:cBhvr>
                                      <p:to>
                                        <p:strVal val="visible"/>
                                      </p:to>
                                    </p:set>
                                    <p:animEffect transition="in" filter="fade">
                                      <p:cBhvr>
                                        <p:cTn id="46" dur="1000"/>
                                        <p:tgtEl>
                                          <p:spTgt spid="3074"/>
                                        </p:tgtEl>
                                      </p:cBhvr>
                                    </p:animEffect>
                                    <p:anim calcmode="lin" valueType="num">
                                      <p:cBhvr>
                                        <p:cTn id="47" dur="1000" fill="hold"/>
                                        <p:tgtEl>
                                          <p:spTgt spid="3074"/>
                                        </p:tgtEl>
                                        <p:attrNameLst>
                                          <p:attrName>ppt_x</p:attrName>
                                        </p:attrNameLst>
                                      </p:cBhvr>
                                      <p:tavLst>
                                        <p:tav tm="0">
                                          <p:val>
                                            <p:strVal val="#ppt_x"/>
                                          </p:val>
                                        </p:tav>
                                        <p:tav tm="100000">
                                          <p:val>
                                            <p:strVal val="#ppt_x"/>
                                          </p:val>
                                        </p:tav>
                                      </p:tavLst>
                                    </p:anim>
                                    <p:anim calcmode="lin" valueType="num">
                                      <p:cBhvr>
                                        <p:cTn id="48" dur="1000" fill="hold"/>
                                        <p:tgtEl>
                                          <p:spTgt spid="307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animBg="1"/>
      <p:bldP spid="3076" grpId="0" animBg="1"/>
      <p:bldP spid="3078" grpId="0" animBg="1"/>
      <p:bldP spid="2" grpId="0" animBg="1"/>
      <p:bldP spid="10" grpId="0" animBg="1"/>
      <p:bldP spid="11" grpId="0" animBg="1"/>
      <p:bldP spid="12" grpId="0" animBg="1"/>
      <p:bldP spid="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 Box 3"/>
          <p:cNvSpPr txBox="1">
            <a:spLocks noChangeArrowheads="1"/>
          </p:cNvSpPr>
          <p:nvPr/>
        </p:nvSpPr>
        <p:spPr bwMode="auto">
          <a:xfrm>
            <a:off x="296863" y="260350"/>
            <a:ext cx="8442325" cy="708025"/>
          </a:xfrm>
          <a:prstGeom prst="rect">
            <a:avLst/>
          </a:prstGeom>
          <a:noFill/>
          <a:ln>
            <a:noFill/>
          </a:ln>
          <a:extLst>
            <a:ext uri="{909E8E84-426E-40DD-AFC4-6F175D3DCCD1}"/>
            <a:ext uri="{91240B29-F687-4F45-9708-019B960494DF}"/>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defRPr/>
            </a:pPr>
            <a:r>
              <a:rPr lang="ru-RU" sz="4000" b="1" dirty="0" smtClean="0">
                <a:solidFill>
                  <a:srgbClr val="660066"/>
                </a:solidFill>
                <a:latin typeface="Arial Narrow" pitchFamily="34" charset="0"/>
              </a:rPr>
              <a:t>Начало биологической эволюции…</a:t>
            </a:r>
            <a:endParaRPr lang="ru-RU" sz="4000" b="1" dirty="0">
              <a:solidFill>
                <a:srgbClr val="660066"/>
              </a:solidFill>
              <a:latin typeface="Arial Narrow" pitchFamily="34" charset="0"/>
            </a:endParaRPr>
          </a:p>
        </p:txBody>
      </p:sp>
      <p:sp>
        <p:nvSpPr>
          <p:cNvPr id="2" name="Прямоугольник 1"/>
          <p:cNvSpPr/>
          <p:nvPr/>
        </p:nvSpPr>
        <p:spPr>
          <a:xfrm>
            <a:off x="119063" y="1035050"/>
            <a:ext cx="1604735" cy="40011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defRPr/>
            </a:pPr>
            <a:r>
              <a:rPr lang="ru-RU" b="1" dirty="0">
                <a:latin typeface="Times New Roman" pitchFamily="18" charset="0"/>
                <a:cs typeface="Times New Roman" pitchFamily="18" charset="0"/>
              </a:rPr>
              <a:t>Коацерваты</a:t>
            </a:r>
          </a:p>
        </p:txBody>
      </p:sp>
      <p:sp>
        <p:nvSpPr>
          <p:cNvPr id="6" name="Прямоугольник 5"/>
          <p:cNvSpPr/>
          <p:nvPr/>
        </p:nvSpPr>
        <p:spPr>
          <a:xfrm>
            <a:off x="2235200" y="1035050"/>
            <a:ext cx="1532792" cy="40011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ru-RU" b="1" dirty="0" err="1">
                <a:latin typeface="Times New Roman" pitchFamily="18" charset="0"/>
                <a:cs typeface="Times New Roman" pitchFamily="18" charset="0"/>
              </a:rPr>
              <a:t>Пробионты</a:t>
            </a:r>
            <a:endParaRPr lang="ru-RU" b="1" dirty="0">
              <a:latin typeface="Times New Roman" pitchFamily="18" charset="0"/>
              <a:cs typeface="Times New Roman" pitchFamily="18" charset="0"/>
            </a:endParaRPr>
          </a:p>
        </p:txBody>
      </p:sp>
      <p:sp>
        <p:nvSpPr>
          <p:cNvPr id="7" name="Прямоугольник 6"/>
          <p:cNvSpPr/>
          <p:nvPr/>
        </p:nvSpPr>
        <p:spPr>
          <a:xfrm>
            <a:off x="1849438" y="1916113"/>
            <a:ext cx="3298825" cy="707886"/>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b="1" dirty="0">
                <a:latin typeface="Times New Roman" pitchFamily="18" charset="0"/>
                <a:cs typeface="Times New Roman" pitchFamily="18" charset="0"/>
              </a:rPr>
              <a:t>Анаэробные автотрофы</a:t>
            </a:r>
          </a:p>
          <a:p>
            <a:pPr algn="ctr">
              <a:defRPr/>
            </a:pPr>
            <a:r>
              <a:rPr lang="ru-RU" b="1" dirty="0">
                <a:latin typeface="Times New Roman" pitchFamily="18" charset="0"/>
                <a:cs typeface="Times New Roman" pitchFamily="18" charset="0"/>
              </a:rPr>
              <a:t>(хемосинтез - Б)</a:t>
            </a:r>
          </a:p>
        </p:txBody>
      </p:sp>
      <p:sp>
        <p:nvSpPr>
          <p:cNvPr id="8" name="Прямоугольник 7"/>
          <p:cNvSpPr/>
          <p:nvPr/>
        </p:nvSpPr>
        <p:spPr>
          <a:xfrm>
            <a:off x="4386263" y="1052513"/>
            <a:ext cx="4159250" cy="40011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ru-RU" b="1" dirty="0">
                <a:latin typeface="Times New Roman" pitchFamily="18" charset="0"/>
                <a:cs typeface="Times New Roman" pitchFamily="18" charset="0"/>
              </a:rPr>
              <a:t>Анаэробные гетеротрофы</a:t>
            </a:r>
          </a:p>
        </p:txBody>
      </p:sp>
      <p:grpSp>
        <p:nvGrpSpPr>
          <p:cNvPr id="9" name="Группа 8"/>
          <p:cNvGrpSpPr>
            <a:grpSpLocks/>
          </p:cNvGrpSpPr>
          <p:nvPr/>
        </p:nvGrpSpPr>
        <p:grpSpPr bwMode="auto">
          <a:xfrm>
            <a:off x="5292891" y="1751013"/>
            <a:ext cx="1515736" cy="1355725"/>
            <a:chOff x="4707570" y="3638614"/>
            <a:chExt cx="1169017" cy="1152128"/>
          </a:xfrm>
        </p:grpSpPr>
        <p:sp>
          <p:nvSpPr>
            <p:cNvPr id="4" name="Облако 3"/>
            <p:cNvSpPr/>
            <p:nvPr/>
          </p:nvSpPr>
          <p:spPr>
            <a:xfrm>
              <a:off x="4716016" y="3638614"/>
              <a:ext cx="1152128" cy="1152128"/>
            </a:xfrm>
            <a:prstGeom prst="cloud">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sz="1400" b="1" dirty="0">
                <a:latin typeface="Times New Roman" pitchFamily="18" charset="0"/>
                <a:cs typeface="Times New Roman" pitchFamily="18" charset="0"/>
              </a:endParaRPr>
            </a:p>
          </p:txBody>
        </p:sp>
        <p:sp>
          <p:nvSpPr>
            <p:cNvPr id="5" name="Прямоугольник 4"/>
            <p:cNvSpPr/>
            <p:nvPr/>
          </p:nvSpPr>
          <p:spPr>
            <a:xfrm>
              <a:off x="4707570" y="4060881"/>
              <a:ext cx="1169017" cy="261556"/>
            </a:xfrm>
            <a:prstGeom prst="rect">
              <a:avLst/>
            </a:prstGeom>
          </p:spPr>
          <p:txBody>
            <a:bodyPr wrap="none">
              <a:spAutoFit/>
            </a:bodyPr>
            <a:lstStyle/>
            <a:p>
              <a:pPr algn="ctr">
                <a:defRPr/>
              </a:pPr>
              <a:r>
                <a:rPr lang="ru-RU" sz="1400" b="1" dirty="0">
                  <a:latin typeface="Times New Roman" pitchFamily="18" charset="0"/>
                  <a:cs typeface="Times New Roman" pitchFamily="18" charset="0"/>
                </a:rPr>
                <a:t>ПРОКАРИОТЫ</a:t>
              </a:r>
            </a:p>
          </p:txBody>
        </p:sp>
      </p:grpSp>
      <p:sp>
        <p:nvSpPr>
          <p:cNvPr id="12" name="Прямоугольник 11"/>
          <p:cNvSpPr/>
          <p:nvPr/>
        </p:nvSpPr>
        <p:spPr>
          <a:xfrm>
            <a:off x="6805613" y="4330700"/>
            <a:ext cx="2159000" cy="707886"/>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ru-RU" b="1" dirty="0">
                <a:latin typeface="Times New Roman" pitchFamily="18" charset="0"/>
                <a:cs typeface="Times New Roman" pitchFamily="18" charset="0"/>
              </a:rPr>
              <a:t>Аэробные </a:t>
            </a:r>
          </a:p>
          <a:p>
            <a:pPr algn="ctr">
              <a:defRPr/>
            </a:pPr>
            <a:r>
              <a:rPr lang="ru-RU" b="1" dirty="0">
                <a:latin typeface="Times New Roman" pitchFamily="18" charset="0"/>
                <a:cs typeface="Times New Roman" pitchFamily="18" charset="0"/>
              </a:rPr>
              <a:t>гетеротрофы</a:t>
            </a:r>
          </a:p>
        </p:txBody>
      </p:sp>
      <p:sp>
        <p:nvSpPr>
          <p:cNvPr id="13" name="Прямоугольник 12"/>
          <p:cNvSpPr/>
          <p:nvPr/>
        </p:nvSpPr>
        <p:spPr>
          <a:xfrm>
            <a:off x="2751138" y="4319588"/>
            <a:ext cx="1658937" cy="707886"/>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ru-RU" b="1" dirty="0">
                <a:latin typeface="Times New Roman" pitchFamily="18" charset="0"/>
                <a:cs typeface="Times New Roman" pitchFamily="18" charset="0"/>
              </a:rPr>
              <a:t>Аэробные </a:t>
            </a:r>
          </a:p>
          <a:p>
            <a:pPr algn="ctr">
              <a:defRPr/>
            </a:pPr>
            <a:r>
              <a:rPr lang="ru-RU" b="1" dirty="0">
                <a:latin typeface="Times New Roman" pitchFamily="18" charset="0"/>
                <a:cs typeface="Times New Roman" pitchFamily="18" charset="0"/>
              </a:rPr>
              <a:t>автотрофы</a:t>
            </a:r>
          </a:p>
        </p:txBody>
      </p:sp>
      <p:grpSp>
        <p:nvGrpSpPr>
          <p:cNvPr id="10" name="Группа 9"/>
          <p:cNvGrpSpPr>
            <a:grpSpLocks/>
          </p:cNvGrpSpPr>
          <p:nvPr/>
        </p:nvGrpSpPr>
        <p:grpSpPr bwMode="auto">
          <a:xfrm>
            <a:off x="4921509" y="3937000"/>
            <a:ext cx="1572955" cy="1363663"/>
            <a:chOff x="4708010" y="4953312"/>
            <a:chExt cx="1160134" cy="1152128"/>
          </a:xfrm>
        </p:grpSpPr>
        <p:sp>
          <p:nvSpPr>
            <p:cNvPr id="14" name="Облако 13"/>
            <p:cNvSpPr/>
            <p:nvPr/>
          </p:nvSpPr>
          <p:spPr>
            <a:xfrm>
              <a:off x="4716016" y="4953312"/>
              <a:ext cx="1152128" cy="1152128"/>
            </a:xfrm>
            <a:prstGeom prst="cloud">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sz="1400" b="1" dirty="0">
                <a:latin typeface="Times New Roman" pitchFamily="18" charset="0"/>
                <a:cs typeface="Times New Roman" pitchFamily="18" charset="0"/>
              </a:endParaRPr>
            </a:p>
          </p:txBody>
        </p:sp>
        <p:sp>
          <p:nvSpPr>
            <p:cNvPr id="15" name="Прямоугольник 14"/>
            <p:cNvSpPr/>
            <p:nvPr/>
          </p:nvSpPr>
          <p:spPr>
            <a:xfrm>
              <a:off x="4708010" y="5412017"/>
              <a:ext cx="1147064" cy="286037"/>
            </a:xfrm>
            <a:prstGeom prst="rect">
              <a:avLst/>
            </a:prstGeom>
          </p:spPr>
          <p:txBody>
            <a:bodyPr wrap="none">
              <a:spAutoFit/>
            </a:bodyPr>
            <a:lstStyle/>
            <a:p>
              <a:pPr algn="ctr">
                <a:defRPr/>
              </a:pPr>
              <a:r>
                <a:rPr lang="ru-RU" sz="1600" b="1" dirty="0">
                  <a:latin typeface="Times New Roman" pitchFamily="18" charset="0"/>
                  <a:cs typeface="Times New Roman" pitchFamily="18" charset="0"/>
                </a:rPr>
                <a:t>ЭУКАРИОТЫ</a:t>
              </a:r>
            </a:p>
          </p:txBody>
        </p:sp>
      </p:grpSp>
      <p:sp>
        <p:nvSpPr>
          <p:cNvPr id="11" name="Овал 10"/>
          <p:cNvSpPr/>
          <p:nvPr/>
        </p:nvSpPr>
        <p:spPr>
          <a:xfrm>
            <a:off x="6011863" y="4265613"/>
            <a:ext cx="144462" cy="1698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latin typeface="Times New Roman" pitchFamily="18" charset="0"/>
              <a:cs typeface="Times New Roman" pitchFamily="18" charset="0"/>
            </a:endParaRPr>
          </a:p>
        </p:txBody>
      </p:sp>
      <p:sp>
        <p:nvSpPr>
          <p:cNvPr id="20" name="Прямоугольник 19"/>
          <p:cNvSpPr/>
          <p:nvPr/>
        </p:nvSpPr>
        <p:spPr>
          <a:xfrm>
            <a:off x="1849438" y="3106738"/>
            <a:ext cx="3298825" cy="707886"/>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b="1" dirty="0">
                <a:latin typeface="Times New Roman" pitchFamily="18" charset="0"/>
                <a:cs typeface="Times New Roman" pitchFamily="18" charset="0"/>
              </a:rPr>
              <a:t>Аэробные автотрофы</a:t>
            </a:r>
          </a:p>
          <a:p>
            <a:pPr algn="ctr">
              <a:defRPr/>
            </a:pPr>
            <a:r>
              <a:rPr lang="ru-RU" b="1" dirty="0">
                <a:latin typeface="Times New Roman" pitchFamily="18" charset="0"/>
                <a:cs typeface="Times New Roman" pitchFamily="18" charset="0"/>
              </a:rPr>
              <a:t>(фотосинтез - ЦБ)</a:t>
            </a:r>
          </a:p>
        </p:txBody>
      </p:sp>
      <p:cxnSp>
        <p:nvCxnSpPr>
          <p:cNvPr id="17" name="Прямая со стрелкой 16"/>
          <p:cNvCxnSpPr>
            <a:stCxn id="2" idx="3"/>
            <a:endCxn id="6" idx="1"/>
          </p:cNvCxnSpPr>
          <p:nvPr/>
        </p:nvCxnSpPr>
        <p:spPr>
          <a:xfrm>
            <a:off x="1723798" y="1235105"/>
            <a:ext cx="511402"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3" name="Прямая со стрелкой 22"/>
          <p:cNvCxnSpPr/>
          <p:nvPr/>
        </p:nvCxnSpPr>
        <p:spPr>
          <a:xfrm>
            <a:off x="3886200" y="1284288"/>
            <a:ext cx="466725"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4" name="Прямая со стрелкой 23"/>
          <p:cNvCxnSpPr/>
          <p:nvPr/>
        </p:nvCxnSpPr>
        <p:spPr>
          <a:xfrm>
            <a:off x="4645025" y="1539875"/>
            <a:ext cx="0" cy="37623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8" name="Прямая со стрелкой 27"/>
          <p:cNvCxnSpPr>
            <a:stCxn id="7" idx="2"/>
          </p:cNvCxnSpPr>
          <p:nvPr/>
        </p:nvCxnSpPr>
        <p:spPr>
          <a:xfrm>
            <a:off x="3498851" y="2623999"/>
            <a:ext cx="0" cy="48273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2" name="Прямая со стрелкой 31"/>
          <p:cNvCxnSpPr/>
          <p:nvPr/>
        </p:nvCxnSpPr>
        <p:spPr>
          <a:xfrm>
            <a:off x="5867400" y="2990850"/>
            <a:ext cx="0" cy="94615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4" name="Прямая со стрелкой 33"/>
          <p:cNvCxnSpPr/>
          <p:nvPr/>
        </p:nvCxnSpPr>
        <p:spPr>
          <a:xfrm>
            <a:off x="8101013" y="1539875"/>
            <a:ext cx="0" cy="275907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6" name="Прямая со стрелкой 35"/>
          <p:cNvCxnSpPr/>
          <p:nvPr/>
        </p:nvCxnSpPr>
        <p:spPr>
          <a:xfrm>
            <a:off x="3498850" y="3954463"/>
            <a:ext cx="0" cy="35242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grpSp>
        <p:nvGrpSpPr>
          <p:cNvPr id="35" name="Группа 34"/>
          <p:cNvGrpSpPr>
            <a:grpSpLocks/>
          </p:cNvGrpSpPr>
          <p:nvPr/>
        </p:nvGrpSpPr>
        <p:grpSpPr bwMode="auto">
          <a:xfrm>
            <a:off x="2771775" y="5661025"/>
            <a:ext cx="2305050" cy="936625"/>
            <a:chOff x="2771800" y="5661248"/>
            <a:chExt cx="2304256" cy="936104"/>
          </a:xfrm>
        </p:grpSpPr>
        <p:sp>
          <p:nvSpPr>
            <p:cNvPr id="33" name="Овал 32"/>
            <p:cNvSpPr/>
            <p:nvPr/>
          </p:nvSpPr>
          <p:spPr>
            <a:xfrm>
              <a:off x="2771800" y="5661248"/>
              <a:ext cx="2304256" cy="936104"/>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sz="1800">
                <a:latin typeface="Times New Roman" pitchFamily="18" charset="0"/>
                <a:cs typeface="Times New Roman" pitchFamily="18" charset="0"/>
              </a:endParaRPr>
            </a:p>
          </p:txBody>
        </p:sp>
        <p:sp>
          <p:nvSpPr>
            <p:cNvPr id="40" name="Прямоугольник 39"/>
            <p:cNvSpPr/>
            <p:nvPr/>
          </p:nvSpPr>
          <p:spPr>
            <a:xfrm>
              <a:off x="3088814" y="5899241"/>
              <a:ext cx="1594055" cy="399887"/>
            </a:xfrm>
            <a:prstGeom prst="rect">
              <a:avLst/>
            </a:prstGeom>
          </p:spPr>
          <p:txBody>
            <a:bodyPr wrap="none">
              <a:spAutoFit/>
            </a:bodyPr>
            <a:lstStyle/>
            <a:p>
              <a:pPr algn="ctr">
                <a:defRPr/>
              </a:pPr>
              <a:r>
                <a:rPr lang="ru-RU" b="1" dirty="0">
                  <a:latin typeface="Times New Roman" pitchFamily="18" charset="0"/>
                  <a:cs typeface="Times New Roman" pitchFamily="18" charset="0"/>
                </a:rPr>
                <a:t>РАСТЕНИЯ</a:t>
              </a:r>
            </a:p>
          </p:txBody>
        </p:sp>
      </p:grpSp>
      <p:grpSp>
        <p:nvGrpSpPr>
          <p:cNvPr id="37" name="Группа 36"/>
          <p:cNvGrpSpPr>
            <a:grpSpLocks/>
          </p:cNvGrpSpPr>
          <p:nvPr/>
        </p:nvGrpSpPr>
        <p:grpSpPr bwMode="auto">
          <a:xfrm>
            <a:off x="6494463" y="5589588"/>
            <a:ext cx="2303462" cy="935037"/>
            <a:chOff x="6494455" y="5589240"/>
            <a:chExt cx="2304256" cy="936104"/>
          </a:xfrm>
        </p:grpSpPr>
        <p:sp>
          <p:nvSpPr>
            <p:cNvPr id="41" name="Овал 40"/>
            <p:cNvSpPr/>
            <p:nvPr/>
          </p:nvSpPr>
          <p:spPr>
            <a:xfrm>
              <a:off x="6494455" y="5589240"/>
              <a:ext cx="2304256" cy="936104"/>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sz="1800">
                <a:latin typeface="Times New Roman" pitchFamily="18" charset="0"/>
                <a:cs typeface="Times New Roman" pitchFamily="18" charset="0"/>
              </a:endParaRPr>
            </a:p>
          </p:txBody>
        </p:sp>
        <p:sp>
          <p:nvSpPr>
            <p:cNvPr id="44" name="Прямоугольник 43"/>
            <p:cNvSpPr/>
            <p:nvPr/>
          </p:nvSpPr>
          <p:spPr>
            <a:xfrm>
              <a:off x="6761907" y="5826047"/>
              <a:ext cx="1801114" cy="400567"/>
            </a:xfrm>
            <a:prstGeom prst="rect">
              <a:avLst/>
            </a:prstGeom>
          </p:spPr>
          <p:txBody>
            <a:bodyPr wrap="none">
              <a:spAutoFit/>
            </a:bodyPr>
            <a:lstStyle/>
            <a:p>
              <a:pPr algn="ctr">
                <a:defRPr/>
              </a:pPr>
              <a:r>
                <a:rPr lang="ru-RU" b="1" dirty="0">
                  <a:latin typeface="Times New Roman" pitchFamily="18" charset="0"/>
                  <a:cs typeface="Times New Roman" pitchFamily="18" charset="0"/>
                </a:rPr>
                <a:t>ЖИВОТНЫЕ</a:t>
              </a:r>
            </a:p>
          </p:txBody>
        </p:sp>
      </p:grpSp>
      <p:grpSp>
        <p:nvGrpSpPr>
          <p:cNvPr id="47" name="Группа 46"/>
          <p:cNvGrpSpPr>
            <a:grpSpLocks/>
          </p:cNvGrpSpPr>
          <p:nvPr/>
        </p:nvGrpSpPr>
        <p:grpSpPr bwMode="auto">
          <a:xfrm>
            <a:off x="250825" y="2260600"/>
            <a:ext cx="1458913" cy="1431925"/>
            <a:chOff x="2771800" y="5661248"/>
            <a:chExt cx="2304256" cy="936104"/>
          </a:xfrm>
        </p:grpSpPr>
        <p:sp>
          <p:nvSpPr>
            <p:cNvPr id="48" name="Овал 47"/>
            <p:cNvSpPr/>
            <p:nvPr/>
          </p:nvSpPr>
          <p:spPr>
            <a:xfrm>
              <a:off x="2771800" y="5661248"/>
              <a:ext cx="2304256" cy="936104"/>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sz="1800">
                <a:latin typeface="Times New Roman" pitchFamily="18" charset="0"/>
                <a:cs typeface="Times New Roman" pitchFamily="18" charset="0"/>
              </a:endParaRPr>
            </a:p>
          </p:txBody>
        </p:sp>
        <p:sp>
          <p:nvSpPr>
            <p:cNvPr id="49" name="Прямоугольник 48"/>
            <p:cNvSpPr/>
            <p:nvPr/>
          </p:nvSpPr>
          <p:spPr>
            <a:xfrm>
              <a:off x="2771800" y="5978818"/>
              <a:ext cx="2304256" cy="261567"/>
            </a:xfrm>
            <a:prstGeom prst="rect">
              <a:avLst/>
            </a:prstGeom>
          </p:spPr>
          <p:txBody>
            <a:bodyPr>
              <a:spAutoFit/>
            </a:bodyPr>
            <a:lstStyle/>
            <a:p>
              <a:pPr algn="ctr">
                <a:defRPr/>
              </a:pPr>
              <a:r>
                <a:rPr lang="ru-RU" b="1" dirty="0">
                  <a:latin typeface="Times New Roman" pitchFamily="18" charset="0"/>
                  <a:cs typeface="Times New Roman" pitchFamily="18" charset="0"/>
                </a:rPr>
                <a:t>Бактерии</a:t>
              </a:r>
            </a:p>
          </p:txBody>
        </p:sp>
      </p:grpSp>
      <p:cxnSp>
        <p:nvCxnSpPr>
          <p:cNvPr id="16" name="Прямая соединительная линия 15"/>
          <p:cNvCxnSpPr/>
          <p:nvPr/>
        </p:nvCxnSpPr>
        <p:spPr>
          <a:xfrm flipV="1">
            <a:off x="119063" y="5445125"/>
            <a:ext cx="8893175" cy="71438"/>
          </a:xfrm>
          <a:prstGeom prst="line">
            <a:avLst/>
          </a:prstGeom>
          <a:ln w="76200" cap="rnd">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00"/>
                                        <p:tgtEl>
                                          <p:spTgt spid="13"/>
                                        </p:tgtEl>
                                      </p:cBhvr>
                                    </p:animEffect>
                                    <p:anim calcmode="lin" valueType="num">
                                      <p:cBhvr>
                                        <p:cTn id="76" dur="1000" fill="hold"/>
                                        <p:tgtEl>
                                          <p:spTgt spid="13"/>
                                        </p:tgtEl>
                                        <p:attrNameLst>
                                          <p:attrName>ppt_x</p:attrName>
                                        </p:attrNameLst>
                                      </p:cBhvr>
                                      <p:tavLst>
                                        <p:tav tm="0">
                                          <p:val>
                                            <p:strVal val="#ppt_x"/>
                                          </p:val>
                                        </p:tav>
                                        <p:tav tm="100000">
                                          <p:val>
                                            <p:strVal val="#ppt_x"/>
                                          </p:val>
                                        </p:tav>
                                      </p:tavLst>
                                    </p:anim>
                                    <p:anim calcmode="lin" valueType="num">
                                      <p:cBhvr>
                                        <p:cTn id="77" dur="1000" fill="hold"/>
                                        <p:tgtEl>
                                          <p:spTgt spid="13"/>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1000"/>
                                        <p:tgtEl>
                                          <p:spTgt spid="11"/>
                                        </p:tgtEl>
                                      </p:cBhvr>
                                    </p:animEffect>
                                    <p:anim calcmode="lin" valueType="num">
                                      <p:cBhvr>
                                        <p:cTn id="86" dur="1000" fill="hold"/>
                                        <p:tgtEl>
                                          <p:spTgt spid="11"/>
                                        </p:tgtEl>
                                        <p:attrNameLst>
                                          <p:attrName>ppt_x</p:attrName>
                                        </p:attrNameLst>
                                      </p:cBhvr>
                                      <p:tavLst>
                                        <p:tav tm="0">
                                          <p:val>
                                            <p:strVal val="#ppt_x"/>
                                          </p:val>
                                        </p:tav>
                                        <p:tav tm="100000">
                                          <p:val>
                                            <p:strVal val="#ppt_x"/>
                                          </p:val>
                                        </p:tav>
                                      </p:tavLst>
                                    </p:anim>
                                    <p:anim calcmode="lin" valueType="num">
                                      <p:cBhvr>
                                        <p:cTn id="87" dur="1000" fill="hold"/>
                                        <p:tgtEl>
                                          <p:spTgt spid="11"/>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1000"/>
                                        <p:tgtEl>
                                          <p:spTgt spid="34"/>
                                        </p:tgtEl>
                                      </p:cBhvr>
                                    </p:animEffect>
                                    <p:anim calcmode="lin" valueType="num">
                                      <p:cBhvr>
                                        <p:cTn id="91" dur="1000" fill="hold"/>
                                        <p:tgtEl>
                                          <p:spTgt spid="34"/>
                                        </p:tgtEl>
                                        <p:attrNameLst>
                                          <p:attrName>ppt_x</p:attrName>
                                        </p:attrNameLst>
                                      </p:cBhvr>
                                      <p:tavLst>
                                        <p:tav tm="0">
                                          <p:val>
                                            <p:strVal val="#ppt_x"/>
                                          </p:val>
                                        </p:tav>
                                        <p:tav tm="100000">
                                          <p:val>
                                            <p:strVal val="#ppt_x"/>
                                          </p:val>
                                        </p:tav>
                                      </p:tavLst>
                                    </p:anim>
                                    <p:anim calcmode="lin" valueType="num">
                                      <p:cBhvr>
                                        <p:cTn id="92" dur="1000" fill="hold"/>
                                        <p:tgtEl>
                                          <p:spTgt spid="34"/>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1000"/>
                                        <p:tgtEl>
                                          <p:spTgt spid="35"/>
                                        </p:tgtEl>
                                      </p:cBhvr>
                                    </p:animEffect>
                                    <p:anim calcmode="lin" valueType="num">
                                      <p:cBhvr>
                                        <p:cTn id="103" dur="1000" fill="hold"/>
                                        <p:tgtEl>
                                          <p:spTgt spid="35"/>
                                        </p:tgtEl>
                                        <p:attrNameLst>
                                          <p:attrName>ppt_x</p:attrName>
                                        </p:attrNameLst>
                                      </p:cBhvr>
                                      <p:tavLst>
                                        <p:tav tm="0">
                                          <p:val>
                                            <p:strVal val="#ppt_x"/>
                                          </p:val>
                                        </p:tav>
                                        <p:tav tm="100000">
                                          <p:val>
                                            <p:strVal val="#ppt_x"/>
                                          </p:val>
                                        </p:tav>
                                      </p:tavLst>
                                    </p:anim>
                                    <p:anim calcmode="lin" valueType="num">
                                      <p:cBhvr>
                                        <p:cTn id="104" dur="1000" fill="hold"/>
                                        <p:tgtEl>
                                          <p:spTgt spid="35"/>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1000"/>
                                        <p:tgtEl>
                                          <p:spTgt spid="47"/>
                                        </p:tgtEl>
                                      </p:cBhvr>
                                    </p:animEffect>
                                    <p:anim calcmode="lin" valueType="num">
                                      <p:cBhvr>
                                        <p:cTn id="108" dur="1000" fill="hold"/>
                                        <p:tgtEl>
                                          <p:spTgt spid="47"/>
                                        </p:tgtEl>
                                        <p:attrNameLst>
                                          <p:attrName>ppt_x</p:attrName>
                                        </p:attrNameLst>
                                      </p:cBhvr>
                                      <p:tavLst>
                                        <p:tav tm="0">
                                          <p:val>
                                            <p:strVal val="#ppt_x"/>
                                          </p:val>
                                        </p:tav>
                                        <p:tav tm="100000">
                                          <p:val>
                                            <p:strVal val="#ppt_x"/>
                                          </p:val>
                                        </p:tav>
                                      </p:tavLst>
                                    </p:anim>
                                    <p:anim calcmode="lin" valueType="num">
                                      <p:cBhvr>
                                        <p:cTn id="109" dur="1000" fill="hold"/>
                                        <p:tgtEl>
                                          <p:spTgt spid="47"/>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1000"/>
                                        <p:tgtEl>
                                          <p:spTgt spid="37"/>
                                        </p:tgtEl>
                                      </p:cBhvr>
                                    </p:animEffect>
                                    <p:anim calcmode="lin" valueType="num">
                                      <p:cBhvr>
                                        <p:cTn id="113" dur="1000" fill="hold"/>
                                        <p:tgtEl>
                                          <p:spTgt spid="37"/>
                                        </p:tgtEl>
                                        <p:attrNameLst>
                                          <p:attrName>ppt_x</p:attrName>
                                        </p:attrNameLst>
                                      </p:cBhvr>
                                      <p:tavLst>
                                        <p:tav tm="0">
                                          <p:val>
                                            <p:strVal val="#ppt_x"/>
                                          </p:val>
                                        </p:tav>
                                        <p:tav tm="100000">
                                          <p:val>
                                            <p:strVal val="#ppt_x"/>
                                          </p:val>
                                        </p:tav>
                                      </p:tavLst>
                                    </p:anim>
                                    <p:anim calcmode="lin" valueType="num">
                                      <p:cBhvr>
                                        <p:cTn id="1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12" grpId="0" animBg="1"/>
      <p:bldP spid="13" grpId="0" animBg="1"/>
      <p:bldP spid="11"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7467600" cy="1143000"/>
          </a:xfrm>
        </p:spPr>
        <p:txBody>
          <a:bodyPr/>
          <a:lstStyle/>
          <a:p>
            <a:r>
              <a:rPr lang="ru-RU" dirty="0" smtClean="0"/>
              <a:t>Источники:</a:t>
            </a:r>
            <a:endParaRPr lang="ru-RU" dirty="0"/>
          </a:p>
        </p:txBody>
      </p:sp>
      <p:sp>
        <p:nvSpPr>
          <p:cNvPr id="3" name="Содержимое 2"/>
          <p:cNvSpPr>
            <a:spLocks noGrp="1"/>
          </p:cNvSpPr>
          <p:nvPr>
            <p:ph idx="1"/>
          </p:nvPr>
        </p:nvSpPr>
        <p:spPr/>
        <p:txBody>
          <a:bodyPr/>
          <a:lstStyle/>
          <a:p>
            <a:endParaRPr lang="ru-RU"/>
          </a:p>
        </p:txBody>
      </p:sp>
      <p:pic>
        <p:nvPicPr>
          <p:cNvPr id="25602" name="Picture 2" descr="https://upload.wikimedia.org/wikipedia/commons/thumb/4/47/Pirate_Flag_of_Jack_Rackham.svg/744px-Pirate_Flag_of_Jack_Rackham.svg.png"/>
          <p:cNvPicPr>
            <a:picLocks noChangeAspect="1" noChangeArrowheads="1"/>
          </p:cNvPicPr>
          <p:nvPr/>
        </p:nvPicPr>
        <p:blipFill>
          <a:blip r:embed="rId2" cstate="print"/>
          <a:srcRect/>
          <a:stretch>
            <a:fillRect/>
          </a:stretch>
        </p:blipFill>
        <p:spPr bwMode="auto">
          <a:xfrm>
            <a:off x="395536" y="1052736"/>
            <a:ext cx="8383858" cy="5589240"/>
          </a:xfrm>
          <a:prstGeom prst="rect">
            <a:avLst/>
          </a:prstGeom>
          <a:noFill/>
        </p:spPr>
      </p:pic>
    </p:spTree>
  </p:cSld>
  <p:clrMapOvr>
    <a:masterClrMapping/>
  </p:clrMapOvr>
  <p:transition spd="slow">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6"/>
          <p:cNvSpPr txBox="1">
            <a:spLocks noChangeArrowheads="1"/>
          </p:cNvSpPr>
          <p:nvPr/>
        </p:nvSpPr>
        <p:spPr bwMode="auto">
          <a:xfrm>
            <a:off x="384175" y="5949280"/>
            <a:ext cx="8291513" cy="523875"/>
          </a:xfrm>
          <a:prstGeom prst="rect">
            <a:avLst/>
          </a:prstGeom>
          <a:noFill/>
          <a:ln>
            <a:noFill/>
          </a:ln>
          <a:extLst>
            <a:ext uri="{909E8E84-426E-40DD-AFC4-6F175D3DCCD1}"/>
            <a:ext uri="{91240B29-F687-4F45-9708-019B960494DF}"/>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defRPr/>
            </a:pPr>
            <a:r>
              <a:rPr lang="ru-RU" sz="2800" b="1" dirty="0" smtClean="0">
                <a:latin typeface="Arial Narrow" pitchFamily="34" charset="0"/>
              </a:rPr>
              <a:t>Жизнь </a:t>
            </a:r>
            <a:r>
              <a:rPr lang="ru-RU" sz="2400" b="1" dirty="0">
                <a:latin typeface="Arial Narrow" pitchFamily="34" charset="0"/>
              </a:rPr>
              <a:t>создана</a:t>
            </a:r>
            <a:r>
              <a:rPr lang="ru-RU" sz="2800" b="1" dirty="0">
                <a:latin typeface="Arial Narrow" pitchFamily="34" charset="0"/>
              </a:rPr>
              <a:t> </a:t>
            </a:r>
            <a:r>
              <a:rPr lang="ru-RU" sz="2800" b="1" dirty="0">
                <a:solidFill>
                  <a:srgbClr val="660066"/>
                </a:solidFill>
                <a:effectLst>
                  <a:outerShdw blurRad="38100" dist="38100" dir="2700000" algn="tl">
                    <a:srgbClr val="000000">
                      <a:alpha val="43137"/>
                    </a:srgbClr>
                  </a:outerShdw>
                </a:effectLst>
                <a:latin typeface="Arial Narrow" pitchFamily="34" charset="0"/>
              </a:rPr>
              <a:t>Высшим </a:t>
            </a:r>
            <a:r>
              <a:rPr lang="ru-RU" sz="2800" b="1" dirty="0" smtClean="0">
                <a:solidFill>
                  <a:srgbClr val="660066"/>
                </a:solidFill>
                <a:effectLst>
                  <a:outerShdw blurRad="38100" dist="38100" dir="2700000" algn="tl">
                    <a:srgbClr val="000000">
                      <a:alpha val="43137"/>
                    </a:srgbClr>
                  </a:outerShdw>
                </a:effectLst>
                <a:latin typeface="Arial Narrow" pitchFamily="34" charset="0"/>
              </a:rPr>
              <a:t>Разумом (Богом, Творцом) </a:t>
            </a:r>
            <a:endParaRPr lang="ru-RU" sz="2800" b="1" dirty="0">
              <a:solidFill>
                <a:srgbClr val="660066"/>
              </a:solidFill>
              <a:effectLst>
                <a:outerShdw blurRad="38100" dist="38100" dir="2700000" algn="tl">
                  <a:srgbClr val="000000">
                    <a:alpha val="43137"/>
                  </a:srgbClr>
                </a:outerShdw>
              </a:effectLst>
              <a:latin typeface="Arial Narrow" pitchFamily="34" charset="0"/>
            </a:endParaRPr>
          </a:p>
        </p:txBody>
      </p:sp>
      <p:pic>
        <p:nvPicPr>
          <p:cNvPr id="20482" name="Picture 23"/>
          <p:cNvPicPr>
            <a:picLocks noGrp="1" noChangeAspect="1" noChangeArrowheads="1"/>
          </p:cNvPicPr>
          <p:nvPr>
            <p:ph idx="4294967295"/>
          </p:nvPr>
        </p:nvPicPr>
        <p:blipFill>
          <a:blip r:embed="rId3" cstate="print"/>
          <a:srcRect/>
          <a:stretch>
            <a:fillRect/>
          </a:stretch>
        </p:blipFill>
        <p:spPr>
          <a:xfrm>
            <a:off x="5608638" y="1990055"/>
            <a:ext cx="3535362" cy="3533775"/>
          </a:xfrm>
        </p:spPr>
      </p:pic>
      <p:pic>
        <p:nvPicPr>
          <p:cNvPr id="20483" name="Picture 1"/>
          <p:cNvPicPr>
            <a:picLocks noChangeAspect="1" noChangeArrowheads="1"/>
          </p:cNvPicPr>
          <p:nvPr/>
        </p:nvPicPr>
        <p:blipFill>
          <a:blip r:embed="rId4" cstate="print"/>
          <a:srcRect/>
          <a:stretch>
            <a:fillRect/>
          </a:stretch>
        </p:blipFill>
        <p:spPr bwMode="auto">
          <a:xfrm>
            <a:off x="230188" y="1990055"/>
            <a:ext cx="4800600" cy="3598862"/>
          </a:xfrm>
          <a:prstGeom prst="rect">
            <a:avLst/>
          </a:prstGeom>
          <a:noFill/>
          <a:ln w="9525">
            <a:noFill/>
            <a:miter lim="800000"/>
            <a:headEnd/>
            <a:tailEnd/>
          </a:ln>
        </p:spPr>
      </p:pic>
      <p:sp>
        <p:nvSpPr>
          <p:cNvPr id="2" name="Прямоугольник 1"/>
          <p:cNvSpPr/>
          <p:nvPr/>
        </p:nvSpPr>
        <p:spPr>
          <a:xfrm>
            <a:off x="230188" y="1116930"/>
            <a:ext cx="8662987" cy="708025"/>
          </a:xfrm>
          <a:prstGeom prst="rect">
            <a:avLst/>
          </a:prstGeom>
          <a:noFill/>
          <a:ln>
            <a:noFill/>
          </a:ln>
        </p:spPr>
        <p:txBody>
          <a:bodyPr>
            <a:spAutoFit/>
          </a:bodyPr>
          <a:lstStyle/>
          <a:p>
            <a:pPr algn="ctr">
              <a:spcBef>
                <a:spcPct val="50000"/>
              </a:spcBef>
              <a:defRPr/>
            </a:pPr>
            <a:r>
              <a:rPr lang="ru-RU" sz="4000" b="1" dirty="0">
                <a:solidFill>
                  <a:srgbClr val="660066"/>
                </a:solidFill>
                <a:effectLst>
                  <a:outerShdw blurRad="38100" dist="38100" dir="2700000" algn="tl">
                    <a:srgbClr val="000000">
                      <a:alpha val="43137"/>
                    </a:srgbClr>
                  </a:outerShdw>
                </a:effectLst>
                <a:latin typeface="Arial Narrow" pitchFamily="34" charset="0"/>
              </a:rPr>
              <a:t>Г</a:t>
            </a:r>
            <a:r>
              <a:rPr lang="ru-RU" sz="4000" b="1" dirty="0">
                <a:solidFill>
                  <a:srgbClr val="660066"/>
                </a:solidFill>
                <a:effectLst>
                  <a:outerShdw blurRad="38100" dist="38100" dir="2700000" algn="tl">
                    <a:srgbClr val="000000">
                      <a:alpha val="43137"/>
                    </a:srgbClr>
                  </a:outerShdw>
                </a:effectLst>
              </a:rPr>
              <a:t>ипотеза креационизма</a:t>
            </a:r>
          </a:p>
        </p:txBody>
      </p:sp>
      <p:sp>
        <p:nvSpPr>
          <p:cNvPr id="6" name="Заголовок 1"/>
          <p:cNvSpPr txBox="1">
            <a:spLocks/>
          </p:cNvSpPr>
          <p:nvPr/>
        </p:nvSpPr>
        <p:spPr>
          <a:xfrm>
            <a:off x="1115616" y="0"/>
            <a:ext cx="7272808" cy="908720"/>
          </a:xfrm>
          <a:prstGeom prst="rect">
            <a:avLst/>
          </a:prstGeom>
        </p:spPr>
        <p:txBody>
          <a:bodyPr/>
          <a:lstStyle/>
          <a:p>
            <a:pPr marL="0" marR="0" lvl="0" indent="0" algn="ctr" defTabSz="914400" rtl="0" eaLnBrk="1" fontAlgn="auto" latinLnBrk="0" hangingPunct="1">
              <a:lnSpc>
                <a:spcPts val="58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Гипотезы БИОГЕНЕЗА</a:t>
            </a:r>
            <a:endParaRPr kumimoji="0" lang="ru-RU" sz="4400" b="0" i="0" u="none" strike="noStrike" kern="1200" cap="none" spc="0" normalizeH="0" baseline="0" noProof="0" dirty="0">
              <a:ln>
                <a:noFill/>
              </a:ln>
              <a:solidFill>
                <a:schemeClr val="accent6">
                  <a:lumMod val="75000"/>
                </a:schemeClr>
              </a:solidFill>
              <a:effectLst>
                <a:outerShdw blurRad="63500" dist="38100" dir="5400000" algn="t" rotWithShape="0">
                  <a:prstClr val="black">
                    <a:alpha val="25000"/>
                  </a:prstClr>
                </a:outerShdw>
              </a:effectLst>
              <a:uLnTx/>
              <a:uFillTx/>
              <a:latin typeface="Arial Narrow" pitchFamily="34" charset="0"/>
              <a:ea typeface="+mj-ea"/>
              <a:cs typeface="+mj-cs"/>
            </a:endParaRPr>
          </a:p>
        </p:txBody>
      </p:sp>
    </p:spTree>
  </p:cSld>
  <p:clrMapOvr>
    <a:masterClrMapping/>
  </p:clrMapOvr>
  <p:transition spd="slow">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23850" y="188913"/>
            <a:ext cx="8640763" cy="1200150"/>
          </a:xfrm>
          <a:prstGeom prst="rect">
            <a:avLst/>
          </a:prstGeom>
          <a:noFill/>
          <a:ln>
            <a:noFill/>
          </a:ln>
        </p:spPr>
        <p:txBody>
          <a:bodyPr>
            <a:spAutoFit/>
          </a:bodyPr>
          <a:lstStyle>
            <a:defPPr>
              <a:defRPr lang="ru-RU"/>
            </a:defPPr>
            <a:lvl1pPr algn="ctr">
              <a:spcBef>
                <a:spcPct val="50000"/>
              </a:spcBef>
              <a:defRPr sz="4000" b="1">
                <a:solidFill>
                  <a:srgbClr val="660066"/>
                </a:solidFill>
                <a:effectLst>
                  <a:outerShdw blurRad="38100" dist="38100" dir="2700000" algn="tl">
                    <a:srgbClr val="000000">
                      <a:alpha val="43137"/>
                    </a:srgbClr>
                  </a:outerShdw>
                </a:effectLst>
                <a:latin typeface="Arial Narrow" pitchFamily="34" charset="0"/>
              </a:defRPr>
            </a:lvl1pPr>
          </a:lstStyle>
          <a:p>
            <a:pPr>
              <a:defRPr/>
            </a:pPr>
            <a:r>
              <a:rPr lang="ru-RU" dirty="0"/>
              <a:t>Гипотеза Панспермии </a:t>
            </a:r>
            <a:r>
              <a:rPr lang="en-US" dirty="0"/>
              <a:t/>
            </a:r>
            <a:br>
              <a:rPr lang="en-US" dirty="0"/>
            </a:br>
            <a:r>
              <a:rPr lang="ru-RU" sz="3200" dirty="0"/>
              <a:t>(от греч. «</a:t>
            </a:r>
            <a:r>
              <a:rPr lang="en-US" sz="3200" dirty="0"/>
              <a:t>pan</a:t>
            </a:r>
            <a:r>
              <a:rPr lang="ru-RU" sz="3200" dirty="0"/>
              <a:t>» – все, «</a:t>
            </a:r>
            <a:r>
              <a:rPr lang="en-US" sz="3200" dirty="0" err="1"/>
              <a:t>sperma</a:t>
            </a:r>
            <a:r>
              <a:rPr lang="ru-RU" sz="3200" dirty="0"/>
              <a:t>» – семя)</a:t>
            </a:r>
          </a:p>
        </p:txBody>
      </p:sp>
      <p:sp>
        <p:nvSpPr>
          <p:cNvPr id="22530" name="Прямоугольник 2"/>
          <p:cNvSpPr>
            <a:spLocks noChangeArrowheads="1"/>
          </p:cNvSpPr>
          <p:nvPr/>
        </p:nvSpPr>
        <p:spPr bwMode="auto">
          <a:xfrm>
            <a:off x="246063" y="1482724"/>
            <a:ext cx="8789987" cy="1631216"/>
          </a:xfrm>
          <a:prstGeom prst="rect">
            <a:avLst/>
          </a:prstGeom>
          <a:noFill/>
          <a:ln w="9525">
            <a:noFill/>
            <a:miter lim="800000"/>
            <a:headEnd/>
            <a:tailEnd/>
          </a:ln>
        </p:spPr>
        <p:txBody>
          <a:bodyPr wrap="square">
            <a:spAutoFit/>
          </a:bodyPr>
          <a:lstStyle/>
          <a:p>
            <a:r>
              <a:rPr lang="ru-RU" b="1" dirty="0">
                <a:latin typeface="Times New Roman" pitchFamily="18" charset="0"/>
                <a:cs typeface="Times New Roman" pitchFamily="18" charset="0"/>
              </a:rPr>
              <a:t>Анаксагор </a:t>
            </a:r>
            <a:r>
              <a:rPr lang="ru-RU" dirty="0">
                <a:latin typeface="Times New Roman" pitchFamily="18" charset="0"/>
                <a:cs typeface="Times New Roman" pitchFamily="18" charset="0"/>
              </a:rPr>
              <a:t>(500-428 до н.э.) - древнегреческий  философ,  математик и астроном, основоположник афинской философской школы. </a:t>
            </a:r>
            <a:r>
              <a:rPr lang="ru-RU" b="1" dirty="0">
                <a:latin typeface="Times New Roman" pitchFamily="18" charset="0"/>
                <a:cs typeface="Times New Roman" pitchFamily="18" charset="0"/>
              </a:rPr>
              <a:t>В V в. до н.э. </a:t>
            </a:r>
            <a:r>
              <a:rPr lang="ru-RU" dirty="0">
                <a:latin typeface="Times New Roman" pitchFamily="18" charset="0"/>
                <a:cs typeface="Times New Roman" pitchFamily="18" charset="0"/>
              </a:rPr>
              <a:t>высказал идею космического посева – </a:t>
            </a:r>
            <a:r>
              <a:rPr lang="ru-RU" b="1" dirty="0">
                <a:latin typeface="Times New Roman" pitchFamily="18" charset="0"/>
                <a:cs typeface="Times New Roman" pitchFamily="18" charset="0"/>
              </a:rPr>
              <a:t>панспермии:</a:t>
            </a:r>
            <a:r>
              <a:rPr lang="ru-RU" dirty="0">
                <a:latin typeface="Times New Roman" pitchFamily="18" charset="0"/>
                <a:cs typeface="Times New Roman" pitchFamily="18" charset="0"/>
              </a:rPr>
              <a:t> жизнь возникла из «семени», которое существует «всегда и везде», «зародыши жизни» занесены на Землю метеоритами или космической пылью... </a:t>
            </a:r>
          </a:p>
        </p:txBody>
      </p:sp>
      <p:pic>
        <p:nvPicPr>
          <p:cNvPr id="22531" name="Picture 6" descr="http://nachitan.ru/wp-content/uploads/2011/07/anaxagoras.jpg"/>
          <p:cNvPicPr>
            <a:picLocks noChangeAspect="1" noChangeArrowheads="1"/>
          </p:cNvPicPr>
          <p:nvPr/>
        </p:nvPicPr>
        <p:blipFill>
          <a:blip r:embed="rId3" cstate="print"/>
          <a:srcRect/>
          <a:stretch>
            <a:fillRect/>
          </a:stretch>
        </p:blipFill>
        <p:spPr bwMode="auto">
          <a:xfrm>
            <a:off x="247650" y="3411538"/>
            <a:ext cx="2884488" cy="3273425"/>
          </a:xfrm>
          <a:prstGeom prst="rect">
            <a:avLst/>
          </a:prstGeom>
          <a:noFill/>
          <a:ln w="9525">
            <a:noFill/>
            <a:miter lim="800000"/>
            <a:headEnd/>
            <a:tailEnd/>
          </a:ln>
        </p:spPr>
      </p:pic>
      <p:pic>
        <p:nvPicPr>
          <p:cNvPr id="22532" name="Picture 8" descr="http://evoluts.ru/images/stories/a4.jpg"/>
          <p:cNvPicPr>
            <a:picLocks noChangeAspect="1" noChangeArrowheads="1"/>
          </p:cNvPicPr>
          <p:nvPr/>
        </p:nvPicPr>
        <p:blipFill>
          <a:blip r:embed="rId4" cstate="print"/>
          <a:srcRect/>
          <a:stretch>
            <a:fillRect/>
          </a:stretch>
        </p:blipFill>
        <p:spPr bwMode="auto">
          <a:xfrm>
            <a:off x="4278313" y="3422650"/>
            <a:ext cx="4470400" cy="3352800"/>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Прямоугольник 1"/>
          <p:cNvSpPr>
            <a:spLocks noChangeArrowheads="1"/>
          </p:cNvSpPr>
          <p:nvPr/>
        </p:nvSpPr>
        <p:spPr bwMode="auto">
          <a:xfrm>
            <a:off x="179388" y="1196975"/>
            <a:ext cx="8785100" cy="2308324"/>
          </a:xfrm>
          <a:prstGeom prst="rect">
            <a:avLst/>
          </a:prstGeom>
          <a:noFill/>
          <a:ln w="9525">
            <a:noFill/>
            <a:miter lim="800000"/>
            <a:headEnd/>
            <a:tailEnd/>
          </a:ln>
        </p:spPr>
        <p:txBody>
          <a:bodyPr wrap="square">
            <a:spAutoFit/>
          </a:bodyPr>
          <a:lstStyle/>
          <a:p>
            <a:r>
              <a:rPr lang="ru-RU" sz="2400" b="1" dirty="0" err="1">
                <a:latin typeface="Times New Roman" pitchFamily="18" charset="0"/>
                <a:cs typeface="Times New Roman" pitchFamily="18" charset="0"/>
              </a:rPr>
              <a:t>Юстас</a:t>
            </a:r>
            <a:r>
              <a:rPr lang="ru-RU" sz="2400" b="1" dirty="0">
                <a:latin typeface="Times New Roman" pitchFamily="18" charset="0"/>
                <a:cs typeface="Times New Roman" pitchFamily="18" charset="0"/>
              </a:rPr>
              <a:t> Либих (1803-1873), </a:t>
            </a:r>
            <a:r>
              <a:rPr lang="ru-RU" sz="2400" dirty="0">
                <a:latin typeface="Times New Roman" pitchFamily="18" charset="0"/>
                <a:cs typeface="Times New Roman" pitchFamily="18" charset="0"/>
              </a:rPr>
              <a:t>немецкий химик, выдвинул  и сформулировал гипотезу панспермии: жизнь переносится с планеты на планету метеоритами. «Семена жизни», попадая на новую планету и найдя здесь благоприятные условия, размножаются, давая начало эволюции от простейших форм к сложным. </a:t>
            </a:r>
          </a:p>
        </p:txBody>
      </p:sp>
      <p:sp>
        <p:nvSpPr>
          <p:cNvPr id="3" name="Прямоугольник 2"/>
          <p:cNvSpPr/>
          <p:nvPr/>
        </p:nvSpPr>
        <p:spPr>
          <a:xfrm>
            <a:off x="360363" y="214313"/>
            <a:ext cx="5903912" cy="708025"/>
          </a:xfrm>
          <a:prstGeom prst="rect">
            <a:avLst/>
          </a:prstGeom>
        </p:spPr>
        <p:txBody>
          <a:bodyPr wrap="none">
            <a:spAutoFit/>
          </a:bodyPr>
          <a:lstStyle/>
          <a:p>
            <a:pPr>
              <a:defRPr/>
            </a:pPr>
            <a:r>
              <a:rPr lang="ru-RU" sz="4000" b="1" dirty="0">
                <a:solidFill>
                  <a:srgbClr val="660066"/>
                </a:solidFill>
                <a:effectLst>
                  <a:outerShdw blurRad="38100" dist="38100" dir="2700000" algn="tl">
                    <a:srgbClr val="000000">
                      <a:alpha val="43137"/>
                    </a:srgbClr>
                  </a:outerShdw>
                </a:effectLst>
              </a:rPr>
              <a:t>Гипотеза Панспермии </a:t>
            </a:r>
          </a:p>
        </p:txBody>
      </p:sp>
      <p:sp>
        <p:nvSpPr>
          <p:cNvPr id="4" name="Прямоугольник 3"/>
          <p:cNvSpPr/>
          <p:nvPr/>
        </p:nvSpPr>
        <p:spPr>
          <a:xfrm>
            <a:off x="2483768" y="3212976"/>
            <a:ext cx="6264275" cy="400110"/>
          </a:xfrm>
          <a:prstGeom prst="rect">
            <a:avLst/>
          </a:prstGeom>
        </p:spPr>
        <p:txBody>
          <a:bodyPr>
            <a:spAutoFit/>
          </a:bodyPr>
          <a:lstStyle/>
          <a:p>
            <a:pPr algn="ctr">
              <a:defRPr/>
            </a:pPr>
            <a:r>
              <a:rPr lang="ru-RU" dirty="0">
                <a:latin typeface="Times New Roman" pitchFamily="18" charset="0"/>
                <a:cs typeface="Times New Roman" pitchFamily="18" charset="0"/>
              </a:rPr>
              <a:t>Сторонники гипотезы панспермии:</a:t>
            </a:r>
          </a:p>
        </p:txBody>
      </p:sp>
      <p:pic>
        <p:nvPicPr>
          <p:cNvPr id="24581" name="Picture 4" descr="http://t2.gstatic.com/images?q=tbn:ANd9GcSNGXHlV7R1y5lH-KRqCceLTXsvHVbJMdYm04XSdEwhMHbA9dr4eCHbNuh8ZA"/>
          <p:cNvPicPr>
            <a:picLocks noChangeAspect="1" noChangeArrowheads="1"/>
          </p:cNvPicPr>
          <p:nvPr/>
        </p:nvPicPr>
        <p:blipFill>
          <a:blip r:embed="rId2" cstate="print"/>
          <a:srcRect/>
          <a:stretch>
            <a:fillRect/>
          </a:stretch>
        </p:blipFill>
        <p:spPr bwMode="auto">
          <a:xfrm>
            <a:off x="304800" y="3505200"/>
            <a:ext cx="2166938" cy="3087688"/>
          </a:xfrm>
          <a:prstGeom prst="rect">
            <a:avLst/>
          </a:prstGeom>
          <a:noFill/>
          <a:ln w="9525">
            <a:noFill/>
            <a:miter lim="800000"/>
            <a:headEnd/>
            <a:tailEnd/>
          </a:ln>
        </p:spPr>
      </p:pic>
      <p:pic>
        <p:nvPicPr>
          <p:cNvPr id="24582" name="Picture 6" descr="http://www.lesovod.org.ua/sites/default/files/images/1507172.jpg"/>
          <p:cNvPicPr>
            <a:picLocks noChangeAspect="1" noChangeArrowheads="1"/>
          </p:cNvPicPr>
          <p:nvPr/>
        </p:nvPicPr>
        <p:blipFill>
          <a:blip r:embed="rId3" cstate="print"/>
          <a:srcRect/>
          <a:stretch>
            <a:fillRect/>
          </a:stretch>
        </p:blipFill>
        <p:spPr bwMode="auto">
          <a:xfrm>
            <a:off x="5724128" y="3573016"/>
            <a:ext cx="3173412" cy="2379663"/>
          </a:xfrm>
          <a:prstGeom prst="rect">
            <a:avLst/>
          </a:prstGeom>
          <a:noFill/>
          <a:ln w="9525">
            <a:noFill/>
            <a:miter lim="800000"/>
            <a:headEnd/>
            <a:tailEnd/>
          </a:ln>
        </p:spPr>
      </p:pic>
      <p:sp>
        <p:nvSpPr>
          <p:cNvPr id="24583" name="Прямоугольник 4"/>
          <p:cNvSpPr>
            <a:spLocks noChangeArrowheads="1"/>
          </p:cNvSpPr>
          <p:nvPr/>
        </p:nvSpPr>
        <p:spPr bwMode="auto">
          <a:xfrm>
            <a:off x="6084168" y="6021288"/>
            <a:ext cx="2808287" cy="707886"/>
          </a:xfrm>
          <a:prstGeom prst="rect">
            <a:avLst/>
          </a:prstGeom>
          <a:noFill/>
          <a:ln w="9525">
            <a:noFill/>
            <a:miter lim="800000"/>
            <a:headEnd/>
            <a:tailEnd/>
          </a:ln>
        </p:spPr>
        <p:txBody>
          <a:bodyPr>
            <a:spAutoFit/>
          </a:bodyPr>
          <a:lstStyle/>
          <a:p>
            <a:r>
              <a:rPr lang="ru-RU" b="1" dirty="0">
                <a:latin typeface="Times New Roman" pitchFamily="18" charset="0"/>
                <a:cs typeface="Times New Roman" pitchFamily="18" charset="0"/>
              </a:rPr>
              <a:t>Вернадский Вл. Ив. </a:t>
            </a:r>
            <a:r>
              <a:rPr lang="ru-RU" dirty="0">
                <a:latin typeface="Times New Roman" pitchFamily="18" charset="0"/>
                <a:cs typeface="Times New Roman" pitchFamily="18" charset="0"/>
              </a:rPr>
              <a:t>(1863-1945)</a:t>
            </a:r>
          </a:p>
        </p:txBody>
      </p:sp>
      <p:sp>
        <p:nvSpPr>
          <p:cNvPr id="24584" name="Прямоугольник 5"/>
          <p:cNvSpPr>
            <a:spLocks noChangeArrowheads="1"/>
          </p:cNvSpPr>
          <p:nvPr/>
        </p:nvSpPr>
        <p:spPr bwMode="auto">
          <a:xfrm>
            <a:off x="2471738" y="4083050"/>
            <a:ext cx="2386012" cy="707886"/>
          </a:xfrm>
          <a:prstGeom prst="rect">
            <a:avLst/>
          </a:prstGeom>
          <a:noFill/>
          <a:ln w="9525">
            <a:noFill/>
            <a:miter lim="800000"/>
            <a:headEnd/>
            <a:tailEnd/>
          </a:ln>
        </p:spPr>
        <p:txBody>
          <a:bodyPr>
            <a:spAutoFit/>
          </a:bodyPr>
          <a:lstStyle/>
          <a:p>
            <a:r>
              <a:rPr lang="ru-RU" b="1" dirty="0" err="1">
                <a:latin typeface="Times New Roman" pitchFamily="18" charset="0"/>
                <a:cs typeface="Times New Roman" pitchFamily="18" charset="0"/>
              </a:rPr>
              <a:t>Сванте</a:t>
            </a:r>
            <a:r>
              <a:rPr lang="ru-RU" b="1" dirty="0">
                <a:latin typeface="Times New Roman" pitchFamily="18" charset="0"/>
                <a:cs typeface="Times New Roman" pitchFamily="18" charset="0"/>
              </a:rPr>
              <a:t> Аррениус </a:t>
            </a:r>
            <a:r>
              <a:rPr lang="ru-RU" dirty="0">
                <a:latin typeface="Times New Roman" pitchFamily="18" charset="0"/>
                <a:cs typeface="Times New Roman" pitchFamily="18" charset="0"/>
              </a:rPr>
              <a:t>(1859-1927)</a:t>
            </a: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12649" y="333421"/>
            <a:ext cx="8685391" cy="763542"/>
          </a:xfrm>
        </p:spPr>
        <p:txBody>
          <a:bodyPr wrap="none">
            <a:spAutoFit/>
          </a:bodyPr>
          <a:lstStyle/>
          <a:p>
            <a:pPr>
              <a:defRPr/>
            </a:pPr>
            <a:r>
              <a:rPr lang="ru-RU" sz="4000" b="1" dirty="0">
                <a:solidFill>
                  <a:srgbClr val="660066"/>
                </a:solidFill>
                <a:effectLst/>
                <a:latin typeface="Arial Narrow" pitchFamily="34" charset="0"/>
                <a:ea typeface="+mn-ea"/>
                <a:cs typeface="+mn-cs"/>
              </a:rPr>
              <a:t>Теория стационарного </a:t>
            </a:r>
            <a:r>
              <a:rPr lang="ru-RU" sz="4000" b="1" dirty="0" smtClean="0">
                <a:solidFill>
                  <a:srgbClr val="660066"/>
                </a:solidFill>
                <a:effectLst/>
                <a:latin typeface="Arial Narrow" pitchFamily="34" charset="0"/>
                <a:ea typeface="+mn-ea"/>
                <a:cs typeface="+mn-cs"/>
              </a:rPr>
              <a:t>состояния, или…</a:t>
            </a:r>
            <a:endParaRPr lang="ru-RU" sz="4000" b="1" dirty="0">
              <a:solidFill>
                <a:srgbClr val="660066"/>
              </a:solidFill>
              <a:effectLst/>
              <a:latin typeface="Arial Narrow" pitchFamily="34" charset="0"/>
              <a:ea typeface="+mn-ea"/>
              <a:cs typeface="+mn-cs"/>
            </a:endParaRPr>
          </a:p>
        </p:txBody>
      </p:sp>
      <p:sp>
        <p:nvSpPr>
          <p:cNvPr id="40963" name="Rectangle 3"/>
          <p:cNvSpPr>
            <a:spLocks noGrp="1" noChangeArrowheads="1"/>
          </p:cNvSpPr>
          <p:nvPr>
            <p:ph type="body" sz="half" idx="1"/>
          </p:nvPr>
        </p:nvSpPr>
        <p:spPr>
          <a:xfrm>
            <a:off x="3059832" y="2996952"/>
            <a:ext cx="5870426" cy="3539430"/>
          </a:xfrm>
        </p:spPr>
        <p:txBody>
          <a:bodyPr wrap="square">
            <a:spAutoFit/>
          </a:bodyPr>
          <a:lstStyle/>
          <a:p>
            <a:pPr>
              <a:spcBef>
                <a:spcPct val="0"/>
              </a:spcBef>
            </a:pPr>
            <a:r>
              <a:rPr lang="ru-RU" sz="2800" b="1" dirty="0" smtClean="0">
                <a:solidFill>
                  <a:schemeClr val="tx1"/>
                </a:solidFill>
                <a:latin typeface="Times New Roman" pitchFamily="18" charset="0"/>
                <a:cs typeface="Times New Roman" pitchFamily="18" charset="0"/>
              </a:rPr>
              <a:t>Рассматривал раскаленные массы формировавшегося земного шара как гигантские живые организмы со своим особым обменом веществ.</a:t>
            </a:r>
          </a:p>
          <a:p>
            <a:pPr>
              <a:spcBef>
                <a:spcPct val="0"/>
              </a:spcBef>
            </a:pPr>
            <a:r>
              <a:rPr lang="ru-RU" sz="2800" b="1" dirty="0" smtClean="0">
                <a:solidFill>
                  <a:schemeClr val="tx1"/>
                </a:solidFill>
                <a:latin typeface="Times New Roman" pitchFamily="18" charset="0"/>
                <a:cs typeface="Times New Roman" pitchFamily="18" charset="0"/>
              </a:rPr>
              <a:t>Остывшие массы выпадали из жизненного круга и составляли неорганическую природу.</a:t>
            </a:r>
          </a:p>
        </p:txBody>
      </p:sp>
      <p:sp>
        <p:nvSpPr>
          <p:cNvPr id="3" name="Прямоугольник 2"/>
          <p:cNvSpPr/>
          <p:nvPr/>
        </p:nvSpPr>
        <p:spPr>
          <a:xfrm>
            <a:off x="3851275" y="1322388"/>
            <a:ext cx="4129592" cy="523220"/>
          </a:xfrm>
          <a:prstGeom prst="rect">
            <a:avLst/>
          </a:prstGeom>
        </p:spPr>
        <p:txBody>
          <a:bodyPr wrap="none">
            <a:spAutoFit/>
          </a:bodyPr>
          <a:lstStyle/>
          <a:p>
            <a:pPr>
              <a:defRPr/>
            </a:pPr>
            <a:r>
              <a:rPr lang="ru-RU" sz="2800" b="1" dirty="0">
                <a:solidFill>
                  <a:srgbClr val="660066"/>
                </a:solidFill>
                <a:latin typeface="Times New Roman" pitchFamily="18" charset="0"/>
                <a:cs typeface="Times New Roman" pitchFamily="18" charset="0"/>
              </a:rPr>
              <a:t>Гипотеза Вечной Жизни</a:t>
            </a:r>
            <a:endParaRPr lang="ru-RU" sz="2800" dirty="0">
              <a:latin typeface="Times New Roman" pitchFamily="18" charset="0"/>
              <a:cs typeface="Times New Roman" pitchFamily="18" charset="0"/>
            </a:endParaRPr>
          </a:p>
        </p:txBody>
      </p:sp>
      <p:sp>
        <p:nvSpPr>
          <p:cNvPr id="25605" name="Прямоугольник 1"/>
          <p:cNvSpPr>
            <a:spLocks noChangeArrowheads="1"/>
          </p:cNvSpPr>
          <p:nvPr/>
        </p:nvSpPr>
        <p:spPr bwMode="auto">
          <a:xfrm>
            <a:off x="3492500" y="1844675"/>
            <a:ext cx="4978400" cy="707886"/>
          </a:xfrm>
          <a:prstGeom prst="rect">
            <a:avLst/>
          </a:prstGeom>
          <a:noFill/>
          <a:ln w="9525">
            <a:noFill/>
            <a:miter lim="800000"/>
            <a:headEnd/>
            <a:tailEnd/>
          </a:ln>
        </p:spPr>
        <p:txBody>
          <a:bodyPr>
            <a:spAutoFit/>
          </a:bodyPr>
          <a:lstStyle/>
          <a:p>
            <a:pPr algn="ctr"/>
            <a:r>
              <a:rPr lang="ru-RU" b="1" dirty="0">
                <a:latin typeface="Times New Roman" pitchFamily="18" charset="0"/>
                <a:cs typeface="Times New Roman" pitchFamily="18" charset="0"/>
              </a:rPr>
              <a:t>В 1880 г. выдвинута немецким ученым В. </a:t>
            </a:r>
            <a:r>
              <a:rPr lang="ru-RU" b="1" dirty="0" err="1">
                <a:latin typeface="Times New Roman" pitchFamily="18" charset="0"/>
                <a:cs typeface="Times New Roman" pitchFamily="18" charset="0"/>
              </a:rPr>
              <a:t>Прейером</a:t>
            </a:r>
            <a:r>
              <a:rPr lang="ru-RU" b="1" dirty="0">
                <a:latin typeface="Times New Roman" pitchFamily="18" charset="0"/>
                <a:cs typeface="Times New Roman" pitchFamily="18" charset="0"/>
              </a:rPr>
              <a:t>. </a:t>
            </a:r>
          </a:p>
        </p:txBody>
      </p:sp>
      <p:pic>
        <p:nvPicPr>
          <p:cNvPr id="25606" name="Picture 2" descr="http://gnpbu.ru/pic/memory2011/p%D0%B3%D0%B5%D1%83%D0%B5%D0%B3/William-Thierry-Preyer.jpg"/>
          <p:cNvPicPr>
            <a:picLocks noChangeAspect="1" noChangeArrowheads="1"/>
          </p:cNvPicPr>
          <p:nvPr/>
        </p:nvPicPr>
        <p:blipFill>
          <a:blip r:embed="rId2" cstate="print"/>
          <a:srcRect/>
          <a:stretch>
            <a:fillRect/>
          </a:stretch>
        </p:blipFill>
        <p:spPr bwMode="auto">
          <a:xfrm>
            <a:off x="436563" y="1125538"/>
            <a:ext cx="2095500" cy="2790825"/>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1000"/>
                                        <p:tgtEl>
                                          <p:spTgt spid="40962"/>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0963">
                                            <p:txEl>
                                              <p:pRg st="0" end="0"/>
                                            </p:txEl>
                                          </p:spTgt>
                                        </p:tgtEl>
                                        <p:attrNameLst>
                                          <p:attrName>style.visibility</p:attrName>
                                        </p:attrNameLst>
                                      </p:cBhvr>
                                      <p:to>
                                        <p:strVal val="visible"/>
                                      </p:to>
                                    </p:set>
                                    <p:animEffect transition="in" filter="wipe(left)">
                                      <p:cBhvr>
                                        <p:cTn id="11" dur="1000"/>
                                        <p:tgtEl>
                                          <p:spTgt spid="4096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0963">
                                            <p:txEl>
                                              <p:pRg st="1" end="1"/>
                                            </p:txEl>
                                          </p:spTgt>
                                        </p:tgtEl>
                                        <p:attrNameLst>
                                          <p:attrName>style.visibility</p:attrName>
                                        </p:attrNameLst>
                                      </p:cBhvr>
                                      <p:to>
                                        <p:strVal val="visible"/>
                                      </p:to>
                                    </p:set>
                                    <p:animEffect transition="in" filter="wipe(left)">
                                      <p:cBhvr>
                                        <p:cTn id="16" dur="10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6"/>
          <p:cNvSpPr txBox="1">
            <a:spLocks noChangeArrowheads="1"/>
          </p:cNvSpPr>
          <p:nvPr/>
        </p:nvSpPr>
        <p:spPr bwMode="auto">
          <a:xfrm>
            <a:off x="395288" y="5289550"/>
            <a:ext cx="8486775" cy="1568450"/>
          </a:xfrm>
          <a:prstGeom prst="rect">
            <a:avLst/>
          </a:prstGeom>
          <a:noFill/>
          <a:ln w="9525">
            <a:noFill/>
            <a:miter lim="800000"/>
            <a:headEnd/>
            <a:tailEnd/>
          </a:ln>
        </p:spPr>
        <p:txBody>
          <a:bodyPr>
            <a:spAutoFit/>
          </a:bodyPr>
          <a:lstStyle/>
          <a:p>
            <a:pPr algn="ctr">
              <a:spcBef>
                <a:spcPct val="50000"/>
              </a:spcBef>
            </a:pPr>
            <a:r>
              <a:rPr lang="ru-RU" sz="2400" dirty="0">
                <a:latin typeface="Times New Roman" pitchFamily="18" charset="0"/>
                <a:cs typeface="Times New Roman" pitchFamily="18" charset="0"/>
              </a:rPr>
              <a:t>В начале Х</a:t>
            </a:r>
            <a:r>
              <a:rPr lang="en-US" sz="2400" dirty="0">
                <a:latin typeface="Times New Roman" pitchFamily="18" charset="0"/>
                <a:cs typeface="Times New Roman" pitchFamily="18" charset="0"/>
              </a:rPr>
              <a:t>III</a:t>
            </a:r>
            <a:r>
              <a:rPr lang="ru-RU" sz="2400" dirty="0">
                <a:latin typeface="Times New Roman" pitchFamily="18" charset="0"/>
                <a:cs typeface="Times New Roman" pitchFamily="18" charset="0"/>
              </a:rPr>
              <a:t> столетия люди верили в то что плодов некоторых деревьев появляются ягнята. Считалось, что есть деревья, из плодов которых, упавших на землю, образуются птицы, из упавших в воду – рыбы.  </a:t>
            </a:r>
          </a:p>
        </p:txBody>
      </p:sp>
      <p:pic>
        <p:nvPicPr>
          <p:cNvPr id="27650" name="Picture 12"/>
          <p:cNvPicPr>
            <a:picLocks noGrp="1" noChangeAspect="1" noChangeArrowheads="1"/>
          </p:cNvPicPr>
          <p:nvPr>
            <p:ph idx="4294967295"/>
          </p:nvPr>
        </p:nvPicPr>
        <p:blipFill>
          <a:blip r:embed="rId2" cstate="print"/>
          <a:srcRect/>
          <a:stretch>
            <a:fillRect/>
          </a:stretch>
        </p:blipFill>
        <p:spPr>
          <a:xfrm>
            <a:off x="5076056" y="1916832"/>
            <a:ext cx="3851920" cy="3057990"/>
          </a:xfrm>
        </p:spPr>
      </p:pic>
      <p:sp>
        <p:nvSpPr>
          <p:cNvPr id="4100" name="Text Box 14"/>
          <p:cNvSpPr txBox="1">
            <a:spLocks noChangeArrowheads="1"/>
          </p:cNvSpPr>
          <p:nvPr/>
        </p:nvSpPr>
        <p:spPr bwMode="auto">
          <a:xfrm>
            <a:off x="179512" y="980728"/>
            <a:ext cx="8702675" cy="708025"/>
          </a:xfrm>
          <a:prstGeom prst="rect">
            <a:avLst/>
          </a:prstGeom>
          <a:noFill/>
          <a:ln>
            <a:noFill/>
          </a:ln>
          <a:extLst>
            <a:ext uri="{909E8E84-426E-40DD-AFC4-6F175D3DCCD1}"/>
            <a:ext uri="{91240B29-F687-4F45-9708-019B960494DF}"/>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defRPr/>
            </a:pPr>
            <a:r>
              <a:rPr lang="ru-RU" sz="4000" b="1" dirty="0" smtClean="0">
                <a:solidFill>
                  <a:srgbClr val="660066"/>
                </a:solidFill>
                <a:effectLst>
                  <a:outerShdw blurRad="38100" dist="38100" dir="2700000" algn="tl">
                    <a:srgbClr val="000000">
                      <a:alpha val="43137"/>
                    </a:srgbClr>
                  </a:outerShdw>
                </a:effectLst>
                <a:latin typeface="Arial Narrow" pitchFamily="34" charset="0"/>
              </a:rPr>
              <a:t>САМОЗАРОЖДЕНИЕ   ЖИЗНИ</a:t>
            </a:r>
            <a:endParaRPr lang="ru-RU" sz="4000" b="1" dirty="0">
              <a:solidFill>
                <a:srgbClr val="660066"/>
              </a:solidFill>
              <a:effectLst>
                <a:outerShdw blurRad="38100" dist="38100" dir="2700000" algn="tl">
                  <a:srgbClr val="000000">
                    <a:alpha val="43137"/>
                  </a:srgbClr>
                </a:outerShdw>
              </a:effectLst>
              <a:latin typeface="Arial Narrow" pitchFamily="34" charset="0"/>
            </a:endParaRPr>
          </a:p>
        </p:txBody>
      </p:sp>
      <p:pic>
        <p:nvPicPr>
          <p:cNvPr id="27652" name="Picture 15"/>
          <p:cNvPicPr>
            <a:picLocks noChangeAspect="1" noChangeArrowheads="1"/>
          </p:cNvPicPr>
          <p:nvPr/>
        </p:nvPicPr>
        <p:blipFill>
          <a:blip r:embed="rId3" cstate="print"/>
          <a:srcRect r="51881"/>
          <a:stretch>
            <a:fillRect/>
          </a:stretch>
        </p:blipFill>
        <p:spPr bwMode="auto">
          <a:xfrm>
            <a:off x="231775" y="1916832"/>
            <a:ext cx="2082103" cy="3044105"/>
          </a:xfrm>
          <a:prstGeom prst="rect">
            <a:avLst/>
          </a:prstGeom>
          <a:noFill/>
          <a:ln w="9525">
            <a:noFill/>
            <a:miter lim="800000"/>
            <a:headEnd/>
            <a:tailEnd/>
          </a:ln>
        </p:spPr>
      </p:pic>
      <p:pic>
        <p:nvPicPr>
          <p:cNvPr id="27653" name="Picture 15"/>
          <p:cNvPicPr>
            <a:picLocks noChangeAspect="1" noChangeArrowheads="1"/>
          </p:cNvPicPr>
          <p:nvPr/>
        </p:nvPicPr>
        <p:blipFill>
          <a:blip r:embed="rId3" cstate="print"/>
          <a:srcRect l="52177"/>
          <a:stretch>
            <a:fillRect/>
          </a:stretch>
        </p:blipFill>
        <p:spPr bwMode="auto">
          <a:xfrm>
            <a:off x="2627784" y="1916832"/>
            <a:ext cx="2105511" cy="3096071"/>
          </a:xfrm>
          <a:prstGeom prst="rect">
            <a:avLst/>
          </a:prstGeom>
          <a:noFill/>
          <a:ln w="9525">
            <a:noFill/>
            <a:miter lim="800000"/>
            <a:headEnd/>
            <a:tailEnd/>
          </a:ln>
        </p:spPr>
      </p:pic>
      <p:sp>
        <p:nvSpPr>
          <p:cNvPr id="7" name="Заголовок 1"/>
          <p:cNvSpPr txBox="1">
            <a:spLocks/>
          </p:cNvSpPr>
          <p:nvPr/>
        </p:nvSpPr>
        <p:spPr>
          <a:xfrm>
            <a:off x="827584" y="1"/>
            <a:ext cx="7772400" cy="980728"/>
          </a:xfrm>
          <a:prstGeom prst="rect">
            <a:avLst/>
          </a:prstGeom>
        </p:spPr>
        <p:txBody>
          <a:bodyPr/>
          <a:lstStyle/>
          <a:p>
            <a:pPr marL="0" marR="0" lvl="0" indent="0" algn="ctr" defTabSz="914400" rtl="0" eaLnBrk="1" fontAlgn="auto" latinLnBrk="0" hangingPunct="1">
              <a:lnSpc>
                <a:spcPts val="5800"/>
              </a:lnSpc>
              <a:spcBef>
                <a:spcPct val="0"/>
              </a:spcBef>
              <a:spcAft>
                <a:spcPts val="0"/>
              </a:spcAft>
              <a:buClrTx/>
              <a:buSzTx/>
              <a:buFontTx/>
              <a:buNone/>
              <a:tabLst/>
              <a:defRPr/>
            </a:pPr>
            <a:r>
              <a:rPr kumimoji="0" lang="ru-RU" sz="5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Гипотезы АБИОГЕНЕЗА</a:t>
            </a:r>
            <a:endParaRPr kumimoji="0" lang="ru-RU" sz="5400" b="1"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8"/>
          <p:cNvSpPr txBox="1">
            <a:spLocks noChangeArrowheads="1"/>
          </p:cNvSpPr>
          <p:nvPr/>
        </p:nvSpPr>
        <p:spPr bwMode="auto">
          <a:xfrm>
            <a:off x="2484438" y="854075"/>
            <a:ext cx="6551612" cy="2308225"/>
          </a:xfrm>
          <a:prstGeom prst="rect">
            <a:avLst/>
          </a:prstGeom>
          <a:noFill/>
          <a:ln w="9525">
            <a:noFill/>
            <a:miter lim="800000"/>
            <a:headEnd/>
            <a:tailEnd/>
          </a:ln>
        </p:spPr>
        <p:txBody>
          <a:bodyPr>
            <a:spAutoFit/>
          </a:bodyPr>
          <a:lstStyle/>
          <a:p>
            <a:r>
              <a:rPr lang="ru-RU" sz="2400" b="1" dirty="0">
                <a:latin typeface="Times New Roman" pitchFamily="18" charset="0"/>
                <a:cs typeface="Times New Roman" pitchFamily="18" charset="0"/>
              </a:rPr>
              <a:t>Бельгийский врач Ван </a:t>
            </a:r>
            <a:r>
              <a:rPr lang="ru-RU" sz="2400" b="1" dirty="0" err="1">
                <a:latin typeface="Times New Roman" pitchFamily="18" charset="0"/>
                <a:cs typeface="Times New Roman" pitchFamily="18" charset="0"/>
              </a:rPr>
              <a:t>Гельмонт</a:t>
            </a:r>
            <a:r>
              <a:rPr lang="ru-RU" sz="2400" b="1" dirty="0">
                <a:latin typeface="Times New Roman" pitchFamily="18" charset="0"/>
                <a:cs typeface="Times New Roman" pitchFamily="18" charset="0"/>
              </a:rPr>
              <a:t> (1579 – 1644 г.г.) </a:t>
            </a:r>
            <a:r>
              <a:rPr lang="ru-RU" sz="2400" dirty="0">
                <a:latin typeface="Times New Roman" pitchFamily="18" charset="0"/>
                <a:cs typeface="Times New Roman" pitchFamily="18" charset="0"/>
              </a:rPr>
              <a:t>предлагал рецепт </a:t>
            </a:r>
            <a:r>
              <a:rPr lang="ru-RU" sz="2400" dirty="0">
                <a:solidFill>
                  <a:srgbClr val="0000FF"/>
                </a:solidFill>
                <a:latin typeface="Times New Roman" pitchFamily="18" charset="0"/>
                <a:cs typeface="Times New Roman" pitchFamily="18" charset="0"/>
              </a:rPr>
              <a:t>для зарождения мышей: «Положи в горшок зерна, заткни его грязной рубашкой и жди. Что случится? Через 21 день появятся мыши: они зародятся из испарений слежавшегося зерна и грязной рубашки…»</a:t>
            </a:r>
          </a:p>
        </p:txBody>
      </p:sp>
      <p:sp>
        <p:nvSpPr>
          <p:cNvPr id="5123" name="Text Box 20"/>
          <p:cNvSpPr txBox="1">
            <a:spLocks noChangeArrowheads="1"/>
          </p:cNvSpPr>
          <p:nvPr/>
        </p:nvSpPr>
        <p:spPr bwMode="auto">
          <a:xfrm>
            <a:off x="684213" y="90488"/>
            <a:ext cx="7848600" cy="769937"/>
          </a:xfrm>
          <a:prstGeom prst="rect">
            <a:avLst/>
          </a:prstGeom>
          <a:noFill/>
          <a:ln>
            <a:noFill/>
          </a:ln>
          <a:extLst>
            <a:ext uri="{909E8E84-426E-40DD-AFC4-6F175D3DCCD1}"/>
            <a:ext uri="{91240B29-F687-4F45-9708-019B960494DF}"/>
          </a:extLst>
        </p:spPr>
        <p:txBody>
          <a:bodyPr>
            <a:spAutoFit/>
          </a:bodyPr>
          <a:lstStyle>
            <a:defPPr>
              <a:defRPr lang="ru-RU"/>
            </a:defPPr>
            <a:lvl1pPr algn="ctr" eaLnBrk="1" hangingPunct="1">
              <a:spcBef>
                <a:spcPct val="50000"/>
              </a:spcBef>
              <a:defRPr sz="4400" b="1">
                <a:solidFill>
                  <a:srgbClr val="660066"/>
                </a:solidFill>
                <a:effectLst>
                  <a:outerShdw blurRad="38100" dist="38100" dir="2700000" algn="tl">
                    <a:srgbClr val="000000">
                      <a:alpha val="43137"/>
                    </a:srgbClr>
                  </a:outerShdw>
                </a:effectLs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ru-RU" sz="4000" dirty="0">
                <a:effectLst/>
                <a:latin typeface="Arial Narrow" pitchFamily="34" charset="0"/>
              </a:rPr>
              <a:t>Гипотеза</a:t>
            </a:r>
            <a:r>
              <a:rPr lang="ru-RU" dirty="0">
                <a:effectLst/>
                <a:latin typeface="Arial Narrow" pitchFamily="34" charset="0"/>
              </a:rPr>
              <a:t> самозарождения</a:t>
            </a:r>
          </a:p>
        </p:txBody>
      </p:sp>
      <p:pic>
        <p:nvPicPr>
          <p:cNvPr id="5124" name="Picture 21"/>
          <p:cNvPicPr>
            <a:picLocks noChangeAspect="1" noChangeArrowheads="1"/>
          </p:cNvPicPr>
          <p:nvPr/>
        </p:nvPicPr>
        <p:blipFill>
          <a:blip r:embed="rId3" cstate="print"/>
          <a:srcRect/>
          <a:stretch>
            <a:fillRect/>
          </a:stretch>
        </p:blipFill>
        <p:spPr bwMode="auto">
          <a:xfrm>
            <a:off x="5796136" y="3122064"/>
            <a:ext cx="3071638" cy="2423073"/>
          </a:xfrm>
          <a:prstGeom prst="rect">
            <a:avLst/>
          </a:prstGeom>
          <a:noFill/>
          <a:ln w="9525">
            <a:noFill/>
            <a:miter lim="800000"/>
            <a:headEnd/>
            <a:tailEnd/>
          </a:ln>
        </p:spPr>
      </p:pic>
      <p:sp>
        <p:nvSpPr>
          <p:cNvPr id="2" name="Прямоугольник 1"/>
          <p:cNvSpPr>
            <a:spLocks noChangeArrowheads="1"/>
          </p:cNvSpPr>
          <p:nvPr/>
        </p:nvSpPr>
        <p:spPr bwMode="auto">
          <a:xfrm>
            <a:off x="2627312" y="5559425"/>
            <a:ext cx="6516687" cy="1015663"/>
          </a:xfrm>
          <a:prstGeom prst="rect">
            <a:avLst/>
          </a:prstGeom>
          <a:noFill/>
          <a:ln w="9525">
            <a:noFill/>
            <a:miter lim="800000"/>
            <a:headEnd/>
            <a:tailEnd/>
          </a:ln>
        </p:spPr>
        <p:txBody>
          <a:bodyPr wrap="square">
            <a:spAutoFit/>
          </a:bodyPr>
          <a:lstStyle/>
          <a:p>
            <a:r>
              <a:rPr lang="ru-RU" b="1" dirty="0">
                <a:latin typeface="Times New Roman" pitchFamily="18" charset="0"/>
                <a:cs typeface="Times New Roman" pitchFamily="18" charset="0"/>
              </a:rPr>
              <a:t>Аристотель (384 – 322 г.г. до н. э.), </a:t>
            </a:r>
            <a:r>
              <a:rPr lang="ru-RU" dirty="0">
                <a:latin typeface="Times New Roman" pitchFamily="18" charset="0"/>
                <a:cs typeface="Times New Roman" pitchFamily="18" charset="0"/>
              </a:rPr>
              <a:t>которого называют основателем биологии, писал, что </a:t>
            </a:r>
            <a:r>
              <a:rPr lang="ru-RU" dirty="0">
                <a:solidFill>
                  <a:srgbClr val="0000FF"/>
                </a:solidFill>
                <a:latin typeface="Times New Roman" pitchFamily="18" charset="0"/>
                <a:cs typeface="Times New Roman" pitchFamily="18" charset="0"/>
              </a:rPr>
              <a:t>«лягушки и насекомые заводятся в сырой почве…»</a:t>
            </a:r>
          </a:p>
        </p:txBody>
      </p:sp>
      <p:pic>
        <p:nvPicPr>
          <p:cNvPr id="5129" name="Picture 9" descr="111812 1410 7 Гук дразнит коллег"/>
          <p:cNvPicPr>
            <a:picLocks noChangeAspect="1" noChangeArrowheads="1"/>
          </p:cNvPicPr>
          <p:nvPr/>
        </p:nvPicPr>
        <p:blipFill>
          <a:blip r:embed="rId4" cstate="print"/>
          <a:srcRect/>
          <a:stretch>
            <a:fillRect/>
          </a:stretch>
        </p:blipFill>
        <p:spPr bwMode="auto">
          <a:xfrm>
            <a:off x="207963" y="979488"/>
            <a:ext cx="2203450" cy="2771775"/>
          </a:xfrm>
          <a:prstGeom prst="rect">
            <a:avLst/>
          </a:prstGeom>
          <a:noFill/>
          <a:ln w="9525">
            <a:noFill/>
            <a:miter lim="800000"/>
            <a:headEnd/>
            <a:tailEnd/>
          </a:ln>
          <a:effectLst>
            <a:outerShdw algn="tl" rotWithShape="0">
              <a:srgbClr val="000000">
                <a:alpha val="70000"/>
              </a:srgbClr>
            </a:outerShdw>
          </a:effectLst>
        </p:spPr>
      </p:pic>
      <p:pic>
        <p:nvPicPr>
          <p:cNvPr id="5131" name="Picture 11" descr="http://www.ice-nut.ru/greece/greece00402.jpg"/>
          <p:cNvPicPr>
            <a:picLocks noChangeAspect="1" noChangeArrowheads="1"/>
          </p:cNvPicPr>
          <p:nvPr/>
        </p:nvPicPr>
        <p:blipFill>
          <a:blip r:embed="rId5" cstate="print"/>
          <a:srcRect/>
          <a:stretch>
            <a:fillRect/>
          </a:stretch>
        </p:blipFill>
        <p:spPr bwMode="auto">
          <a:xfrm>
            <a:off x="207963" y="3905250"/>
            <a:ext cx="2203450" cy="2763838"/>
          </a:xfrm>
          <a:prstGeom prst="rect">
            <a:avLst/>
          </a:prstGeom>
          <a:noFill/>
          <a:ln w="9525">
            <a:noFill/>
            <a:miter lim="800000"/>
            <a:headEnd/>
            <a:tailEnd/>
          </a:ln>
          <a:effectLst>
            <a:outerShdw algn="tl" rotWithShape="0">
              <a:srgbClr val="000000">
                <a:alpha val="70000"/>
              </a:srgbClr>
            </a:outerShdw>
          </a:effectLst>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fade">
                                      <p:cBhvr>
                                        <p:cTn id="7" dur="1000"/>
                                        <p:tgtEl>
                                          <p:spTgt spid="5129"/>
                                        </p:tgtEl>
                                      </p:cBhvr>
                                    </p:animEffect>
                                    <p:anim calcmode="lin" valueType="num">
                                      <p:cBhvr>
                                        <p:cTn id="8" dur="1000" fill="hold"/>
                                        <p:tgtEl>
                                          <p:spTgt spid="5129"/>
                                        </p:tgtEl>
                                        <p:attrNameLst>
                                          <p:attrName>ppt_x</p:attrName>
                                        </p:attrNameLst>
                                      </p:cBhvr>
                                      <p:tavLst>
                                        <p:tav tm="0">
                                          <p:val>
                                            <p:strVal val="#ppt_x"/>
                                          </p:val>
                                        </p:tav>
                                        <p:tav tm="100000">
                                          <p:val>
                                            <p:strVal val="#ppt_x"/>
                                          </p:val>
                                        </p:tav>
                                      </p:tavLst>
                                    </p:anim>
                                    <p:anim calcmode="lin" valueType="num">
                                      <p:cBhvr>
                                        <p:cTn id="9" dur="1000" fill="hold"/>
                                        <p:tgtEl>
                                          <p:spTgt spid="51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1000"/>
                                        <p:tgtEl>
                                          <p:spTgt spid="5124"/>
                                        </p:tgtEl>
                                      </p:cBhvr>
                                    </p:animEffect>
                                    <p:anim calcmode="lin" valueType="num">
                                      <p:cBhvr>
                                        <p:cTn id="18" dur="1000" fill="hold"/>
                                        <p:tgtEl>
                                          <p:spTgt spid="5124"/>
                                        </p:tgtEl>
                                        <p:attrNameLst>
                                          <p:attrName>ppt_x</p:attrName>
                                        </p:attrNameLst>
                                      </p:cBhvr>
                                      <p:tavLst>
                                        <p:tav tm="0">
                                          <p:val>
                                            <p:strVal val="#ppt_x"/>
                                          </p:val>
                                        </p:tav>
                                        <p:tav tm="100000">
                                          <p:val>
                                            <p:strVal val="#ppt_x"/>
                                          </p:val>
                                        </p:tav>
                                      </p:tavLst>
                                    </p:anim>
                                    <p:anim calcmode="lin" valueType="num">
                                      <p:cBhvr>
                                        <p:cTn id="19"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131"/>
                                        </p:tgtEl>
                                        <p:attrNameLst>
                                          <p:attrName>style.visibility</p:attrName>
                                        </p:attrNameLst>
                                      </p:cBhvr>
                                      <p:to>
                                        <p:strVal val="visible"/>
                                      </p:to>
                                    </p:set>
                                    <p:animEffect transition="in" filter="fade">
                                      <p:cBhvr>
                                        <p:cTn id="24" dur="1000"/>
                                        <p:tgtEl>
                                          <p:spTgt spid="5131"/>
                                        </p:tgtEl>
                                      </p:cBhvr>
                                    </p:animEffect>
                                    <p:anim calcmode="lin" valueType="num">
                                      <p:cBhvr>
                                        <p:cTn id="25" dur="1000" fill="hold"/>
                                        <p:tgtEl>
                                          <p:spTgt spid="5131"/>
                                        </p:tgtEl>
                                        <p:attrNameLst>
                                          <p:attrName>ppt_x</p:attrName>
                                        </p:attrNameLst>
                                      </p:cBhvr>
                                      <p:tavLst>
                                        <p:tav tm="0">
                                          <p:val>
                                            <p:strVal val="#ppt_x"/>
                                          </p:val>
                                        </p:tav>
                                        <p:tav tm="100000">
                                          <p:val>
                                            <p:strVal val="#ppt_x"/>
                                          </p:val>
                                        </p:tav>
                                      </p:tavLst>
                                    </p:anim>
                                    <p:anim calcmode="lin" valueType="num">
                                      <p:cBhvr>
                                        <p:cTn id="26" dur="1000" fill="hold"/>
                                        <p:tgtEl>
                                          <p:spTgt spid="51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0"/>
          <p:cNvSpPr txBox="1">
            <a:spLocks noChangeArrowheads="1"/>
          </p:cNvSpPr>
          <p:nvPr/>
        </p:nvSpPr>
        <p:spPr bwMode="auto">
          <a:xfrm>
            <a:off x="3635375" y="1412776"/>
            <a:ext cx="5508625" cy="4893647"/>
          </a:xfrm>
          <a:prstGeom prst="rect">
            <a:avLst/>
          </a:prstGeom>
          <a:noFill/>
          <a:ln w="9525">
            <a:noFill/>
            <a:miter lim="800000"/>
            <a:headEnd/>
            <a:tailEnd/>
          </a:ln>
        </p:spPr>
        <p:txBody>
          <a:bodyPr wrap="square">
            <a:spAutoFit/>
          </a:bodyPr>
          <a:lstStyle/>
          <a:p>
            <a:pPr>
              <a:spcBef>
                <a:spcPct val="50000"/>
              </a:spcBef>
            </a:pPr>
            <a:r>
              <a:rPr lang="ru-RU" sz="2400" b="1" dirty="0">
                <a:latin typeface="Times New Roman" pitchFamily="18" charset="0"/>
                <a:cs typeface="Times New Roman" pitchFamily="18" charset="0"/>
              </a:rPr>
              <a:t>Итальянский поэт, литератор, историк, знаток различных областей естествознания, остроумный экспериментатор. </a:t>
            </a:r>
            <a:r>
              <a:rPr lang="ru-RU" sz="2400" dirty="0">
                <a:latin typeface="Times New Roman" pitchFamily="18" charset="0"/>
                <a:cs typeface="Times New Roman" pitchFamily="18" charset="0"/>
              </a:rPr>
              <a:t>Получив образование в области философии и медицины в Пизе, вернулся в </a:t>
            </a:r>
            <a:r>
              <a:rPr lang="ru-RU" sz="2400" dirty="0" err="1">
                <a:latin typeface="Times New Roman" pitchFamily="18" charset="0"/>
                <a:cs typeface="Times New Roman" pitchFamily="18" charset="0"/>
              </a:rPr>
              <a:t>Ареццо</a:t>
            </a:r>
            <a:r>
              <a:rPr lang="ru-RU" sz="2400" dirty="0">
                <a:latin typeface="Times New Roman" pitchFamily="18" charset="0"/>
                <a:cs typeface="Times New Roman" pitchFamily="18" charset="0"/>
              </a:rPr>
              <a:t>, где стал главным медиком при Тосканском дворе и главным фармацевтом герцогства. Исследовал действие змеиного яда; доказал, что яд гадюки безвреден, если его проглотить. Был также специалистом по насекомым и паразитам.</a:t>
            </a:r>
            <a:endParaRPr lang="ru-RU" sz="2400" b="1" dirty="0">
              <a:latin typeface="Times New Roman" pitchFamily="18" charset="0"/>
              <a:cs typeface="Times New Roman" pitchFamily="18" charset="0"/>
            </a:endParaRPr>
          </a:p>
        </p:txBody>
      </p:sp>
      <p:sp>
        <p:nvSpPr>
          <p:cNvPr id="7174" name="Text Box 12"/>
          <p:cNvSpPr txBox="1">
            <a:spLocks noChangeArrowheads="1"/>
          </p:cNvSpPr>
          <p:nvPr/>
        </p:nvSpPr>
        <p:spPr bwMode="auto">
          <a:xfrm>
            <a:off x="204788" y="276225"/>
            <a:ext cx="8856662" cy="708025"/>
          </a:xfrm>
          <a:prstGeom prst="rect">
            <a:avLst/>
          </a:prstGeom>
          <a:noFill/>
          <a:ln>
            <a:noFill/>
          </a:ln>
          <a:extLst>
            <a:ext uri="{909E8E84-426E-40DD-AFC4-6F175D3DCCD1}"/>
            <a:ext uri="{91240B29-F687-4F45-9708-019B960494DF}"/>
          </a:extLst>
        </p:spPr>
        <p:txBody>
          <a:bodyPr>
            <a:spAutoFit/>
          </a:bodyPr>
          <a:lstStyle>
            <a:defPPr>
              <a:defRPr lang="ru-RU"/>
            </a:defPPr>
            <a:lvl1pPr algn="ctr" eaLnBrk="1" hangingPunct="1">
              <a:spcBef>
                <a:spcPct val="50000"/>
              </a:spcBef>
              <a:defRPr sz="4000" b="1">
                <a:solidFill>
                  <a:srgbClr val="660066"/>
                </a:solidFill>
                <a:effectLst>
                  <a:outerShdw blurRad="38100" dist="38100" dir="2700000" algn="tl">
                    <a:srgbClr val="000000">
                      <a:alpha val="43137"/>
                    </a:srgbClr>
                  </a:outerShdw>
                </a:effectLs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ru-RU" dirty="0">
                <a:effectLst/>
                <a:latin typeface="Arial Narrow" pitchFamily="34" charset="0"/>
              </a:rPr>
              <a:t>Опровержение </a:t>
            </a:r>
            <a:r>
              <a:rPr lang="ru-RU" dirty="0" smtClean="0">
                <a:effectLst/>
                <a:latin typeface="Arial Narrow" pitchFamily="34" charset="0"/>
              </a:rPr>
              <a:t>самозарождения…</a:t>
            </a:r>
            <a:endParaRPr lang="ru-RU" dirty="0">
              <a:effectLst/>
              <a:latin typeface="Arial Narrow" pitchFamily="34" charset="0"/>
            </a:endParaRPr>
          </a:p>
        </p:txBody>
      </p:sp>
      <p:pic>
        <p:nvPicPr>
          <p:cNvPr id="7177" name="Picture 9" descr="http://www.darwin.museum.ru/expos/livenature/images/p/francesco_redi.jpg"/>
          <p:cNvPicPr>
            <a:picLocks noChangeAspect="1" noChangeArrowheads="1"/>
          </p:cNvPicPr>
          <p:nvPr/>
        </p:nvPicPr>
        <p:blipFill>
          <a:blip r:embed="rId3" cstate="print"/>
          <a:srcRect/>
          <a:stretch>
            <a:fillRect/>
          </a:stretch>
        </p:blipFill>
        <p:spPr bwMode="auto">
          <a:xfrm>
            <a:off x="274638" y="2060575"/>
            <a:ext cx="3025775" cy="3671888"/>
          </a:xfrm>
          <a:prstGeom prst="rect">
            <a:avLst/>
          </a:prstGeom>
          <a:ln>
            <a:noFill/>
          </a:ln>
          <a:effectLst>
            <a:outerShdw blurRad="190500" algn="tl" rotWithShape="0">
              <a:srgbClr val="000000">
                <a:alpha val="70000"/>
              </a:srgbClr>
            </a:outerShdw>
          </a:effectLst>
          <a:extLst>
            <a:ext uri="{909E8E84-426E-40DD-AFC4-6F175D3DCCD1}"/>
          </a:extLst>
        </p:spPr>
      </p:pic>
      <p:sp>
        <p:nvSpPr>
          <p:cNvPr id="2" name="Прямоугольник 1"/>
          <p:cNvSpPr/>
          <p:nvPr/>
        </p:nvSpPr>
        <p:spPr>
          <a:xfrm>
            <a:off x="496888" y="987425"/>
            <a:ext cx="2593975" cy="954088"/>
          </a:xfrm>
          <a:prstGeom prst="rect">
            <a:avLst/>
          </a:prstGeom>
        </p:spPr>
        <p:txBody>
          <a:bodyPr wrap="none">
            <a:spAutoFit/>
          </a:bodyPr>
          <a:lstStyle/>
          <a:p>
            <a:pPr algn="ctr">
              <a:defRPr/>
            </a:pPr>
            <a:r>
              <a:rPr lang="ru-RU" sz="2800" b="1" dirty="0" err="1">
                <a:latin typeface="Arial Narrow" pitchFamily="34" charset="0"/>
              </a:rPr>
              <a:t>Франческо</a:t>
            </a:r>
            <a:r>
              <a:rPr lang="ru-RU" sz="2800" b="1" dirty="0">
                <a:latin typeface="Arial Narrow" pitchFamily="34" charset="0"/>
              </a:rPr>
              <a:t> </a:t>
            </a:r>
            <a:r>
              <a:rPr lang="ru-RU" sz="2800" b="1" dirty="0" err="1">
                <a:latin typeface="Arial Narrow" pitchFamily="34" charset="0"/>
              </a:rPr>
              <a:t>Реди</a:t>
            </a:r>
            <a:endParaRPr lang="ru-RU" sz="2800" b="1" dirty="0">
              <a:latin typeface="Arial Narrow" pitchFamily="34" charset="0"/>
            </a:endParaRPr>
          </a:p>
          <a:p>
            <a:pPr algn="ctr">
              <a:defRPr/>
            </a:pPr>
            <a:r>
              <a:rPr lang="ru-RU" sz="2800" b="1" dirty="0">
                <a:latin typeface="Arial Narrow" pitchFamily="34" charset="0"/>
              </a:rPr>
              <a:t>1626 – 1697 </a:t>
            </a:r>
            <a:r>
              <a:rPr lang="ru-RU" sz="2800" b="1" dirty="0" err="1">
                <a:latin typeface="Arial Narrow" pitchFamily="34" charset="0"/>
              </a:rPr>
              <a:t>г.г</a:t>
            </a:r>
            <a:r>
              <a:rPr lang="ru-RU" sz="2800" b="1" dirty="0">
                <a:latin typeface="Arial Narrow" pitchFamily="34" charset="0"/>
              </a:rPr>
              <a:t>.</a:t>
            </a:r>
          </a:p>
        </p:txBody>
      </p:sp>
    </p:spTree>
  </p:cSld>
  <p:clrMapOvr>
    <a:masterClrMapping/>
  </p:clrMapOvr>
  <p:transition spd="slow">
    <p:push dir="r"/>
  </p:transition>
  <p:timing>
    <p:tnLst>
      <p:par>
        <p:cTn id="1" dur="indefinite" restart="never" nodeType="tmRoot"/>
      </p:par>
    </p:tnLst>
  </p:timing>
</p:sld>
</file>

<file path=ppt/theme/theme1.xml><?xml version="1.0" encoding="utf-8"?>
<a:theme xmlns:a="http://schemas.openxmlformats.org/drawingml/2006/main" name="Литра2">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Литра2</Template>
  <TotalTime>3221</TotalTime>
  <Words>918</Words>
  <Application>Microsoft Office PowerPoint</Application>
  <PresentationFormat>Экран (4:3)</PresentationFormat>
  <Paragraphs>101</Paragraphs>
  <Slides>21</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Литра2</vt:lpstr>
      <vt:lpstr>Слайд 1</vt:lpstr>
      <vt:lpstr>Слайд 2</vt:lpstr>
      <vt:lpstr>Слайд 3</vt:lpstr>
      <vt:lpstr>Слайд 4</vt:lpstr>
      <vt:lpstr>Слайд 5</vt:lpstr>
      <vt:lpstr>Теория стационарного состояния, или…</vt:lpstr>
      <vt:lpstr>Слайд 7</vt:lpstr>
      <vt:lpstr>Слайд 8</vt:lpstr>
      <vt:lpstr>Слайд 9</vt:lpstr>
      <vt:lpstr>Слайд 10</vt:lpstr>
      <vt:lpstr>Слайд 11</vt:lpstr>
      <vt:lpstr>Слайд 12</vt:lpstr>
      <vt:lpstr>Современная наука  признает только естественное происхождение жизни в результате развития материи и действия физических и химических сил…</vt:lpstr>
      <vt:lpstr>Слайд 14</vt:lpstr>
      <vt:lpstr>Слайд 15</vt:lpstr>
      <vt:lpstr>Слайд 16</vt:lpstr>
      <vt:lpstr>Слайд 17</vt:lpstr>
      <vt:lpstr>Слайд 18</vt:lpstr>
      <vt:lpstr>Слайд 19</vt:lpstr>
      <vt:lpstr>Слайд 20</vt:lpstr>
      <vt:lpstr>Источники:</vt:lpstr>
    </vt:vector>
  </TitlesOfParts>
  <Company>ФТЛ№1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dc:title>
  <dc:creator>Friksasha</dc:creator>
  <cp:lastModifiedBy>Friksasha</cp:lastModifiedBy>
  <cp:revision>134</cp:revision>
  <dcterms:created xsi:type="dcterms:W3CDTF">2002-12-30T06:34:54Z</dcterms:created>
  <dcterms:modified xsi:type="dcterms:W3CDTF">2015-04-21T19:10:14Z</dcterms:modified>
</cp:coreProperties>
</file>