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AVO6M2quNC6yiVE5sui82w==" hashData="HWeIGpaMOkzRVd7PAxIJ247Pp+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93186-A4AC-488F-BD11-9990B81D8BF1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31BA8-32B9-44D6-931B-95715FFE05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992888" cy="230124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Самостоятельная работа по </a:t>
            </a:r>
            <a:r>
              <a:rPr lang="ru-RU" sz="4000" dirty="0" smtClean="0"/>
              <a:t>химии на тему </a:t>
            </a:r>
            <a:r>
              <a:rPr lang="en-US" sz="4000" dirty="0" smtClean="0"/>
              <a:t>“</a:t>
            </a:r>
            <a:r>
              <a:rPr lang="ru-RU" sz="4000" dirty="0" smtClean="0"/>
              <a:t>Неорганические соединения</a:t>
            </a:r>
            <a:r>
              <a:rPr lang="en-US" sz="4000" dirty="0" smtClean="0"/>
              <a:t>”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63952" y="5105400"/>
            <a:ext cx="6480048" cy="1752600"/>
          </a:xfrm>
        </p:spPr>
        <p:txBody>
          <a:bodyPr/>
          <a:lstStyle/>
          <a:p>
            <a:r>
              <a:rPr lang="ru-RU" dirty="0" smtClean="0"/>
              <a:t>Работу выполнил </a:t>
            </a:r>
          </a:p>
          <a:p>
            <a:r>
              <a:rPr lang="ru-RU" dirty="0" smtClean="0"/>
              <a:t>студент ГБОУ СПО ПТ №2 </a:t>
            </a:r>
          </a:p>
          <a:p>
            <a:r>
              <a:rPr lang="ru-RU" dirty="0" smtClean="0"/>
              <a:t>группы 1 КС 1.4</a:t>
            </a:r>
          </a:p>
          <a:p>
            <a:r>
              <a:rPr lang="ru-RU" dirty="0" smtClean="0"/>
              <a:t>Фрик Александр</a:t>
            </a:r>
            <a:endParaRPr lang="ru-RU" dirty="0"/>
          </a:p>
        </p:txBody>
      </p:sp>
      <p:pic>
        <p:nvPicPr>
          <p:cNvPr id="24578" name="Picture 2" descr="http://www.top-news.am/image.php?src=http://top-news.am/nimages/ccmbattu.jpg&amp;w=3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92896"/>
            <a:ext cx="5400600" cy="402730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96136" y="3212976"/>
            <a:ext cx="3347864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Получение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 fontScale="85000" lnSpcReduction="20000"/>
          </a:bodyPr>
          <a:lstStyle/>
          <a:p>
            <a:r>
              <a:rPr lang="ru-RU" sz="4000" dirty="0" smtClean="0"/>
              <a:t>Основные стадии получения серной кислоты включают:</a:t>
            </a:r>
          </a:p>
          <a:p>
            <a:pPr lvl="1"/>
            <a:r>
              <a:rPr lang="ru-RU" sz="4000" dirty="0" smtClean="0"/>
              <a:t>Сжигание или обжиг сырья в кислороде с получением SO</a:t>
            </a:r>
            <a:r>
              <a:rPr lang="ru-RU" sz="4000" baseline="-25000" dirty="0" smtClean="0"/>
              <a:t>2</a:t>
            </a:r>
            <a:endParaRPr lang="ru-RU" sz="4000" dirty="0" smtClean="0"/>
          </a:p>
          <a:p>
            <a:pPr lvl="1"/>
            <a:r>
              <a:rPr lang="ru-RU" sz="4000" dirty="0" smtClean="0"/>
              <a:t>Очистка от примесей газа</a:t>
            </a:r>
          </a:p>
          <a:p>
            <a:pPr lvl="1"/>
            <a:r>
              <a:rPr lang="ru-RU" sz="4000" dirty="0" smtClean="0"/>
              <a:t>Окисление SO</a:t>
            </a:r>
            <a:r>
              <a:rPr lang="ru-RU" sz="4000" baseline="-25000" dirty="0" smtClean="0"/>
              <a:t>2</a:t>
            </a:r>
            <a:r>
              <a:rPr lang="ru-RU" sz="4000" dirty="0" smtClean="0"/>
              <a:t> в SO</a:t>
            </a:r>
            <a:r>
              <a:rPr lang="ru-RU" sz="4000" baseline="-25000" dirty="0" smtClean="0"/>
              <a:t>3</a:t>
            </a:r>
            <a:endParaRPr lang="ru-RU" sz="4000" dirty="0" smtClean="0"/>
          </a:p>
          <a:p>
            <a:pPr lvl="1"/>
            <a:r>
              <a:rPr lang="ru-RU" sz="4000" dirty="0" smtClean="0"/>
              <a:t>Абсорбция SO</a:t>
            </a:r>
            <a:r>
              <a:rPr lang="ru-RU" sz="4000" baseline="-25000" dirty="0" smtClean="0"/>
              <a:t>3</a:t>
            </a:r>
            <a:r>
              <a:rPr lang="ru-RU" sz="4000" dirty="0" smtClean="0"/>
              <a:t> водой.</a:t>
            </a:r>
            <a:endParaRPr lang="en-US" sz="4000" dirty="0" smtClean="0"/>
          </a:p>
          <a:p>
            <a:pPr>
              <a:buNone/>
            </a:pPr>
            <a:r>
              <a:rPr lang="ru-RU" sz="4400" dirty="0" smtClean="0"/>
              <a:t>В качестве сырья используют</a:t>
            </a:r>
            <a:r>
              <a:rPr lang="en-US" sz="4400" dirty="0" smtClean="0"/>
              <a:t>: </a:t>
            </a:r>
            <a:endParaRPr lang="ru-RU" sz="4400" dirty="0" smtClean="0"/>
          </a:p>
          <a:p>
            <a:pPr>
              <a:buNone/>
            </a:pPr>
            <a:r>
              <a:rPr lang="ru-RU" sz="4400" dirty="0" smtClean="0"/>
              <a:t>серу, сульфиды и сульфаты металлов, сероводород.</a:t>
            </a:r>
            <a:endParaRPr lang="en-US" sz="4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Применение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94928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производстве минеральных удобрений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Как электролит в свинцовых аккумуляторах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Для получения различных минеральных кислот и солей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производстве химических волокон, красителей, дымообразующих и взрывчатых веществ;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нефтяной, металлообрабатывающей, текстильной, кожевенной и др. отраслях промышленности;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пищевой промышленности — зарегистрирована в качестве пищевой добавки </a:t>
            </a:r>
            <a:r>
              <a:rPr lang="ru-RU" b="1" dirty="0" smtClean="0"/>
              <a:t>E513</a:t>
            </a:r>
            <a:r>
              <a:rPr lang="ru-RU" dirty="0" smtClean="0"/>
              <a:t> (эмульгатор);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промышленном органическом синтезе в реакциях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https://upload.wikimedia.org/wikipedia/commons/thumb/4/47/Pirate_Flag_of_Jack_Rackham.svg/744px-Pirate_Flag_of_Jack_Rackham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8383858" cy="5589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ru-RU" sz="9600" dirty="0" smtClean="0"/>
              <a:t>Конец</a:t>
            </a:r>
            <a:endParaRPr lang="ru-RU" sz="9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Общее понятие</a:t>
            </a:r>
            <a:r>
              <a:rPr lang="en-US" sz="3200" dirty="0" smtClean="0"/>
              <a:t> “</a:t>
            </a:r>
            <a:r>
              <a:rPr lang="ru-RU" sz="3200" dirty="0" smtClean="0"/>
              <a:t>Неорганические соединения</a:t>
            </a:r>
            <a:r>
              <a:rPr lang="en-US" sz="3200" dirty="0" smtClean="0"/>
              <a:t>”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H</a:t>
            </a:r>
            <a:r>
              <a:rPr lang="ru-RU" sz="3200" baseline="-25000" dirty="0" smtClean="0"/>
              <a:t>2</a:t>
            </a:r>
            <a:r>
              <a:rPr lang="en-US" sz="3200" dirty="0" smtClean="0"/>
              <a:t>SO</a:t>
            </a:r>
            <a:r>
              <a:rPr lang="ru-RU" sz="3200" baseline="-25000" dirty="0" smtClean="0"/>
              <a:t>4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Немного истории о </a:t>
            </a:r>
            <a:r>
              <a:rPr lang="en-US" sz="3200" dirty="0" smtClean="0"/>
              <a:t>H</a:t>
            </a:r>
            <a:r>
              <a:rPr lang="ru-RU" sz="3200" baseline="-25000" dirty="0" smtClean="0"/>
              <a:t>2</a:t>
            </a:r>
            <a:r>
              <a:rPr lang="en-US" sz="3200" dirty="0" smtClean="0"/>
              <a:t>SO</a:t>
            </a:r>
            <a:r>
              <a:rPr lang="ru-RU" sz="3200" baseline="-25000" dirty="0" smtClean="0"/>
              <a:t>4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Химические свойства</a:t>
            </a:r>
            <a:r>
              <a:rPr lang="en-US" sz="3200" dirty="0" smtClean="0"/>
              <a:t> </a:t>
            </a:r>
            <a:r>
              <a:rPr lang="ru-RU" sz="3200" dirty="0" smtClean="0"/>
              <a:t>H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SO</a:t>
            </a:r>
            <a:r>
              <a:rPr lang="ru-RU" sz="3200" baseline="-25000" dirty="0" smtClean="0"/>
              <a:t>4</a:t>
            </a:r>
            <a:r>
              <a:rPr lang="ru-RU" sz="3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Получение</a:t>
            </a:r>
            <a:r>
              <a:rPr lang="en-US" sz="3200" dirty="0" smtClean="0"/>
              <a:t> H</a:t>
            </a:r>
            <a:r>
              <a:rPr lang="ru-RU" sz="3200" baseline="-25000" dirty="0" smtClean="0"/>
              <a:t>2</a:t>
            </a:r>
            <a:r>
              <a:rPr lang="en-US" sz="3200" dirty="0" smtClean="0"/>
              <a:t>SO</a:t>
            </a:r>
            <a:r>
              <a:rPr lang="ru-RU" sz="3200" baseline="-25000" dirty="0" smtClean="0"/>
              <a:t>4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Применение </a:t>
            </a:r>
            <a:r>
              <a:rPr lang="en-US" sz="3200" dirty="0" smtClean="0"/>
              <a:t>H</a:t>
            </a:r>
            <a:r>
              <a:rPr lang="ru-RU" sz="3200" baseline="-25000" dirty="0" smtClean="0"/>
              <a:t>2</a:t>
            </a:r>
            <a:r>
              <a:rPr lang="en-US" sz="3200" dirty="0" smtClean="0"/>
              <a:t>SO</a:t>
            </a:r>
            <a:r>
              <a:rPr lang="ru-RU" sz="3200" baseline="-25000" dirty="0" smtClean="0"/>
              <a:t>4</a:t>
            </a:r>
            <a:endParaRPr lang="ru-RU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??????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smtClean="0"/>
              <a:t>PROFIT!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Неорганические соединения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неорганические соединения</a:t>
            </a:r>
            <a:r>
              <a:rPr lang="ru-RU" dirty="0" smtClean="0"/>
              <a:t> — химические соединения, не являющиеся органическими, то есть, не содержащие углерода, а также некоторые углеродсодержащие соединения (кроме карбидов, цианидов, карбонатов, оксидов углерода и некоторых других соединений). Неорганические вещества не имеют характерного для органических веществ углеродного скелета.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Классификация неорганических соединений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000" dirty="0" smtClean="0"/>
              <a:t>Все неорганические соединения делятся на две большие группы:</a:t>
            </a:r>
          </a:p>
          <a:p>
            <a:r>
              <a:rPr lang="ru-RU" sz="4000" dirty="0" smtClean="0"/>
              <a:t>Простые вещества — состоят из атомов одного элемента;</a:t>
            </a:r>
          </a:p>
          <a:p>
            <a:r>
              <a:rPr lang="ru-RU" sz="4000" dirty="0" smtClean="0"/>
              <a:t>Сложные вещества — состоят из атомов двух или более элементов.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Простые вещества по физическим и химическим свойствам делятся на: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sz="4400" dirty="0" smtClean="0"/>
              <a:t>металлы (</a:t>
            </a:r>
            <a:r>
              <a:rPr lang="ru-RU" sz="4400" dirty="0" err="1" smtClean="0"/>
              <a:t>Li</a:t>
            </a:r>
            <a:r>
              <a:rPr lang="ru-RU" sz="4400" dirty="0" smtClean="0"/>
              <a:t>, </a:t>
            </a:r>
            <a:r>
              <a:rPr lang="ru-RU" sz="4400" dirty="0" err="1" smtClean="0"/>
              <a:t>Na</a:t>
            </a:r>
            <a:r>
              <a:rPr lang="ru-RU" sz="4400" dirty="0" smtClean="0"/>
              <a:t>, K, </a:t>
            </a:r>
            <a:r>
              <a:rPr lang="ru-RU" sz="4400" dirty="0" err="1" smtClean="0"/>
              <a:t>Mg</a:t>
            </a:r>
            <a:r>
              <a:rPr lang="ru-RU" sz="4400" dirty="0" smtClean="0"/>
              <a:t>, </a:t>
            </a:r>
            <a:r>
              <a:rPr lang="ru-RU" sz="4400" dirty="0" err="1" smtClean="0"/>
              <a:t>Ca</a:t>
            </a:r>
            <a:r>
              <a:rPr lang="ru-RU" sz="4400" dirty="0" smtClean="0"/>
              <a:t>)</a:t>
            </a:r>
          </a:p>
          <a:p>
            <a:pPr lvl="1"/>
            <a:r>
              <a:rPr lang="ru-RU" sz="4400" dirty="0" smtClean="0"/>
              <a:t>неметаллы (F</a:t>
            </a:r>
            <a:r>
              <a:rPr lang="ru-RU" sz="4400" baseline="-25000" dirty="0" smtClean="0"/>
              <a:t>2</a:t>
            </a:r>
            <a:r>
              <a:rPr lang="ru-RU" sz="4400" dirty="0" smtClean="0"/>
              <a:t>, Cl</a:t>
            </a:r>
            <a:r>
              <a:rPr lang="ru-RU" sz="4400" baseline="-25000" dirty="0" smtClean="0"/>
              <a:t>2</a:t>
            </a:r>
            <a:r>
              <a:rPr lang="ru-RU" sz="4400" dirty="0" smtClean="0"/>
              <a:t>, O</a:t>
            </a:r>
            <a:r>
              <a:rPr lang="ru-RU" sz="4400" baseline="-25000" dirty="0" smtClean="0"/>
              <a:t>2</a:t>
            </a:r>
            <a:r>
              <a:rPr lang="ru-RU" sz="4400" dirty="0" smtClean="0"/>
              <a:t>, S, P)</a:t>
            </a:r>
          </a:p>
          <a:p>
            <a:pPr lvl="1"/>
            <a:r>
              <a:rPr lang="ru-RU" sz="4400" dirty="0" err="1" smtClean="0"/>
              <a:t>амфотерные</a:t>
            </a:r>
            <a:r>
              <a:rPr lang="ru-RU" sz="4400" dirty="0" smtClean="0"/>
              <a:t> простые вещества (</a:t>
            </a:r>
            <a:r>
              <a:rPr lang="ru-RU" sz="4400" dirty="0" err="1" smtClean="0"/>
              <a:t>Zn</a:t>
            </a:r>
            <a:r>
              <a:rPr lang="ru-RU" sz="4400" dirty="0" smtClean="0"/>
              <a:t>, </a:t>
            </a:r>
            <a:r>
              <a:rPr lang="ru-RU" sz="4400" dirty="0" err="1" smtClean="0"/>
              <a:t>Al</a:t>
            </a:r>
            <a:r>
              <a:rPr lang="ru-RU" sz="4400" dirty="0" smtClean="0"/>
              <a:t>, </a:t>
            </a:r>
            <a:r>
              <a:rPr lang="ru-RU" sz="4400" dirty="0" err="1" smtClean="0"/>
              <a:t>Fe</a:t>
            </a:r>
            <a:r>
              <a:rPr lang="ru-RU" sz="4400" dirty="0" smtClean="0"/>
              <a:t>)</a:t>
            </a:r>
          </a:p>
          <a:p>
            <a:pPr lvl="1"/>
            <a:r>
              <a:rPr lang="ru-RU" sz="4400" dirty="0" smtClean="0"/>
              <a:t>благородные газы (</a:t>
            </a:r>
            <a:r>
              <a:rPr lang="ru-RU" sz="4400" dirty="0" err="1" smtClean="0"/>
              <a:t>He</a:t>
            </a:r>
            <a:r>
              <a:rPr lang="ru-RU" sz="4400" dirty="0" smtClean="0"/>
              <a:t>, </a:t>
            </a:r>
            <a:r>
              <a:rPr lang="ru-RU" sz="4400" dirty="0" err="1" smtClean="0"/>
              <a:t>Ne</a:t>
            </a:r>
            <a:r>
              <a:rPr lang="ru-RU" sz="4400" dirty="0" smtClean="0"/>
              <a:t>, </a:t>
            </a:r>
            <a:r>
              <a:rPr lang="ru-RU" sz="4400" dirty="0" err="1" smtClean="0"/>
              <a:t>Ar</a:t>
            </a:r>
            <a:r>
              <a:rPr lang="ru-RU" sz="4400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Сложные вещества</a:t>
            </a:r>
            <a:r>
              <a:rPr lang="ru-RU" dirty="0" smtClean="0"/>
              <a:t> по химическим свойствам делятся на: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4000" i="1" dirty="0" smtClean="0"/>
              <a:t>Сложные вещества</a:t>
            </a:r>
            <a:r>
              <a:rPr lang="ru-RU" sz="4000" dirty="0" smtClean="0"/>
              <a:t> по химическим свойствам делятся на:</a:t>
            </a:r>
          </a:p>
          <a:p>
            <a:pPr lvl="1"/>
            <a:r>
              <a:rPr lang="ru-RU" sz="4000" dirty="0" smtClean="0"/>
              <a:t>оксиды</a:t>
            </a:r>
            <a:r>
              <a:rPr lang="en-US" sz="4000" dirty="0" smtClean="0"/>
              <a:t> (CO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, SO</a:t>
            </a:r>
            <a:r>
              <a:rPr lang="en-US" sz="4000" baseline="-25000" dirty="0" smtClean="0"/>
              <a:t>3</a:t>
            </a:r>
            <a:r>
              <a:rPr lang="ru-RU" sz="4000" dirty="0" smtClean="0"/>
              <a:t>)</a:t>
            </a:r>
          </a:p>
          <a:p>
            <a:pPr lvl="1"/>
            <a:r>
              <a:rPr lang="ru-RU" sz="4000" dirty="0" err="1" smtClean="0"/>
              <a:t>Гидроксиды</a:t>
            </a:r>
            <a:r>
              <a:rPr lang="ru-RU" sz="4000" dirty="0" smtClean="0"/>
              <a:t> </a:t>
            </a:r>
            <a:r>
              <a:rPr lang="en-US" sz="4000" dirty="0" smtClean="0"/>
              <a:t>(</a:t>
            </a:r>
            <a:r>
              <a:rPr lang="en-US" sz="4000" dirty="0" err="1" smtClean="0"/>
              <a:t>NaOH</a:t>
            </a:r>
            <a:r>
              <a:rPr lang="en-US" sz="4000" dirty="0" smtClean="0"/>
              <a:t>, Ca(OH)</a:t>
            </a:r>
            <a:r>
              <a:rPr lang="en-US" sz="4000" baseline="-25000" dirty="0" smtClean="0"/>
              <a:t>2</a:t>
            </a:r>
            <a:r>
              <a:rPr lang="ru-RU" sz="4000" dirty="0" smtClean="0"/>
              <a:t>)</a:t>
            </a:r>
          </a:p>
          <a:p>
            <a:pPr lvl="1"/>
            <a:r>
              <a:rPr lang="ru-RU" sz="4000" dirty="0" smtClean="0"/>
              <a:t>Соли </a:t>
            </a:r>
            <a:r>
              <a:rPr lang="en-US" sz="4000" dirty="0" smtClean="0"/>
              <a:t>(Na</a:t>
            </a:r>
            <a:r>
              <a:rPr lang="en-US" sz="4000" baseline="-25000" dirty="0" smtClean="0"/>
              <a:t>2</a:t>
            </a:r>
            <a:r>
              <a:rPr lang="en-US" sz="4000" dirty="0" smtClean="0"/>
              <a:t>SO</a:t>
            </a:r>
            <a:r>
              <a:rPr lang="en-US" sz="4000" baseline="-25000" dirty="0" smtClean="0"/>
              <a:t>4</a:t>
            </a:r>
            <a:r>
              <a:rPr lang="en-US" sz="4000" dirty="0" smtClean="0"/>
              <a:t>, Ca</a:t>
            </a:r>
            <a:r>
              <a:rPr lang="en-US" sz="4000" baseline="-25000" dirty="0" smtClean="0"/>
              <a:t>3</a:t>
            </a:r>
            <a:r>
              <a:rPr lang="en-US" sz="4000" dirty="0" smtClean="0"/>
              <a:t>(PO</a:t>
            </a:r>
            <a:r>
              <a:rPr lang="en-US" sz="4000" baseline="-25000" dirty="0" smtClean="0"/>
              <a:t>4</a:t>
            </a:r>
            <a:r>
              <a:rPr lang="ru-RU" sz="4000" dirty="0" smtClean="0"/>
              <a:t>)</a:t>
            </a:r>
            <a:r>
              <a:rPr lang="en-US" sz="4000" baseline="-25000" dirty="0" smtClean="0"/>
              <a:t>2</a:t>
            </a:r>
            <a:r>
              <a:rPr lang="ru-RU" sz="4000" dirty="0" smtClean="0"/>
              <a:t>  )</a:t>
            </a:r>
            <a:r>
              <a:rPr lang="en-US" sz="4000" dirty="0" smtClean="0"/>
              <a:t> </a:t>
            </a:r>
            <a:endParaRPr lang="ru-RU" sz="4000" dirty="0" smtClean="0"/>
          </a:p>
          <a:p>
            <a:pPr lvl="1"/>
            <a:r>
              <a:rPr lang="ru-RU" sz="4000" dirty="0" smtClean="0"/>
              <a:t>Кислоты (</a:t>
            </a:r>
            <a:r>
              <a:rPr lang="en-US" sz="4000" dirty="0" smtClean="0"/>
              <a:t>H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SO</a:t>
            </a:r>
            <a:r>
              <a:rPr lang="ru-RU" sz="4000" baseline="-25000" dirty="0" smtClean="0"/>
              <a:t>4 </a:t>
            </a:r>
            <a:r>
              <a:rPr lang="ru-RU" sz="4000" dirty="0" smtClean="0"/>
              <a:t>, </a:t>
            </a:r>
            <a:r>
              <a:rPr lang="en-US" sz="4000" dirty="0" smtClean="0"/>
              <a:t>HNO</a:t>
            </a:r>
            <a:r>
              <a:rPr lang="en-US" sz="4000" baseline="-25000" dirty="0" smtClean="0"/>
              <a:t>3</a:t>
            </a:r>
            <a:r>
              <a:rPr lang="ru-RU" sz="4000" baseline="-25000" dirty="0" smtClean="0"/>
              <a:t> </a:t>
            </a:r>
            <a:r>
              <a:rPr lang="ru-RU" sz="4000" dirty="0" smtClean="0"/>
              <a:t>)</a:t>
            </a:r>
            <a:r>
              <a:rPr lang="en-US" sz="4000" dirty="0" smtClean="0"/>
              <a:t>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SO</a:t>
            </a:r>
            <a:r>
              <a:rPr lang="ru-RU" baseline="-25000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7211144" cy="470912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Серная кислота</a:t>
            </a:r>
            <a:r>
              <a:rPr lang="ru-RU" sz="3600" dirty="0" smtClean="0"/>
              <a:t> H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SO</a:t>
            </a:r>
            <a:r>
              <a:rPr lang="ru-RU" sz="3600" baseline="-25000" dirty="0" smtClean="0"/>
              <a:t>4</a:t>
            </a:r>
            <a:r>
              <a:rPr lang="ru-RU" sz="3600" dirty="0" smtClean="0"/>
              <a:t> — сильная двухосновная кислота, отвечающая высшей степени окисления серы (+6). При обычных условиях концентрированная серная кислота — тяжёлая маслянистая жидкость без цвета и запаха, с кислым «медным» вкусом. </a:t>
            </a:r>
            <a:endParaRPr lang="ru-RU" sz="3600" dirty="0"/>
          </a:p>
        </p:txBody>
      </p:sp>
      <p:pic>
        <p:nvPicPr>
          <p:cNvPr id="17410" name="Picture 2" descr="File:Sulfuric-acid-2D-dimensions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1128" y="4293096"/>
            <a:ext cx="3012872" cy="2008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Немного истории о </a:t>
            </a:r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SO</a:t>
            </a:r>
            <a:r>
              <a:rPr lang="ru-RU" baseline="-25000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Серная кислота известна с древности, встречаясь в природе в свободном виде, например, в виде озёр вблизи вулканов. Возможно, первое упоминание о кислых газах, получаемых при прокаливании квасцов или железного купороса, встречается в сочинениях, приписываемых арабскому алхимику </a:t>
            </a:r>
            <a:r>
              <a:rPr lang="ru-RU" dirty="0" err="1" smtClean="0"/>
              <a:t>Джабир</a:t>
            </a:r>
            <a:r>
              <a:rPr lang="ru-RU" dirty="0" smtClean="0"/>
              <a:t> ибн </a:t>
            </a:r>
            <a:r>
              <a:rPr lang="ru-RU" dirty="0" err="1" smtClean="0"/>
              <a:t>Хайяну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IX веке персидский алхимик </a:t>
            </a:r>
            <a:r>
              <a:rPr lang="ru-RU" dirty="0" err="1" smtClean="0"/>
              <a:t>Ар-Рази</a:t>
            </a:r>
            <a:r>
              <a:rPr lang="ru-RU" dirty="0" smtClean="0"/>
              <a:t>, прокаливая смесь железного и медного купороса, также получил раствор серной кислоты. Этот способ усовершенствовал европейский алхимик Альберт </a:t>
            </a:r>
            <a:r>
              <a:rPr lang="ru-RU" dirty="0" err="1" smtClean="0"/>
              <a:t>Магнус</a:t>
            </a:r>
            <a:r>
              <a:rPr lang="ru-RU" dirty="0" smtClean="0"/>
              <a:t>, живший в XIII веке.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Химические свойства</a:t>
            </a:r>
            <a:r>
              <a:rPr lang="en-US" b="1" dirty="0" smtClean="0"/>
              <a:t> </a:t>
            </a:r>
            <a:r>
              <a:rPr lang="ru-RU" dirty="0" smtClean="0"/>
              <a:t>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водном растворе серная кислота </a:t>
            </a:r>
            <a:r>
              <a:rPr lang="ru-RU" dirty="0" err="1" smtClean="0"/>
              <a:t>диссоциирует</a:t>
            </a:r>
            <a:r>
              <a:rPr lang="ru-RU" dirty="0" smtClean="0"/>
              <a:t>, образуя ион водорода и кислотный остаток:</a:t>
            </a:r>
            <a:br>
              <a:rPr lang="ru-RU" dirty="0" smtClean="0"/>
            </a:br>
            <a:r>
              <a:rPr lang="ru-RU" dirty="0" smtClean="0"/>
              <a:t>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 smtClean="0"/>
              <a:t> = H</a:t>
            </a:r>
            <a:r>
              <a:rPr lang="ru-RU" baseline="30000" dirty="0" smtClean="0"/>
              <a:t>+</a:t>
            </a:r>
            <a:r>
              <a:rPr lang="ru-RU" dirty="0" smtClean="0"/>
              <a:t> + HSO</a:t>
            </a:r>
            <a:r>
              <a:rPr lang="ru-RU" baseline="-25000" dirty="0" smtClean="0"/>
              <a:t>4</a:t>
            </a:r>
            <a:r>
              <a:rPr lang="ru-RU" baseline="30000" dirty="0" smtClean="0"/>
              <a:t>-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>HSO</a:t>
            </a:r>
            <a:r>
              <a:rPr lang="ru-RU" baseline="-25000" dirty="0" smtClean="0"/>
              <a:t>4</a:t>
            </a:r>
            <a:r>
              <a:rPr lang="ru-RU" baseline="30000" dirty="0" smtClean="0"/>
              <a:t>-</a:t>
            </a:r>
            <a:r>
              <a:rPr lang="ru-RU" dirty="0" smtClean="0"/>
              <a:t> = H</a:t>
            </a:r>
            <a:r>
              <a:rPr lang="ru-RU" baseline="30000" dirty="0" smtClean="0"/>
              <a:t>+</a:t>
            </a:r>
            <a:r>
              <a:rPr lang="ru-RU" dirty="0" smtClean="0"/>
              <a:t> + SO</a:t>
            </a:r>
            <a:r>
              <a:rPr lang="ru-RU" baseline="-25000" dirty="0" smtClean="0"/>
              <a:t>4</a:t>
            </a:r>
            <a:r>
              <a:rPr lang="ru-RU" baseline="30000" dirty="0" smtClean="0"/>
              <a:t>2-</a:t>
            </a:r>
            <a:r>
              <a:rPr lang="ru-RU" dirty="0" smtClean="0"/>
              <a:t>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Разбавленная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 smtClean="0"/>
              <a:t> взаимодействует со всеми металлами</a:t>
            </a:r>
            <a:r>
              <a:rPr lang="en-US" dirty="0" smtClean="0"/>
              <a:t> </a:t>
            </a:r>
            <a:r>
              <a:rPr lang="ru-RU" dirty="0" smtClean="0"/>
              <a:t>до </a:t>
            </a:r>
            <a:r>
              <a:rPr lang="en-US" dirty="0" smtClean="0"/>
              <a:t>H </a:t>
            </a:r>
            <a:r>
              <a:rPr lang="ru-RU" dirty="0" smtClean="0"/>
              <a:t>с его выделением</a:t>
            </a:r>
            <a:r>
              <a:rPr lang="en-US" dirty="0" smtClean="0"/>
              <a:t>:     Fe + 2H</a:t>
            </a:r>
            <a:r>
              <a:rPr lang="ru-RU" baseline="-25000" dirty="0" smtClean="0"/>
              <a:t>2</a:t>
            </a:r>
            <a:r>
              <a:rPr lang="en-US" dirty="0" smtClean="0"/>
              <a:t>SO</a:t>
            </a:r>
            <a:r>
              <a:rPr lang="ru-RU" baseline="-25000" dirty="0" smtClean="0"/>
              <a:t>4 </a:t>
            </a:r>
            <a:r>
              <a:rPr lang="en-US" dirty="0" smtClean="0"/>
              <a:t>→ </a:t>
            </a:r>
            <a:r>
              <a:rPr lang="en-US" dirty="0" err="1" smtClean="0"/>
              <a:t>FeSO</a:t>
            </a:r>
            <a:r>
              <a:rPr lang="ru-RU" baseline="-25000" dirty="0" smtClean="0"/>
              <a:t>4</a:t>
            </a:r>
            <a:r>
              <a:rPr lang="en-US" baseline="-25000" dirty="0" smtClean="0"/>
              <a:t> </a:t>
            </a:r>
            <a:r>
              <a:rPr lang="en-US" dirty="0" smtClean="0"/>
              <a:t>+ H</a:t>
            </a:r>
            <a:r>
              <a:rPr lang="ru-RU" baseline="-25000" dirty="0" smtClean="0"/>
              <a:t>2</a:t>
            </a:r>
            <a:r>
              <a:rPr lang="en-US" sz="2800" dirty="0" smtClean="0"/>
              <a:t>↑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Взаимодействие серной кислоты с основными оксидами:</a:t>
            </a:r>
            <a:br>
              <a:rPr lang="ru-RU" dirty="0" smtClean="0"/>
            </a:br>
            <a:r>
              <a:rPr lang="ru-RU" dirty="0" err="1" smtClean="0"/>
              <a:t>CuO</a:t>
            </a:r>
            <a:r>
              <a:rPr lang="ru-RU" dirty="0" smtClean="0"/>
              <a:t> +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 smtClean="0"/>
              <a:t> → CuSO</a:t>
            </a:r>
            <a:r>
              <a:rPr lang="ru-RU" baseline="-25000" dirty="0" smtClean="0"/>
              <a:t>4</a:t>
            </a:r>
            <a:r>
              <a:rPr lang="ru-RU" dirty="0" smtClean="0"/>
              <a:t> + H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Взаимодействие серной кислоты с </a:t>
            </a:r>
            <a:r>
              <a:rPr lang="ru-RU" dirty="0" err="1" smtClean="0"/>
              <a:t>гидроксидами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+ 2NaOH → Na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+ 2H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Обменные реакции с солями:</a:t>
            </a:r>
            <a:br>
              <a:rPr lang="ru-RU" dirty="0" smtClean="0"/>
            </a:br>
            <a:r>
              <a:rPr lang="ru-RU" dirty="0" smtClean="0"/>
              <a:t>BaCl</a:t>
            </a:r>
            <a:r>
              <a:rPr lang="ru-RU" baseline="-25000" dirty="0" smtClean="0"/>
              <a:t>2</a:t>
            </a:r>
            <a:r>
              <a:rPr lang="ru-RU" dirty="0" smtClean="0"/>
              <a:t> +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4</a:t>
            </a:r>
            <a:r>
              <a:rPr lang="ru-RU" dirty="0" smtClean="0"/>
              <a:t> → BaSO</a:t>
            </a:r>
            <a:r>
              <a:rPr lang="ru-RU" baseline="-25000" dirty="0" smtClean="0"/>
              <a:t>4</a:t>
            </a:r>
            <a:r>
              <a:rPr lang="ru-RU" dirty="0" smtClean="0"/>
              <a:t>↓ + 2HCl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baseline="-25000" dirty="0" smtClean="0"/>
          </a:p>
          <a:p>
            <a:pPr marL="514350" indent="-514350">
              <a:buFont typeface="+mj-lt"/>
              <a:buAutoNum type="arabicPeriod"/>
            </a:pPr>
            <a:endParaRPr lang="en-US" baseline="-25000" dirty="0" smtClean="0"/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3281</TotalTime>
  <Words>399</Words>
  <Application>Microsoft Office PowerPoint</Application>
  <PresentationFormat>Экран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Самостоятельная работа по химии на тему “Неорганические соединения”</vt:lpstr>
      <vt:lpstr>План:</vt:lpstr>
      <vt:lpstr>Неорганические соединения</vt:lpstr>
      <vt:lpstr>Классификация неорганических соединений</vt:lpstr>
      <vt:lpstr>Простые вещества по физическим и химическим свойствам делятся на: </vt:lpstr>
      <vt:lpstr>Сложные вещества по химическим свойствам делятся на: </vt:lpstr>
      <vt:lpstr>H2SO4</vt:lpstr>
      <vt:lpstr>Немного истории о H2SO4</vt:lpstr>
      <vt:lpstr>Химические свойства H2SO4</vt:lpstr>
      <vt:lpstr>Получение H2SO4</vt:lpstr>
      <vt:lpstr>Применение H2SO4</vt:lpstr>
      <vt:lpstr>Источники: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Неорганические соединеня</dc:title>
  <dc:creator>Friksasha</dc:creator>
  <cp:lastModifiedBy>Friksasha</cp:lastModifiedBy>
  <cp:revision>182</cp:revision>
  <dcterms:created xsi:type="dcterms:W3CDTF">2014-11-25T16:56:08Z</dcterms:created>
  <dcterms:modified xsi:type="dcterms:W3CDTF">2015-04-22T16:44:28Z</dcterms:modified>
</cp:coreProperties>
</file>