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sldIdLst>
    <p:sldId id="266" r:id="rId2"/>
    <p:sldId id="267" r:id="rId3"/>
    <p:sldId id="257" r:id="rId4"/>
    <p:sldId id="259" r:id="rId5"/>
    <p:sldId id="260" r:id="rId6"/>
    <p:sldId id="261" r:id="rId7"/>
    <p:sldId id="262" r:id="rId8"/>
    <p:sldId id="272" r:id="rId9"/>
    <p:sldId id="263" r:id="rId10"/>
    <p:sldId id="273" r:id="rId11"/>
    <p:sldId id="264" r:id="rId12"/>
    <p:sldId id="270" r:id="rId13"/>
    <p:sldId id="265" r:id="rId14"/>
    <p:sldId id="274" r:id="rId15"/>
    <p:sldId id="271" r:id="rId16"/>
    <p:sldId id="268" r:id="rId17"/>
    <p:sldId id="26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50000" saltData="isoSrzNICJvT7ONkqDNS0A==" hashData="AbYlZGuE7PPGervz2yessr0s4eU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FD0C5D-AAC0-4F9F-BB7F-C1A5A89393CC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B600EE-B860-4F3F-ACF8-53D7E4B27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B600EE-B860-4F3F-ACF8-53D7E4B27E4C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20072" y="4869160"/>
            <a:ext cx="3923928" cy="1752600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Работу выполнил </a:t>
            </a:r>
          </a:p>
          <a:p>
            <a:pPr algn="r"/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студент ГБОУ СПО ПТ №2 </a:t>
            </a:r>
          </a:p>
          <a:p>
            <a:pPr algn="r"/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группы 1 КС 1.4</a:t>
            </a:r>
          </a:p>
          <a:p>
            <a:pPr algn="r"/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Фрик Александр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692696"/>
            <a:ext cx="6480048" cy="2301240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>
                <a:solidFill>
                  <a:schemeClr val="accent6">
                    <a:lumMod val="75000"/>
                  </a:schemeClr>
                </a:solidFill>
              </a:rPr>
              <a:t>Самостоятельная работа по химии на тему </a:t>
            </a:r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</a:rPr>
              <a:t>“</a:t>
            </a:r>
            <a:r>
              <a:rPr lang="ru-RU" sz="6000" b="1" dirty="0" smtClean="0">
                <a:solidFill>
                  <a:schemeClr val="accent6">
                    <a:lumMod val="75000"/>
                  </a:schemeClr>
                </a:solidFill>
              </a:rPr>
              <a:t>Металлы</a:t>
            </a:r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</a:rPr>
              <a:t>”</a:t>
            </a:r>
            <a:endParaRPr lang="ru-RU" sz="6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4338" name="Picture 2" descr="http://fs.live.zp.ua/images/market/advertisments/1/1867/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140968"/>
            <a:ext cx="4680520" cy="3547835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364088" y="3212976"/>
            <a:ext cx="3600400" cy="147732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solidFill>
                  <a:srgbClr val="FF0000"/>
                </a:solidFill>
              </a:rPr>
              <a:t>Работа защищена паролем. Изменение и копирование части работы невозможно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(Попробуйте скопировать часть или удалить это).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Листовая медь</a:t>
            </a:r>
            <a:endParaRPr lang="ru-RU" dirty="0"/>
          </a:p>
        </p:txBody>
      </p:sp>
      <p:pic>
        <p:nvPicPr>
          <p:cNvPr id="29698" name="Picture 2" descr="http://www.metalal.net/modules/catalog/products/pr_01_2421_max.jpg?rev=139272608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268760"/>
            <a:ext cx="6336704" cy="52300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Химичские</a:t>
            </a:r>
            <a:r>
              <a:rPr lang="ru-RU" dirty="0" smtClean="0"/>
              <a:t> свойства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7956376" cy="4525963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i="1" dirty="0" smtClean="0"/>
              <a:t>Взаимодействие с простыми элементами</a:t>
            </a:r>
            <a:endParaRPr lang="ru-RU" dirty="0" smtClean="0"/>
          </a:p>
          <a:p>
            <a:r>
              <a:rPr lang="ru-RU" dirty="0" smtClean="0"/>
              <a:t>С кислородом:</a:t>
            </a:r>
            <a:br>
              <a:rPr lang="ru-RU" dirty="0" smtClean="0"/>
            </a:br>
            <a:r>
              <a:rPr lang="ru-RU" dirty="0" smtClean="0"/>
              <a:t>2Cu + O</a:t>
            </a:r>
            <a:r>
              <a:rPr lang="ru-RU" baseline="-25000" dirty="0" smtClean="0"/>
              <a:t>2</a:t>
            </a:r>
            <a:r>
              <a:rPr lang="ru-RU" dirty="0" smtClean="0"/>
              <a:t> = 2CuO (черный цвет)</a:t>
            </a:r>
          </a:p>
          <a:p>
            <a:r>
              <a:rPr lang="ru-RU" dirty="0" smtClean="0"/>
              <a:t>При температуре около 150 </a:t>
            </a:r>
            <a:r>
              <a:rPr lang="ru-RU" baseline="30000" dirty="0" err="1" smtClean="0"/>
              <a:t>о</a:t>
            </a:r>
            <a:r>
              <a:rPr lang="ru-RU" dirty="0" err="1" smtClean="0"/>
              <a:t>С</a:t>
            </a:r>
            <a:r>
              <a:rPr lang="ru-RU" dirty="0" smtClean="0"/>
              <a:t> металл покрывается темно-красной пленкой оксида меди (I):</a:t>
            </a:r>
            <a:br>
              <a:rPr lang="ru-RU" dirty="0" smtClean="0"/>
            </a:br>
            <a:r>
              <a:rPr lang="ru-RU" dirty="0" smtClean="0"/>
              <a:t>4Cu + O</a:t>
            </a:r>
            <a:r>
              <a:rPr lang="ru-RU" baseline="-25000" dirty="0" smtClean="0"/>
              <a:t>2</a:t>
            </a:r>
            <a:r>
              <a:rPr lang="ru-RU" dirty="0" smtClean="0"/>
              <a:t> = 2Cu</a:t>
            </a:r>
            <a:r>
              <a:rPr lang="ru-RU" baseline="-25000" dirty="0" smtClean="0"/>
              <a:t>2</a:t>
            </a:r>
            <a:r>
              <a:rPr lang="ru-RU" dirty="0" smtClean="0"/>
              <a:t>O</a:t>
            </a:r>
          </a:p>
          <a:p>
            <a:r>
              <a:rPr lang="ru-RU" dirty="0" smtClean="0"/>
              <a:t>При нагревании с фтором, хлором, бромом образуются галогениды меди (II):</a:t>
            </a:r>
            <a:br>
              <a:rPr lang="ru-RU" dirty="0" smtClean="0"/>
            </a:br>
            <a:r>
              <a:rPr lang="ru-RU" dirty="0" err="1" smtClean="0"/>
              <a:t>Cu</a:t>
            </a:r>
            <a:r>
              <a:rPr lang="ru-RU" dirty="0" smtClean="0"/>
              <a:t> + Br</a:t>
            </a:r>
            <a:r>
              <a:rPr lang="ru-RU" baseline="-25000" dirty="0" smtClean="0"/>
              <a:t>2</a:t>
            </a:r>
            <a:r>
              <a:rPr lang="ru-RU" dirty="0" smtClean="0"/>
              <a:t> = CuBr</a:t>
            </a:r>
            <a:r>
              <a:rPr lang="ru-RU" baseline="-25000" dirty="0" smtClean="0"/>
              <a:t>2</a:t>
            </a:r>
            <a:r>
              <a:rPr lang="ru-RU" dirty="0" smtClean="0"/>
              <a:t>;</a:t>
            </a:r>
          </a:p>
          <a:p>
            <a:r>
              <a:rPr lang="ru-RU" dirty="0" smtClean="0"/>
              <a:t>с йодом – образуется йодид меди (I):</a:t>
            </a:r>
            <a:br>
              <a:rPr lang="ru-RU" dirty="0" smtClean="0"/>
            </a:br>
            <a:r>
              <a:rPr lang="ru-RU" dirty="0" smtClean="0"/>
              <a:t>2Cu + I</a:t>
            </a:r>
            <a:r>
              <a:rPr lang="ru-RU" baseline="-25000" dirty="0" smtClean="0"/>
              <a:t>2</a:t>
            </a:r>
            <a:r>
              <a:rPr lang="ru-RU" dirty="0" smtClean="0"/>
              <a:t> = 2CuI.</a:t>
            </a:r>
          </a:p>
          <a:p>
            <a:endParaRPr lang="ru-RU" dirty="0"/>
          </a:p>
        </p:txBody>
      </p:sp>
      <p:pic>
        <p:nvPicPr>
          <p:cNvPr id="4" name="Picture 2" descr="https://upload.wikimedia.org/wikipedia/commons/thumb/7/7c/Flametest--Cu.swn.jpg/115px-Flametest--Cu.sw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3573016"/>
            <a:ext cx="1656184" cy="2765107"/>
          </a:xfrm>
          <a:prstGeom prst="rect">
            <a:avLst/>
          </a:prstGeom>
          <a:noFill/>
        </p:spPr>
      </p:pic>
      <p:sp>
        <p:nvSpPr>
          <p:cNvPr id="5" name="Содержимое 2"/>
          <p:cNvSpPr txBox="1">
            <a:spLocks/>
          </p:cNvSpPr>
          <p:nvPr/>
        </p:nvSpPr>
        <p:spPr>
          <a:xfrm>
            <a:off x="6948264" y="6309320"/>
            <a:ext cx="2195736" cy="54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Горени</a:t>
            </a:r>
            <a:r>
              <a:rPr lang="ru-RU" sz="2400" dirty="0" smtClean="0"/>
              <a:t>е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err="1" smtClean="0"/>
              <a:t>Химичские</a:t>
            </a:r>
            <a:r>
              <a:rPr lang="ru-RU" dirty="0" smtClean="0"/>
              <a:t> свойства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i="1" dirty="0" smtClean="0"/>
              <a:t>Взаимодействие с кислотами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В электрохимическом ряду напряжений металлов медь расположена после водорода, поэтому она не взаимодействует с растворами разбавленной соляной и серной кислот и щелочей.</a:t>
            </a:r>
          </a:p>
          <a:p>
            <a:r>
              <a:rPr lang="ru-RU" dirty="0" smtClean="0"/>
              <a:t>Растворяется в разбавленной азотной кислоте с образованием нитрата меди (II) и оксида азота (II):</a:t>
            </a:r>
          </a:p>
          <a:p>
            <a:r>
              <a:rPr lang="ru-RU" dirty="0" smtClean="0"/>
              <a:t>3Cu + 8HNO</a:t>
            </a:r>
            <a:r>
              <a:rPr lang="ru-RU" baseline="-25000" dirty="0" smtClean="0"/>
              <a:t>3</a:t>
            </a:r>
            <a:r>
              <a:rPr lang="ru-RU" dirty="0" smtClean="0"/>
              <a:t> = 3Cu(NO</a:t>
            </a:r>
            <a:r>
              <a:rPr lang="ru-RU" baseline="-25000" dirty="0" smtClean="0"/>
              <a:t>3</a:t>
            </a:r>
            <a:r>
              <a:rPr lang="ru-RU" dirty="0" smtClean="0"/>
              <a:t>)</a:t>
            </a:r>
            <a:r>
              <a:rPr lang="ru-RU" baseline="-25000" dirty="0" smtClean="0"/>
              <a:t>2</a:t>
            </a:r>
            <a:r>
              <a:rPr lang="ru-RU" dirty="0" smtClean="0"/>
              <a:t> + 2NO + 4H</a:t>
            </a:r>
            <a:r>
              <a:rPr lang="ru-RU" baseline="-25000" dirty="0" smtClean="0"/>
              <a:t>2</a:t>
            </a:r>
            <a:r>
              <a:rPr lang="ru-RU" dirty="0" smtClean="0"/>
              <a:t>O.</a:t>
            </a:r>
          </a:p>
          <a:p>
            <a:r>
              <a:rPr lang="ru-RU" dirty="0" smtClean="0"/>
              <a:t>Реагирует с концентрированными растворами серной и азотной кислот с образованием солей меди (II) и продуктов восстановления кислот:</a:t>
            </a:r>
          </a:p>
          <a:p>
            <a:r>
              <a:rPr lang="ru-RU" dirty="0" err="1" smtClean="0"/>
              <a:t>Cu</a:t>
            </a:r>
            <a:r>
              <a:rPr lang="ru-RU" dirty="0" smtClean="0"/>
              <a:t> + 2H</a:t>
            </a:r>
            <a:r>
              <a:rPr lang="ru-RU" baseline="-25000" dirty="0" smtClean="0"/>
              <a:t>2</a:t>
            </a:r>
            <a:r>
              <a:rPr lang="ru-RU" dirty="0" smtClean="0"/>
              <a:t>SO</a:t>
            </a:r>
            <a:r>
              <a:rPr lang="ru-RU" baseline="-25000" dirty="0" smtClean="0"/>
              <a:t>4</a:t>
            </a:r>
            <a:r>
              <a:rPr lang="ru-RU" dirty="0" smtClean="0"/>
              <a:t> = CuSO</a:t>
            </a:r>
            <a:r>
              <a:rPr lang="ru-RU" baseline="-25000" dirty="0" smtClean="0"/>
              <a:t>4</a:t>
            </a:r>
            <a:r>
              <a:rPr lang="ru-RU" dirty="0" smtClean="0"/>
              <a:t> + SO</a:t>
            </a:r>
            <a:r>
              <a:rPr lang="ru-RU" baseline="-25000" dirty="0" smtClean="0"/>
              <a:t>2</a:t>
            </a:r>
            <a:r>
              <a:rPr lang="ru-RU" dirty="0" smtClean="0"/>
              <a:t> + 2H</a:t>
            </a:r>
            <a:r>
              <a:rPr lang="ru-RU" baseline="-25000" dirty="0" smtClean="0"/>
              <a:t>2</a:t>
            </a:r>
            <a:r>
              <a:rPr lang="ru-RU" dirty="0" smtClean="0"/>
              <a:t>O;</a:t>
            </a:r>
          </a:p>
          <a:p>
            <a:r>
              <a:rPr lang="ru-RU" dirty="0" err="1" smtClean="0"/>
              <a:t>Cu</a:t>
            </a:r>
            <a:r>
              <a:rPr lang="ru-RU" dirty="0" smtClean="0"/>
              <a:t> + 4HNO</a:t>
            </a:r>
            <a:r>
              <a:rPr lang="ru-RU" baseline="-25000" dirty="0" smtClean="0"/>
              <a:t>3</a:t>
            </a:r>
            <a:r>
              <a:rPr lang="ru-RU" dirty="0" smtClean="0"/>
              <a:t> = </a:t>
            </a:r>
            <a:r>
              <a:rPr lang="ru-RU" dirty="0" err="1" smtClean="0"/>
              <a:t>Cu</a:t>
            </a:r>
            <a:r>
              <a:rPr lang="ru-RU" dirty="0" smtClean="0"/>
              <a:t>(NO</a:t>
            </a:r>
            <a:r>
              <a:rPr lang="ru-RU" baseline="-25000" dirty="0" smtClean="0"/>
              <a:t>3</a:t>
            </a:r>
            <a:r>
              <a:rPr lang="ru-RU" dirty="0" smtClean="0"/>
              <a:t>)</a:t>
            </a:r>
            <a:r>
              <a:rPr lang="ru-RU" baseline="-25000" dirty="0" smtClean="0"/>
              <a:t>2</a:t>
            </a:r>
            <a:r>
              <a:rPr lang="ru-RU" dirty="0" smtClean="0"/>
              <a:t> + 2NO</a:t>
            </a:r>
            <a:r>
              <a:rPr lang="ru-RU" baseline="-25000" dirty="0" smtClean="0"/>
              <a:t>2</a:t>
            </a:r>
            <a:r>
              <a:rPr lang="ru-RU" dirty="0" smtClean="0"/>
              <a:t> + 2H</a:t>
            </a:r>
            <a:r>
              <a:rPr lang="ru-RU" baseline="-25000" dirty="0" smtClean="0"/>
              <a:t>2</a:t>
            </a:r>
            <a:r>
              <a:rPr lang="ru-RU" dirty="0" smtClean="0"/>
              <a:t>O.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72400" cy="1143000"/>
          </a:xfrm>
        </p:spPr>
        <p:txBody>
          <a:bodyPr/>
          <a:lstStyle/>
          <a:p>
            <a:pPr algn="ctr"/>
            <a:r>
              <a:rPr lang="ru-RU" dirty="0" smtClean="0"/>
              <a:t>Получение меди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Медь получают из медных руд и минералов. Основные методы получения меди — пирометаллургия, гидрометаллургия и электролиз.</a:t>
            </a:r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4098" name="Picture 2" descr="http://expert.ru/data/public/367349/367383/sibir_328_04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3212976"/>
            <a:ext cx="5544616" cy="32824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Пирометаллургический метод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836712"/>
            <a:ext cx="8229600" cy="602128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Пирометаллургический метод заключается в получении меди из сульфидных руд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ru-RU" dirty="0" smtClean="0"/>
              <a:t>1.	</a:t>
            </a:r>
            <a:r>
              <a:rPr lang="en-US" dirty="0" smtClean="0"/>
              <a:t>2CuFeS</a:t>
            </a:r>
            <a:r>
              <a:rPr lang="en-US" baseline="-25000" dirty="0" smtClean="0"/>
              <a:t>2</a:t>
            </a:r>
            <a:r>
              <a:rPr lang="en-US" dirty="0" smtClean="0"/>
              <a:t> + O</a:t>
            </a:r>
            <a:r>
              <a:rPr lang="en-US" baseline="-25000" dirty="0" smtClean="0"/>
              <a:t>2</a:t>
            </a:r>
            <a:r>
              <a:rPr lang="en-US" dirty="0" smtClean="0"/>
              <a:t> → 2Cu</a:t>
            </a:r>
            <a:r>
              <a:rPr lang="en-US" baseline="-25000" dirty="0" smtClean="0"/>
              <a:t>2</a:t>
            </a:r>
            <a:r>
              <a:rPr lang="en-US" dirty="0" smtClean="0"/>
              <a:t>S + 2FeS + SO</a:t>
            </a:r>
            <a:r>
              <a:rPr lang="en-US" baseline="-25000" dirty="0" smtClean="0"/>
              <a:t>2</a:t>
            </a:r>
            <a:r>
              <a:rPr lang="en-US" dirty="0" smtClean="0"/>
              <a:t>↑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2.	</a:t>
            </a:r>
            <a:r>
              <a:rPr lang="en-US" dirty="0" smtClean="0"/>
              <a:t>2FeS + 3O</a:t>
            </a:r>
            <a:r>
              <a:rPr lang="en-US" baseline="-25000" dirty="0" smtClean="0"/>
              <a:t>2</a:t>
            </a:r>
            <a:r>
              <a:rPr lang="en-US" dirty="0" smtClean="0"/>
              <a:t> → 2FeO + 2SO</a:t>
            </a:r>
            <a:r>
              <a:rPr lang="en-US" baseline="-25000" dirty="0" smtClean="0"/>
              <a:t>2</a:t>
            </a:r>
            <a:r>
              <a:rPr lang="en-US" dirty="0" smtClean="0"/>
              <a:t>↑</a:t>
            </a:r>
            <a:endParaRPr lang="ru-RU" dirty="0" smtClean="0"/>
          </a:p>
          <a:p>
            <a:pPr marL="514350" indent="-514350"/>
            <a:r>
              <a:rPr lang="ru-RU" dirty="0" smtClean="0"/>
              <a:t>В расплав для связывания оксида железа добавляют кремнезем:</a:t>
            </a:r>
          </a:p>
          <a:p>
            <a:pPr marL="514350" indent="-514350">
              <a:buNone/>
            </a:pPr>
            <a:r>
              <a:rPr lang="ru-RU" dirty="0" smtClean="0"/>
              <a:t>3.	</a:t>
            </a:r>
            <a:r>
              <a:rPr lang="en-US" dirty="0" err="1" smtClean="0"/>
              <a:t>FeO</a:t>
            </a:r>
            <a:r>
              <a:rPr lang="en-US" dirty="0" smtClean="0"/>
              <a:t> + SiO</a:t>
            </a:r>
            <a:r>
              <a:rPr lang="en-US" baseline="-25000" dirty="0" smtClean="0"/>
              <a:t>2</a:t>
            </a:r>
            <a:r>
              <a:rPr lang="en-US" dirty="0" smtClean="0"/>
              <a:t> → FeSiO</a:t>
            </a:r>
            <a:r>
              <a:rPr lang="en-US" baseline="-25000" dirty="0" smtClean="0"/>
              <a:t>3</a:t>
            </a:r>
            <a:endParaRPr lang="ru-RU" dirty="0" smtClean="0"/>
          </a:p>
          <a:p>
            <a:pPr marL="514350" indent="-514350"/>
            <a:r>
              <a:rPr lang="ru-RU" dirty="0" smtClean="0"/>
              <a:t>Образующийся силикат в виде шлака всплывает и его отделяют.</a:t>
            </a:r>
          </a:p>
          <a:p>
            <a:pPr marL="514350" indent="-514350"/>
            <a:r>
              <a:rPr lang="ru-RU" dirty="0" smtClean="0"/>
              <a:t>Сульфид меди частично окисляется до оксида и затем восстанавливается до металлической меди:</a:t>
            </a:r>
          </a:p>
          <a:p>
            <a:pPr>
              <a:buNone/>
            </a:pPr>
            <a:r>
              <a:rPr lang="ru-RU" dirty="0" smtClean="0"/>
              <a:t>4.	   </a:t>
            </a:r>
            <a:r>
              <a:rPr lang="en-US" dirty="0" smtClean="0"/>
              <a:t>2Cu</a:t>
            </a:r>
            <a:r>
              <a:rPr lang="en-US" baseline="-25000" dirty="0" smtClean="0"/>
              <a:t>2</a:t>
            </a:r>
            <a:r>
              <a:rPr lang="en-US" dirty="0" smtClean="0"/>
              <a:t>S + 3O</a:t>
            </a:r>
            <a:r>
              <a:rPr lang="en-US" baseline="-25000" dirty="0" smtClean="0"/>
              <a:t>2</a:t>
            </a:r>
            <a:r>
              <a:rPr lang="en-US" dirty="0" smtClean="0"/>
              <a:t> → 2CuO + 2SO</a:t>
            </a:r>
            <a:r>
              <a:rPr lang="en-US" baseline="-25000" dirty="0" smtClean="0"/>
              <a:t>2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5.	   </a:t>
            </a:r>
            <a:r>
              <a:rPr lang="en-US" dirty="0" smtClean="0"/>
              <a:t>2Cu</a:t>
            </a:r>
            <a:r>
              <a:rPr lang="en-US" baseline="-25000" dirty="0" smtClean="0"/>
              <a:t>2</a:t>
            </a:r>
            <a:r>
              <a:rPr lang="en-US" dirty="0" smtClean="0"/>
              <a:t>O + Cu</a:t>
            </a:r>
            <a:r>
              <a:rPr lang="en-US" baseline="-25000" dirty="0" smtClean="0"/>
              <a:t>2</a:t>
            </a:r>
            <a:r>
              <a:rPr lang="en-US" dirty="0" smtClean="0"/>
              <a:t>S → 6Cu + SO</a:t>
            </a:r>
            <a:r>
              <a:rPr lang="en-US" baseline="-25000" dirty="0" smtClean="0"/>
              <a:t>2</a:t>
            </a:r>
            <a:endParaRPr lang="ru-RU" dirty="0" smtClean="0"/>
          </a:p>
          <a:p>
            <a:pPr marL="514350" indent="-514350"/>
            <a:r>
              <a:rPr lang="ru-RU" dirty="0" smtClean="0"/>
              <a:t>Получаемая черновая медь содержит 90,95% металла и подвергается дальнейшей электролитической очистке с использованием в качестве электролита подкисленного раствора медного купороса.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26064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Гидрометаллургический метод</a:t>
            </a:r>
            <a:r>
              <a:rPr lang="en-US" b="1" dirty="0" smtClean="0"/>
              <a:t>:</a:t>
            </a:r>
            <a:endParaRPr lang="ru-RU" b="1" dirty="0" smtClean="0"/>
          </a:p>
          <a:p>
            <a:r>
              <a:rPr lang="ru-RU" dirty="0" smtClean="0"/>
              <a:t>Гидрометаллургический метод заключается в растворении минералов меди в разбавленной серной кислоте или в растворе аммиака; из полученных растворов медь вытесняют металлическим железом:</a:t>
            </a:r>
          </a:p>
          <a:p>
            <a:r>
              <a:rPr lang="en-US" dirty="0" smtClean="0"/>
              <a:t>CuSO4 + Fe → Cu↓ + FeSO</a:t>
            </a:r>
            <a:r>
              <a:rPr lang="en-US" baseline="-25000" dirty="0" smtClean="0"/>
              <a:t>4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Электролизный метод</a:t>
            </a:r>
            <a:r>
              <a:rPr lang="en-US" b="1" dirty="0" smtClean="0"/>
              <a:t>:</a:t>
            </a:r>
            <a:endParaRPr lang="ru-RU" b="1" dirty="0" smtClean="0"/>
          </a:p>
          <a:p>
            <a:r>
              <a:rPr lang="ru-RU" dirty="0" smtClean="0"/>
              <a:t>Электролиз раствора сульфата меди:</a:t>
            </a:r>
          </a:p>
          <a:p>
            <a:r>
              <a:rPr lang="ru-RU" dirty="0" err="1" smtClean="0"/>
              <a:t>Cu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r>
              <a:rPr lang="ru-RU" dirty="0" smtClean="0"/>
              <a:t>= </a:t>
            </a:r>
            <a:r>
              <a:rPr lang="en-US" dirty="0" smtClean="0"/>
              <a:t>Cu</a:t>
            </a:r>
            <a:r>
              <a:rPr lang="en-US" baseline="30000" dirty="0" smtClean="0"/>
              <a:t>2+</a:t>
            </a:r>
            <a:r>
              <a:rPr lang="en-US" dirty="0" smtClean="0"/>
              <a:t>+ SO</a:t>
            </a:r>
            <a:r>
              <a:rPr lang="en-US" baseline="30000" dirty="0" smtClean="0"/>
              <a:t>2-</a:t>
            </a:r>
            <a:r>
              <a:rPr lang="en-US" baseline="-25000" dirty="0" smtClean="0"/>
              <a:t>4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3074" name="Picture 2" descr="&amp;Pcy;&amp;ocy;&amp;scy;&amp;tcy;&amp;acy;&amp;vcy;&amp;lcy;&amp;yacy;&amp;iecy;&amp;mcy; &amp;mcy;&amp;iecy;&amp;dcy;&amp;ncy;&amp;ycy;&amp;jcy; &amp;kcy;&amp;ucy;&amp;pcy;&amp;ocy;&amp;rcy;&amp;ocy;&amp;scy; &amp;ocy;&amp;pcy;&amp;tcy;&amp;ocy;&amp;mcy; &amp;ncy;&amp;acy; &amp;ucy;&amp;scy;&amp;lcy;&amp;ocy;&amp;vcy;&amp;icy;&amp;yacy;&amp;khcy; DDU - &amp;Pcy;&amp;rcy;&amp;ocy;&amp;mcy;&amp;ycy;&amp;shcy;&amp;lcy;&amp;iecy;&amp;ncy;&amp;ncy;&amp;acy;&amp;yacy; &amp;khcy;&amp;icy;&amp;mcy;&amp;icy;&amp;yacy; &amp;vcy; &amp;Ocy;&amp;dcy;&amp;iecy;&amp;scy;&amp;scy;&amp;iecy; &amp;ncy;&amp;acy; Sland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9096" y="4184322"/>
            <a:ext cx="3313384" cy="2485038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5796136" y="5661248"/>
            <a:ext cx="3347864" cy="100811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Медный купорос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ru-RU" dirty="0" smtClean="0"/>
              <a:t>Источники: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5602" name="Picture 2" descr="https://upload.wikimedia.org/wikipedia/commons/thumb/4/47/Pirate_Flag_of_Jack_Rackham.svg/744px-Pirate_Flag_of_Jack_Rackham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052736"/>
            <a:ext cx="8383858" cy="5589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052736"/>
            <a:ext cx="8229600" cy="4525963"/>
          </a:xfrm>
        </p:spPr>
        <p:txBody>
          <a:bodyPr anchor="ctr">
            <a:normAutofit/>
          </a:bodyPr>
          <a:lstStyle/>
          <a:p>
            <a:pPr algn="ctr">
              <a:buNone/>
            </a:pPr>
            <a:r>
              <a:rPr lang="ru-RU" sz="9600" dirty="0" smtClean="0"/>
              <a:t>Конец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35280" cy="506916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Общее понятие</a:t>
            </a:r>
            <a:r>
              <a:rPr lang="en-US" sz="3200" dirty="0" smtClean="0"/>
              <a:t> “</a:t>
            </a:r>
            <a:r>
              <a:rPr lang="ru-RU" sz="3200" dirty="0" smtClean="0"/>
              <a:t>Металлы</a:t>
            </a:r>
            <a:r>
              <a:rPr lang="en-US" sz="3200" dirty="0" smtClean="0"/>
              <a:t>”</a:t>
            </a:r>
            <a:endParaRPr lang="ru-RU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Cu</a:t>
            </a:r>
            <a:endParaRPr lang="ru-RU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Немного истории о</a:t>
            </a:r>
            <a:r>
              <a:rPr lang="en-US" sz="3200" dirty="0" smtClean="0"/>
              <a:t> Cu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Химические свойства</a:t>
            </a:r>
            <a:r>
              <a:rPr lang="en-US" sz="3200" dirty="0" smtClean="0"/>
              <a:t> </a:t>
            </a:r>
            <a:r>
              <a:rPr lang="en-US" dirty="0" smtClean="0"/>
              <a:t>Cu</a:t>
            </a:r>
            <a:r>
              <a:rPr lang="ru-RU" sz="32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Получение</a:t>
            </a:r>
            <a:r>
              <a:rPr lang="en-US" sz="3200" dirty="0" smtClean="0"/>
              <a:t> </a:t>
            </a:r>
            <a:r>
              <a:rPr lang="en-US" dirty="0" smtClean="0"/>
              <a:t>CU</a:t>
            </a:r>
            <a:endParaRPr lang="ru-RU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Применение </a:t>
            </a:r>
            <a:r>
              <a:rPr lang="en-US" dirty="0" smtClean="0"/>
              <a:t>Cu</a:t>
            </a:r>
            <a:endParaRPr lang="ru-RU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??????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PROFIT!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Общее понятие о металлах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200" b="1" dirty="0" err="1" smtClean="0"/>
              <a:t>Мета́ллы</a:t>
            </a:r>
            <a:r>
              <a:rPr lang="ru-RU" sz="3200" dirty="0" smtClean="0"/>
              <a:t> (от лат. </a:t>
            </a:r>
            <a:r>
              <a:rPr lang="ru-RU" sz="3200" i="1" dirty="0" err="1" smtClean="0"/>
              <a:t>metallum</a:t>
            </a:r>
            <a:r>
              <a:rPr lang="ru-RU" sz="3200" dirty="0" smtClean="0"/>
              <a:t> — шахта, рудник) — группа элементов, в виде простых веществ, обладающих характерными </a:t>
            </a:r>
            <a:r>
              <a:rPr lang="ru-RU" sz="3200" i="1" dirty="0" smtClean="0"/>
              <a:t>металлическими свойствами</a:t>
            </a:r>
            <a:r>
              <a:rPr lang="ru-RU" sz="3200" dirty="0" smtClean="0"/>
              <a:t>, такими, как высокие тепло- и электропроводность, положительный температурный коэффициент сопротивления, высокая пластичность и металлический блеск.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Термин «металл» произошёл от греческого слова </a:t>
            </a:r>
            <a:r>
              <a:rPr lang="ru-RU" sz="3200" dirty="0" err="1" smtClean="0"/>
              <a:t>métallon</a:t>
            </a:r>
            <a:r>
              <a:rPr lang="ru-RU" sz="3200" dirty="0" smtClean="0"/>
              <a:t>— выкапываю, добываю из земли</a:t>
            </a:r>
            <a:r>
              <a:rPr lang="en-US" sz="3200" dirty="0" smtClean="0"/>
              <a:t>. </a:t>
            </a:r>
            <a:r>
              <a:rPr lang="ru-RU" sz="3200" dirty="0" smtClean="0"/>
              <a:t>То, что добывалось в рудниках, Платон называл </a:t>
            </a:r>
            <a:r>
              <a:rPr lang="ru-RU" sz="3200" dirty="0" err="1" smtClean="0"/>
              <a:t>metalléia</a:t>
            </a:r>
            <a:r>
              <a:rPr lang="ru-RU" sz="3200" dirty="0" smtClean="0"/>
              <a:t>. В древности и в средние века считалось, что существует только 7 М.: золото, серебро, медь, олово, свинец, железо, ртуть</a:t>
            </a:r>
            <a:r>
              <a:rPr lang="ru-RU" sz="3200" i="1" dirty="0" smtClean="0"/>
              <a:t>. 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Характерные свойства металлов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92500" lnSpcReduction="10000"/>
          </a:bodyPr>
          <a:lstStyle/>
          <a:p>
            <a:r>
              <a:rPr lang="ru-RU" sz="3200" dirty="0" smtClean="0"/>
              <a:t>Металлический блеск</a:t>
            </a:r>
          </a:p>
          <a:p>
            <a:r>
              <a:rPr lang="ru-RU" sz="3200" dirty="0" smtClean="0"/>
              <a:t>Хорошая электропроводность</a:t>
            </a:r>
          </a:p>
          <a:p>
            <a:r>
              <a:rPr lang="ru-RU" sz="3200" dirty="0" smtClean="0"/>
              <a:t>Возможность лёгкой механической обработки</a:t>
            </a:r>
          </a:p>
          <a:p>
            <a:r>
              <a:rPr lang="ru-RU" sz="3200" dirty="0" smtClean="0"/>
              <a:t>Высокая плотность</a:t>
            </a:r>
          </a:p>
          <a:p>
            <a:r>
              <a:rPr lang="ru-RU" sz="3200" dirty="0" smtClean="0"/>
              <a:t>Высокая температура плавления (исключения: ртуть, галлий и щелочные металлы)</a:t>
            </a:r>
          </a:p>
          <a:p>
            <a:r>
              <a:rPr lang="ru-RU" sz="3200" dirty="0" smtClean="0"/>
              <a:t>Большая теплопроводность</a:t>
            </a:r>
          </a:p>
          <a:p>
            <a:r>
              <a:rPr lang="ru-RU" sz="3200" dirty="0" smtClean="0"/>
              <a:t>В реакциях чаще всего являются восстановителями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Cu(</a:t>
            </a:r>
            <a:r>
              <a:rPr lang="ru-RU" dirty="0" smtClean="0"/>
              <a:t>Медь)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5472608" cy="4925143"/>
          </a:xfrm>
        </p:spPr>
        <p:txBody>
          <a:bodyPr>
            <a:normAutofit fontScale="85000" lnSpcReduction="10000"/>
          </a:bodyPr>
          <a:lstStyle/>
          <a:p>
            <a:r>
              <a:rPr lang="ru-RU" sz="4000" b="1" dirty="0" smtClean="0"/>
              <a:t>Медь</a:t>
            </a:r>
            <a:r>
              <a:rPr lang="ru-RU" sz="4000" dirty="0" smtClean="0"/>
              <a:t> — это пластичный переходный металл </a:t>
            </a:r>
            <a:r>
              <a:rPr lang="ru-RU" sz="4000" dirty="0" err="1" smtClean="0"/>
              <a:t>золотисто-розового</a:t>
            </a:r>
            <a:r>
              <a:rPr lang="ru-RU" sz="4000" dirty="0" smtClean="0"/>
              <a:t> цвета (</a:t>
            </a:r>
            <a:r>
              <a:rPr lang="ru-RU" sz="4000" dirty="0" err="1" smtClean="0"/>
              <a:t>розового</a:t>
            </a:r>
            <a:r>
              <a:rPr lang="ru-RU" sz="4000" dirty="0" smtClean="0"/>
              <a:t> </a:t>
            </a:r>
            <a:r>
              <a:rPr lang="ru-RU" sz="4000" dirty="0" err="1" smtClean="0"/>
              <a:t>цвета</a:t>
            </a:r>
            <a:r>
              <a:rPr lang="ru-RU" sz="4000" dirty="0" smtClean="0"/>
              <a:t> при отсутствии оксидной плёнки). C давних пор широко используется человеком. Обозначается символом </a:t>
            </a:r>
            <a:r>
              <a:rPr lang="ru-RU" sz="4000" b="1" dirty="0" err="1" smtClean="0"/>
              <a:t>Cu</a:t>
            </a:r>
            <a:r>
              <a:rPr lang="ru-RU" sz="4000" dirty="0" smtClean="0"/>
              <a:t> (лат. </a:t>
            </a:r>
            <a:r>
              <a:rPr lang="ru-RU" sz="4000" i="1" dirty="0" err="1" smtClean="0"/>
              <a:t>Cuprum</a:t>
            </a:r>
            <a:r>
              <a:rPr lang="ru-RU" sz="4000" dirty="0" smtClean="0"/>
              <a:t>). </a:t>
            </a:r>
            <a:endParaRPr lang="ru-RU" sz="4000" dirty="0"/>
          </a:p>
        </p:txBody>
      </p:sp>
      <p:pic>
        <p:nvPicPr>
          <p:cNvPr id="9218" name="Picture 2" descr="http://rareearth.ru/wp-content/uploads/2014/01/640px-NatCopper2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2852936"/>
            <a:ext cx="3555425" cy="33123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171400"/>
            <a:ext cx="8229600" cy="1052736"/>
          </a:xfrm>
        </p:spPr>
        <p:txBody>
          <a:bodyPr/>
          <a:lstStyle/>
          <a:p>
            <a:r>
              <a:rPr lang="ru-RU" dirty="0" smtClean="0"/>
              <a:t>История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764704"/>
            <a:ext cx="8136904" cy="5760640"/>
          </a:xfrm>
        </p:spPr>
        <p:txBody>
          <a:bodyPr>
            <a:normAutofit/>
          </a:bodyPr>
          <a:lstStyle/>
          <a:p>
            <a:r>
              <a:rPr lang="ru-RU" dirty="0" smtClean="0"/>
              <a:t>Латинское название меди </a:t>
            </a:r>
            <a:r>
              <a:rPr lang="ru-RU" dirty="0" err="1" smtClean="0"/>
              <a:t>Cuprum</a:t>
            </a:r>
            <a:r>
              <a:rPr lang="ru-RU" dirty="0" smtClean="0"/>
              <a:t> (</a:t>
            </a:r>
            <a:r>
              <a:rPr lang="ru-RU" dirty="0" err="1" smtClean="0"/>
              <a:t>древн</a:t>
            </a:r>
            <a:r>
              <a:rPr lang="ru-RU" dirty="0" smtClean="0"/>
              <a:t>. </a:t>
            </a:r>
            <a:r>
              <a:rPr lang="ru-RU" dirty="0" err="1" smtClean="0"/>
              <a:t>Aes</a:t>
            </a:r>
            <a:r>
              <a:rPr lang="ru-RU" dirty="0" smtClean="0"/>
              <a:t> </a:t>
            </a:r>
            <a:r>
              <a:rPr lang="ru-RU" dirty="0" err="1" smtClean="0"/>
              <a:t>cuprium</a:t>
            </a:r>
            <a:r>
              <a:rPr lang="ru-RU" dirty="0" smtClean="0"/>
              <a:t>, </a:t>
            </a:r>
            <a:r>
              <a:rPr lang="ru-RU" dirty="0" err="1" smtClean="0"/>
              <a:t>Aes</a:t>
            </a:r>
            <a:r>
              <a:rPr lang="ru-RU" dirty="0" smtClean="0"/>
              <a:t> </a:t>
            </a:r>
            <a:r>
              <a:rPr lang="ru-RU" dirty="0" err="1" smtClean="0"/>
              <a:t>cyprium</a:t>
            </a:r>
            <a:r>
              <a:rPr lang="ru-RU" dirty="0" smtClean="0"/>
              <a:t>) произошло от названия острова Кипр.</a:t>
            </a:r>
          </a:p>
          <a:p>
            <a:r>
              <a:rPr lang="ru-RU" dirty="0" smtClean="0"/>
              <a:t>Медь — один из первых металлов, широко освоенных человеком из-за сравнительной доступности для получения из руды и малой температуры плавления. Он входит в семёрку металлов, известных человеку с очень древних времён. Этот металл встречается в природе в самородном виде чаще, чем золото, серебро и железо.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Медная тарелка</a:t>
            </a:r>
            <a:endParaRPr lang="ru-RU" dirty="0"/>
          </a:p>
        </p:txBody>
      </p:sp>
      <p:pic>
        <p:nvPicPr>
          <p:cNvPr id="4" name="Picture 2" descr="http://www.mosantik.ru/published/publicdata/MOSANTIK/attachments/SC/products_pictures/R308a_enl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310523" y="1447800"/>
            <a:ext cx="6980153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Физические свойства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b="1" i="1" dirty="0" smtClean="0"/>
              <a:t>Медь</a:t>
            </a:r>
            <a:r>
              <a:rPr lang="ru-RU" dirty="0" smtClean="0"/>
              <a:t> – пластичный, розовато-красный металл с металлическим блеском. Обладает высокой тепло- и электропроводностью, по значению электропроводности уступает только серебру. Температура плавления 1083°С, температура кипения 2567°С, плотность 8,92 г/см</a:t>
            </a:r>
            <a:r>
              <a:rPr lang="ru-RU" baseline="30000" dirty="0" smtClean="0"/>
              <a:t>3</a:t>
            </a:r>
            <a:r>
              <a:rPr lang="ru-RU" dirty="0" smtClean="0"/>
              <a:t>.</a:t>
            </a:r>
          </a:p>
          <a:p>
            <a:r>
              <a:rPr lang="ru-RU" dirty="0" smtClean="0"/>
              <a:t>На воздухе медь покрывается плотной зелено-серой пленкой основного карбоната, которая защищает её от дальнейшего окисления.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4430</TotalTime>
  <Words>435</Words>
  <Application>Microsoft Office PowerPoint</Application>
  <PresentationFormat>Экран (4:3)</PresentationFormat>
  <Paragraphs>76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Справедливость</vt:lpstr>
      <vt:lpstr>Самостоятельная работа по химии на тему “Металлы”</vt:lpstr>
      <vt:lpstr>План:</vt:lpstr>
      <vt:lpstr>Общее понятие о металлах</vt:lpstr>
      <vt:lpstr>Слайд 4</vt:lpstr>
      <vt:lpstr>Характерные свойства металлов </vt:lpstr>
      <vt:lpstr>Cu(Медь)</vt:lpstr>
      <vt:lpstr>История </vt:lpstr>
      <vt:lpstr>Медная тарелка</vt:lpstr>
      <vt:lpstr>Физические свойства</vt:lpstr>
      <vt:lpstr>Листовая медь</vt:lpstr>
      <vt:lpstr>Химичские свойства</vt:lpstr>
      <vt:lpstr>Химичские свойства</vt:lpstr>
      <vt:lpstr>Получение меди</vt:lpstr>
      <vt:lpstr>Пирометаллургический метод </vt:lpstr>
      <vt:lpstr>Медный купорос</vt:lpstr>
      <vt:lpstr>Источники: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Металлы</dc:title>
  <dc:creator>Friksasha</dc:creator>
  <cp:lastModifiedBy>Friksasha</cp:lastModifiedBy>
  <cp:revision>457</cp:revision>
  <dcterms:created xsi:type="dcterms:W3CDTF">2014-12-07T14:19:14Z</dcterms:created>
  <dcterms:modified xsi:type="dcterms:W3CDTF">2015-04-22T16:43:06Z</dcterms:modified>
</cp:coreProperties>
</file>