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sldIdLst>
    <p:sldId id="256" r:id="rId2"/>
    <p:sldId id="257" r:id="rId3"/>
    <p:sldId id="258" r:id="rId4"/>
    <p:sldId id="272" r:id="rId5"/>
    <p:sldId id="268" r:id="rId6"/>
    <p:sldId id="267" r:id="rId7"/>
    <p:sldId id="265" r:id="rId8"/>
    <p:sldId id="259" r:id="rId9"/>
    <p:sldId id="260" r:id="rId10"/>
    <p:sldId id="270" r:id="rId11"/>
    <p:sldId id="269" r:id="rId12"/>
    <p:sldId id="264" r:id="rId13"/>
    <p:sldId id="261" r:id="rId14"/>
    <p:sldId id="262" r:id="rId15"/>
    <p:sldId id="271" r:id="rId16"/>
    <p:sldId id="273" r:id="rId17"/>
    <p:sldId id="274" r:id="rId18"/>
    <p:sldId id="276" r:id="rId19"/>
    <p:sldId id="275" r:id="rId20"/>
    <p:sldId id="277" r:id="rId21"/>
    <p:sldId id="266" r:id="rId22"/>
    <p:sldId id="263" r:id="rId2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modifyVerifier cryptProviderType="rsaFull" cryptAlgorithmClass="hash" cryptAlgorithmType="typeAny" cryptAlgorithmSid="4" spinCount="50000" saltData="FsOfF3x8OatnU8glxQ8lAw==" hashData="+DNlOGqx0oG71UvJo+sUEH/PVGc=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Равнобедренный треугольник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5B106E36-FD25-4E2D-B0AA-010F637433A0}" type="datetimeFigureOut">
              <a:rPr lang="ru-RU" smtClean="0"/>
              <a:pPr/>
              <a:t>22.04.2015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22.04.2015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22.04.2015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22.04.2015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ый треугольник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Равнобедренный треугольник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22.04.2015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22.04.2015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22.04.2015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22.04.2015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22.04.2015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5B106E36-FD25-4E2D-B0AA-010F637433A0}" type="datetimeFigureOut">
              <a:rPr lang="ru-RU" smtClean="0"/>
              <a:pPr/>
              <a:t>22.04.2015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5B106E36-FD25-4E2D-B0AA-010F637433A0}" type="datetimeFigureOut">
              <a:rPr lang="ru-RU" smtClean="0"/>
              <a:pPr/>
              <a:t>22.04.2015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ый треугольник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22.04.2015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http://mosmedservice.com/index/ekstazii/0-60" TargetMode="Externa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hyperlink" Target="http://mosmedservice.com/index/marihyana/0-51" TargetMode="Externa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hyperlink" Target="http://mosmedservice.com/index/narkotik_kokain/0-74" TargetMode="Externa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hyperlink" Target="http://mosmedservice.com/index/narkotiki_amfetaminy/0-73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hyperlink" Target="http://mosmedservice.com/index/kak_deystvyet_geroin/0-87" TargetMode="Externa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9552" y="1268760"/>
            <a:ext cx="8062912" cy="1470025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Само</a:t>
            </a:r>
            <a:r>
              <a:rPr lang="en-US" dirty="0" smtClean="0"/>
              <a:t>c</a:t>
            </a:r>
            <a:r>
              <a:rPr lang="ru-RU" dirty="0" err="1" smtClean="0"/>
              <a:t>тоятельная</a:t>
            </a:r>
            <a:r>
              <a:rPr lang="ru-RU" dirty="0" smtClean="0"/>
              <a:t> работа по биологии на тему </a:t>
            </a:r>
            <a:r>
              <a:rPr lang="en-US" dirty="0" smtClean="0"/>
              <a:t>“</a:t>
            </a:r>
            <a:r>
              <a:rPr lang="ru-RU" dirty="0" smtClean="0"/>
              <a:t>вредные привычки и их профилактика</a:t>
            </a:r>
            <a:r>
              <a:rPr lang="en-US" dirty="0" smtClean="0"/>
              <a:t>”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0" y="3284984"/>
            <a:ext cx="8746480" cy="1152128"/>
          </a:xfrm>
        </p:spPr>
        <p:txBody>
          <a:bodyPr/>
          <a:lstStyle/>
          <a:p>
            <a:r>
              <a:rPr lang="ru-RU" dirty="0" smtClean="0"/>
              <a:t>Работу выполнил </a:t>
            </a:r>
            <a:r>
              <a:rPr lang="ru-RU" dirty="0" smtClean="0"/>
              <a:t>студент</a:t>
            </a:r>
            <a:r>
              <a:rPr lang="en-US" dirty="0" smtClean="0"/>
              <a:t> </a:t>
            </a:r>
            <a:r>
              <a:rPr lang="ru-RU" dirty="0" smtClean="0"/>
              <a:t>ГБОУ СПО </a:t>
            </a:r>
            <a:r>
              <a:rPr lang="ru-RU" dirty="0" smtClean="0"/>
              <a:t>ПТ №2 группы 1 КС 1.4 Фрик Александр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835696" y="4437112"/>
            <a:ext cx="5760640" cy="1224136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b="1" dirty="0" smtClean="0">
                <a:solidFill>
                  <a:srgbClr val="FF0000"/>
                </a:solidFill>
              </a:rPr>
              <a:t>Работа защищена паролем. Изменение и копирование части работы невозможно</a:t>
            </a:r>
          </a:p>
          <a:p>
            <a:r>
              <a:rPr lang="ru-RU" b="1" dirty="0" smtClean="0">
                <a:solidFill>
                  <a:srgbClr val="FF0000"/>
                </a:solidFill>
              </a:rPr>
              <a:t>(Попробуйте скопировать часть или удалить это).</a:t>
            </a:r>
            <a:endParaRPr lang="ru-RU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399032"/>
          </a:xfrm>
        </p:spPr>
        <p:txBody>
          <a:bodyPr/>
          <a:lstStyle/>
          <a:p>
            <a:r>
              <a:rPr lang="ru-RU" dirty="0" smtClean="0"/>
              <a:t>Алкоголь и холод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1196752"/>
            <a:ext cx="8229600" cy="5402072"/>
          </a:xfrm>
        </p:spPr>
        <p:txBody>
          <a:bodyPr>
            <a:normAutofit lnSpcReduction="10000"/>
          </a:bodyPr>
          <a:lstStyle/>
          <a:p>
            <a:r>
              <a:rPr lang="ru-RU" dirty="0" smtClean="0"/>
              <a:t>При приеме алкоголя возрастает теплопродукция, расширяются кожные сосуды, создается ощущение тепла, но при этом увеличивается теплоотдача, снижается температура тела, поэтому алкоголь нельзя использовать для борьбы с переохлаждением. Кроме того, человек, употребивший алкоголь, не ощущает внешнего холода, что может привести к опасному переохлаждению организма.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260648"/>
            <a:ext cx="7725544" cy="1399032"/>
          </a:xfrm>
        </p:spPr>
        <p:txBody>
          <a:bodyPr/>
          <a:lstStyle/>
          <a:p>
            <a:pPr algn="ctr"/>
            <a:r>
              <a:rPr lang="ru-RU" dirty="0" smtClean="0"/>
              <a:t>Печень</a:t>
            </a:r>
            <a:endParaRPr lang="ru-RU" dirty="0"/>
          </a:p>
        </p:txBody>
      </p:sp>
      <p:pic>
        <p:nvPicPr>
          <p:cNvPr id="4" name="Содержимое 3" descr="simptomy-cirroza-pecheni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79512" y="2132856"/>
            <a:ext cx="8742308" cy="3849683"/>
          </a:xfrm>
        </p:spPr>
      </p:pic>
      <p:sp>
        <p:nvSpPr>
          <p:cNvPr id="5" name="Содержимое 2"/>
          <p:cNvSpPr txBox="1">
            <a:spLocks/>
          </p:cNvSpPr>
          <p:nvPr/>
        </p:nvSpPr>
        <p:spPr>
          <a:xfrm>
            <a:off x="395536" y="1412776"/>
            <a:ext cx="4176464" cy="720080"/>
          </a:xfrm>
          <a:prstGeom prst="rect">
            <a:avLst/>
          </a:prstGeom>
        </p:spPr>
        <p:txBody>
          <a:bodyPr vert="horz" anchor="t">
            <a:normAutofit fontScale="85000" lnSpcReduction="10000"/>
          </a:bodyPr>
          <a:lstStyle/>
          <a:p>
            <a:pPr marL="448056" marR="0" lvl="0" indent="-384048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r>
              <a:rPr kumimoji="0" lang="ru-RU" sz="3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Печень здорового человека</a:t>
            </a:r>
            <a:endParaRPr kumimoji="0" lang="ru-RU" sz="3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6" name="Содержимое 2"/>
          <p:cNvSpPr txBox="1">
            <a:spLocks/>
          </p:cNvSpPr>
          <p:nvPr/>
        </p:nvSpPr>
        <p:spPr>
          <a:xfrm>
            <a:off x="4788024" y="1340768"/>
            <a:ext cx="4176464" cy="72008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marL="448056" marR="0" lvl="0" indent="-384048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r>
              <a:rPr kumimoji="0" lang="ru-RU" sz="3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Печень алкоголика</a:t>
            </a:r>
            <a:endParaRPr kumimoji="0" lang="ru-RU" sz="3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0"/>
            <a:ext cx="8686800" cy="1399032"/>
          </a:xfrm>
        </p:spPr>
        <p:txBody>
          <a:bodyPr>
            <a:normAutofit/>
          </a:bodyPr>
          <a:lstStyle/>
          <a:p>
            <a:r>
              <a:rPr lang="ru-RU" dirty="0" smtClean="0"/>
              <a:t>Последствия от алкоголизма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661248"/>
          </a:xfrm>
        </p:spPr>
        <p:txBody>
          <a:bodyPr>
            <a:normAutofit fontScale="92500" lnSpcReduction="20000"/>
          </a:bodyPr>
          <a:lstStyle/>
          <a:p>
            <a:r>
              <a:rPr lang="ru-RU" dirty="0" smtClean="0"/>
              <a:t>Спирт оказывает на центральную нервную систему угнетающее влияние.</a:t>
            </a:r>
          </a:p>
          <a:p>
            <a:r>
              <a:rPr lang="ru-RU" dirty="0" smtClean="0"/>
              <a:t>В алкогольных напитках содержится большое количество вредных добавок и компонентов, оказывающих </a:t>
            </a:r>
            <a:r>
              <a:rPr lang="ru-RU" dirty="0" err="1" smtClean="0"/>
              <a:t>общеотравляющее</a:t>
            </a:r>
            <a:r>
              <a:rPr lang="ru-RU" dirty="0" smtClean="0"/>
              <a:t> действие на организм.</a:t>
            </a:r>
          </a:p>
          <a:p>
            <a:r>
              <a:rPr lang="ru-RU" dirty="0" smtClean="0"/>
              <a:t>Длительное употребление алкоголя может привести к опасному заболеванию – циррозу печени.</a:t>
            </a:r>
          </a:p>
          <a:p>
            <a:r>
              <a:rPr lang="ru-RU" dirty="0" smtClean="0"/>
              <a:t>Алкоголики отмечаются неустойчивость настроения, раздражительность, расстройство сна, пищеварения, поражение внутренних органов, неуклонное падение интеллекта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Профилактика против алкоголизма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1628800"/>
            <a:ext cx="8435280" cy="5229200"/>
          </a:xfrm>
        </p:spPr>
        <p:txBody>
          <a:bodyPr>
            <a:normAutofit fontScale="92500" lnSpcReduction="20000"/>
          </a:bodyPr>
          <a:lstStyle/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В большинстве случаев подростки впервые пробуют алкогольные напитки, подражая взрослым, поэтому здоровый образ жизни родителей должен стать примером для их детей.</a:t>
            </a:r>
          </a:p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Проводить лекции на тему 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Вред алкоголя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”</a:t>
            </a:r>
            <a:endParaRPr lang="ru-RU" sz="32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Следить за продажами алкогольных напитков.</a:t>
            </a:r>
          </a:p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Запрещать рекламирование алкогольных напитков.</a:t>
            </a:r>
          </a:p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Следить за употреблением алкогольных напитков в учебных заведениях, общественных местах и т.д.</a:t>
            </a:r>
          </a:p>
          <a:p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Наркомания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i="1" dirty="0" smtClean="0"/>
              <a:t>Наркомания</a:t>
            </a:r>
            <a:r>
              <a:rPr lang="ru-RU" dirty="0" smtClean="0"/>
              <a:t> – одна из самых пагубных привычек. Большинство наркотических средств являются </a:t>
            </a:r>
            <a:r>
              <a:rPr lang="ru-RU" dirty="0" err="1" smtClean="0"/>
              <a:t>общеклеточными</a:t>
            </a:r>
            <a:r>
              <a:rPr lang="ru-RU" dirty="0" smtClean="0"/>
              <a:t> ядами, т. е. веществами, понижающими жизнедеятельность всякой клетки – животной и растительной. В условиях организма они в первую очередь поражают места связи между нейронами.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Известные виды наркотиков</a:t>
            </a:r>
            <a:r>
              <a:rPr lang="en-US" dirty="0" smtClean="0"/>
              <a:t>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970024"/>
          </a:xfrm>
        </p:spPr>
        <p:txBody>
          <a:bodyPr>
            <a:normAutofit fontScale="77500" lnSpcReduction="20000"/>
          </a:bodyPr>
          <a:lstStyle/>
          <a:p>
            <a:r>
              <a:rPr lang="ru-RU" dirty="0" err="1" smtClean="0">
                <a:hlinkClick r:id="rId2"/>
              </a:rPr>
              <a:t>Экстэзи</a:t>
            </a:r>
            <a:r>
              <a:rPr lang="ru-RU" dirty="0" smtClean="0"/>
              <a:t> – один из смертельных  и </a:t>
            </a:r>
            <a:r>
              <a:rPr lang="ru-RU" b="1" dirty="0" smtClean="0"/>
              <a:t>опасных наркотиков</a:t>
            </a:r>
            <a:r>
              <a:rPr lang="ru-RU" dirty="0" smtClean="0"/>
              <a:t>. Впервые был запатентован как препарат для контроля кровотечения из ран. Но в 1970х он нелегально проник на </a:t>
            </a:r>
            <a:br>
              <a:rPr lang="ru-RU" dirty="0" smtClean="0"/>
            </a:br>
            <a:r>
              <a:rPr lang="ru-RU" dirty="0" smtClean="0"/>
              <a:t>танцплощадки. Большинство людей, приняв его, примут еще раз. Таблетка </a:t>
            </a:r>
            <a:br>
              <a:rPr lang="ru-RU" dirty="0" smtClean="0"/>
            </a:br>
            <a:r>
              <a:rPr lang="ru-RU" dirty="0" smtClean="0"/>
              <a:t>этого наркотика заставляет вас танцевать, разделяя общественный дух. 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err="1" smtClean="0"/>
              <a:t>Экстези</a:t>
            </a:r>
            <a:r>
              <a:rPr lang="ru-RU" dirty="0" smtClean="0"/>
              <a:t> вызывает небольшие галлюцинации, чувство эйфории и энергии. Также этот наркотический препарат вызывает повышение температуры тела и давления.</a:t>
            </a:r>
            <a:br>
              <a:rPr lang="ru-RU" dirty="0" smtClean="0"/>
            </a:br>
            <a:r>
              <a:rPr lang="ru-RU" dirty="0" err="1" smtClean="0"/>
              <a:t>Среднегодичное</a:t>
            </a:r>
            <a:r>
              <a:rPr lang="ru-RU" dirty="0" smtClean="0"/>
              <a:t> число смертей – 27. Летальный исход происходил </a:t>
            </a:r>
            <a:br>
              <a:rPr lang="ru-RU" dirty="0" smtClean="0"/>
            </a:br>
            <a:r>
              <a:rPr lang="ru-RU" dirty="0" smtClean="0"/>
              <a:t>вследствие обезвоживания людей.  </a:t>
            </a:r>
            <a:endParaRPr lang="ru-RU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260648"/>
            <a:ext cx="8507288" cy="6597352"/>
          </a:xfrm>
        </p:spPr>
        <p:txBody>
          <a:bodyPr>
            <a:noAutofit/>
          </a:bodyPr>
          <a:lstStyle/>
          <a:p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ЛСД </a:t>
            </a:r>
            <a:r>
              <a:rPr lang="ru-RU" sz="2100" dirty="0" smtClean="0"/>
              <a:t>–</a:t>
            </a:r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100" dirty="0" smtClean="0"/>
              <a:t>Опасный и смертельный наркотик. 60х участвовал в тестировании армейских войск Великобритании, чтобы </a:t>
            </a:r>
            <a:br>
              <a:rPr lang="ru-RU" sz="2100" dirty="0" smtClean="0"/>
            </a:br>
            <a:r>
              <a:rPr lang="ru-RU" sz="2100" dirty="0" smtClean="0"/>
              <a:t>понять, можно ли его использовать в сражениях. Через 25 минут первый </a:t>
            </a:r>
            <a:br>
              <a:rPr lang="ru-RU" sz="2100" dirty="0" smtClean="0"/>
            </a:br>
            <a:r>
              <a:rPr lang="ru-RU" sz="2100" dirty="0" smtClean="0"/>
              <a:t>эффект становился видимым – человек начинал расслабляться и хихикать.</a:t>
            </a:r>
            <a:br>
              <a:rPr lang="ru-RU" sz="2100" dirty="0" smtClean="0"/>
            </a:br>
            <a:r>
              <a:rPr lang="ru-RU" sz="2100" dirty="0" smtClean="0"/>
              <a:t>ЛСД усиливает то, что происходит внутри. Умеет извлекать особо травмирующие воспоминания. И третье – дает возможность людям исследовать самих себя. ЛСД не токсичен. Ни один человек не умер от передозировки. ЛСД действует на </a:t>
            </a:r>
            <a:r>
              <a:rPr lang="ru-RU" sz="2100" dirty="0" err="1" smtClean="0"/>
              <a:t>сиротиновую</a:t>
            </a:r>
            <a:r>
              <a:rPr lang="ru-RU" sz="2100" dirty="0" smtClean="0"/>
              <a:t> часть мозга, участок мозга, ответственный </a:t>
            </a:r>
            <a:br>
              <a:rPr lang="ru-RU" sz="2100" dirty="0" smtClean="0"/>
            </a:br>
            <a:r>
              <a:rPr lang="ru-RU" sz="2100" dirty="0" smtClean="0"/>
              <a:t>за состояние покоя, и затем на </a:t>
            </a:r>
            <a:r>
              <a:rPr lang="ru-RU" sz="2100" dirty="0" err="1" smtClean="0"/>
              <a:t>префронтальную</a:t>
            </a:r>
            <a:r>
              <a:rPr lang="ru-RU" sz="2100" dirty="0" smtClean="0"/>
              <a:t> кору головного мозга, </a:t>
            </a:r>
            <a:br>
              <a:rPr lang="ru-RU" sz="2100" dirty="0" smtClean="0"/>
            </a:br>
            <a:r>
              <a:rPr lang="ru-RU" sz="2100" dirty="0" smtClean="0"/>
              <a:t>которая следит за абстрактным мышлением. Также наркотик нарушает связь </a:t>
            </a:r>
            <a:br>
              <a:rPr lang="ru-RU" sz="2100" dirty="0" smtClean="0"/>
            </a:br>
            <a:r>
              <a:rPr lang="ru-RU" sz="2100" dirty="0" smtClean="0"/>
              <a:t>между несколькими участками мозга, что приводит к утрате сдерживающих </a:t>
            </a:r>
            <a:br>
              <a:rPr lang="ru-RU" sz="2100" dirty="0" smtClean="0"/>
            </a:br>
            <a:r>
              <a:rPr lang="ru-RU" sz="2100" dirty="0" smtClean="0"/>
              <a:t>факторов. Это может привести к сильным галлюцинациям.</a:t>
            </a:r>
            <a:endParaRPr lang="ru-RU" sz="21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6194160"/>
          </a:xfrm>
        </p:spPr>
        <p:txBody>
          <a:bodyPr>
            <a:normAutofit/>
          </a:bodyPr>
          <a:lstStyle/>
          <a:p>
            <a:r>
              <a:rPr lang="ru-RU" dirty="0" smtClean="0">
                <a:hlinkClick r:id="rId2"/>
              </a:rPr>
              <a:t>Марихуана</a:t>
            </a:r>
            <a:r>
              <a:rPr lang="ru-RU" dirty="0" smtClean="0"/>
              <a:t>. Поскольку ее курят, она попадает в мозг </a:t>
            </a:r>
            <a:br>
              <a:rPr lang="ru-RU" dirty="0" smtClean="0"/>
            </a:br>
            <a:r>
              <a:rPr lang="ru-RU" dirty="0" smtClean="0"/>
              <a:t>практически мгновенно. Воздействует на особые рецепторы головного мозга. </a:t>
            </a:r>
            <a:br>
              <a:rPr lang="ru-RU" dirty="0" smtClean="0"/>
            </a:br>
            <a:r>
              <a:rPr lang="ru-RU" dirty="0" smtClean="0"/>
              <a:t>При малых дозах вызывает эйфорию, ослабляет и облегчает боль, но в </a:t>
            </a:r>
            <a:br>
              <a:rPr lang="ru-RU" dirty="0" smtClean="0"/>
            </a:br>
            <a:r>
              <a:rPr lang="ru-RU" dirty="0" smtClean="0"/>
              <a:t>больших дозах вызывает паранойю и кратковременную потерю памяти. Может </a:t>
            </a:r>
            <a:br>
              <a:rPr lang="ru-RU" dirty="0" smtClean="0"/>
            </a:br>
            <a:r>
              <a:rPr lang="ru-RU" dirty="0" smtClean="0"/>
              <a:t>привести к некоторой форме зависимости.</a:t>
            </a:r>
            <a:endParaRPr lang="ru-RU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88640"/>
            <a:ext cx="8229600" cy="6266168"/>
          </a:xfrm>
        </p:spPr>
        <p:txBody>
          <a:bodyPr>
            <a:normAutofit/>
          </a:bodyPr>
          <a:lstStyle/>
          <a:p>
            <a:r>
              <a:rPr lang="ru-RU" dirty="0" smtClean="0"/>
              <a:t>Один из самых опасных наркотиков – </a:t>
            </a:r>
            <a:r>
              <a:rPr lang="ru-RU" dirty="0" smtClean="0">
                <a:hlinkClick r:id="rId2"/>
              </a:rPr>
              <a:t>Кокаин</a:t>
            </a:r>
            <a:r>
              <a:rPr lang="ru-RU" dirty="0" smtClean="0"/>
              <a:t>. Высокий уровень вреда, как для индивида, так и для </a:t>
            </a:r>
            <a:br>
              <a:rPr lang="ru-RU" dirty="0" smtClean="0"/>
            </a:br>
            <a:r>
              <a:rPr lang="ru-RU" dirty="0" smtClean="0"/>
              <a:t>общественности. Сильнейший уровень зависимости, физической или </a:t>
            </a:r>
            <a:br>
              <a:rPr lang="ru-RU" dirty="0" smtClean="0"/>
            </a:br>
            <a:r>
              <a:rPr lang="ru-RU" dirty="0" smtClean="0"/>
              <a:t>психологической. Есть два вида Кокаина – в форме порошка и </a:t>
            </a:r>
            <a:r>
              <a:rPr lang="ru-RU" dirty="0" err="1" smtClean="0"/>
              <a:t>крэк</a:t>
            </a:r>
            <a:r>
              <a:rPr lang="ru-RU" dirty="0" smtClean="0"/>
              <a:t>. Во втором случае он позволяет ощутить всю силу «прихода». При этом миновать </a:t>
            </a:r>
            <a:br>
              <a:rPr lang="ru-RU" dirty="0" smtClean="0"/>
            </a:br>
            <a:r>
              <a:rPr lang="ru-RU" dirty="0" smtClean="0"/>
              <a:t>повреждения организма курильщика избежать не удастся.</a:t>
            </a:r>
            <a:endParaRPr lang="ru-RU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6050144"/>
          </a:xfrm>
        </p:spPr>
        <p:txBody>
          <a:bodyPr>
            <a:normAutofit/>
          </a:bodyPr>
          <a:lstStyle/>
          <a:p>
            <a:r>
              <a:rPr lang="ru-RU" dirty="0" smtClean="0"/>
              <a:t>Один из самых опасных и смертельный наркотик </a:t>
            </a:r>
            <a:r>
              <a:rPr lang="ru-RU" dirty="0" err="1" smtClean="0">
                <a:hlinkClick r:id="rId2"/>
              </a:rPr>
              <a:t>Амфетамин</a:t>
            </a:r>
            <a:r>
              <a:rPr lang="ru-RU" dirty="0" smtClean="0"/>
              <a:t>, который постоянно стремится попасть на первые места самых опасных наркотиков в виду его быстрого распространения среди молодежи. Более дешевый аналог кокаина с более продолжительным временем действия. Приводят к паранойе и депрессии. Вызывают </a:t>
            </a:r>
            <a:br>
              <a:rPr lang="ru-RU" dirty="0" smtClean="0"/>
            </a:br>
            <a:r>
              <a:rPr lang="ru-RU" dirty="0" smtClean="0"/>
              <a:t>приступы паники. Если ими злоупотреблять, может привести к зависимости.</a:t>
            </a: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764704"/>
            <a:ext cx="8676456" cy="1143000"/>
          </a:xfrm>
        </p:spPr>
        <p:txBody>
          <a:bodyPr>
            <a:noAutofit/>
          </a:bodyPr>
          <a:lstStyle/>
          <a:p>
            <a:r>
              <a:rPr lang="ru-RU" sz="6000" dirty="0" smtClean="0"/>
              <a:t>Проблемы которые будут приведены</a:t>
            </a:r>
            <a:r>
              <a:rPr lang="en-US" sz="6000" dirty="0" smtClean="0"/>
              <a:t>:</a:t>
            </a:r>
            <a:endParaRPr lang="ru-RU" sz="60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2708921"/>
            <a:ext cx="8229600" cy="3240360"/>
          </a:xfrm>
        </p:spPr>
        <p:txBody>
          <a:bodyPr/>
          <a:lstStyle/>
          <a:p>
            <a:r>
              <a:rPr lang="ru-RU" sz="4400" dirty="0" smtClean="0"/>
              <a:t>Курение</a:t>
            </a:r>
          </a:p>
          <a:p>
            <a:r>
              <a:rPr lang="ru-RU" sz="4400" dirty="0" smtClean="0"/>
              <a:t>Алкоголизм</a:t>
            </a:r>
          </a:p>
          <a:p>
            <a:r>
              <a:rPr lang="ru-RU" sz="4400" dirty="0" smtClean="0"/>
              <a:t>Наркомания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 smtClean="0"/>
              <a:t>Самый опасный и смертельный наркотик - </a:t>
            </a:r>
            <a:r>
              <a:rPr lang="ru-RU" dirty="0" smtClean="0">
                <a:hlinkClick r:id="rId2"/>
              </a:rPr>
              <a:t>Героин</a:t>
            </a:r>
            <a:r>
              <a:rPr lang="ru-RU" dirty="0" smtClean="0"/>
              <a:t> (</a:t>
            </a:r>
            <a:r>
              <a:rPr lang="ru-RU" dirty="0" err="1" smtClean="0"/>
              <a:t>Heroin</a:t>
            </a:r>
            <a:r>
              <a:rPr lang="ru-RU" dirty="0" smtClean="0"/>
              <a:t>). Он может быть инъекционным или курительным. Быстро утоляет боль.</a:t>
            </a:r>
            <a:r>
              <a:rPr lang="ru-RU" smtClean="0"/>
              <a:t/>
            </a:r>
            <a:br>
              <a:rPr lang="ru-RU" smtClean="0"/>
            </a:br>
            <a:r>
              <a:rPr lang="ru-RU" smtClean="0"/>
              <a:t>При инъекционном </a:t>
            </a:r>
            <a:r>
              <a:rPr lang="ru-RU" dirty="0" smtClean="0"/>
              <a:t>введении вызывает сильную эйфорию, действующую от 1 до </a:t>
            </a:r>
            <a:r>
              <a:rPr lang="ru-RU" smtClean="0"/>
              <a:t>3х часов</a:t>
            </a:r>
            <a:r>
              <a:rPr lang="ru-RU" dirty="0" smtClean="0"/>
              <a:t>. Воздействует на область мозга, контролирующую дыхание. Таким </a:t>
            </a:r>
            <a:br>
              <a:rPr lang="ru-RU" dirty="0" smtClean="0"/>
            </a:br>
            <a:r>
              <a:rPr lang="ru-RU" dirty="0" smtClean="0"/>
              <a:t>образом, при передозировке возможна смерть от удушья. Смертность очень </a:t>
            </a:r>
            <a:br>
              <a:rPr lang="ru-RU" dirty="0" smtClean="0"/>
            </a:br>
            <a:r>
              <a:rPr lang="ru-RU" dirty="0" smtClean="0"/>
              <a:t>высокая. </a:t>
            </a:r>
            <a:endParaRPr lang="ru-RU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Последствия от наркомании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28800"/>
            <a:ext cx="8229600" cy="5229200"/>
          </a:xfrm>
        </p:spPr>
        <p:txBody>
          <a:bodyPr>
            <a:normAutofit lnSpcReduction="10000"/>
          </a:bodyPr>
          <a:lstStyle/>
          <a:p>
            <a:r>
              <a:rPr lang="ru-RU" dirty="0" smtClean="0"/>
              <a:t>Разрушение печеночных клеток.</a:t>
            </a:r>
          </a:p>
          <a:p>
            <a:r>
              <a:rPr lang="ru-RU" dirty="0" smtClean="0"/>
              <a:t>Поскольку организм вынужден справляться с большим количеством токсичных веществ, он преждевременно стареет.</a:t>
            </a:r>
          </a:p>
          <a:p>
            <a:r>
              <a:rPr lang="ru-RU" dirty="0" smtClean="0"/>
              <a:t>Страдает гормональный фон.</a:t>
            </a:r>
          </a:p>
          <a:p>
            <a:r>
              <a:rPr lang="ru-RU" dirty="0" smtClean="0"/>
              <a:t>Происходит выраженная стремительная социальная и моральная деградация человека.</a:t>
            </a:r>
          </a:p>
          <a:p>
            <a:r>
              <a:rPr lang="ru-RU" dirty="0" smtClean="0"/>
              <a:t>Нарушается адекватность </a:t>
            </a:r>
            <a:r>
              <a:rPr lang="ru-RU" smtClean="0"/>
              <a:t>восприятия действительности.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Профилактика против наркомании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Следить на государственном уровне за распространением наркотиков.</a:t>
            </a:r>
          </a:p>
          <a:p>
            <a:r>
              <a:rPr lang="ru-RU" dirty="0" smtClean="0"/>
              <a:t>Проводить лекции на тему </a:t>
            </a:r>
            <a:r>
              <a:rPr lang="en-US" dirty="0" smtClean="0"/>
              <a:t>“</a:t>
            </a:r>
            <a:r>
              <a:rPr lang="ru-RU" dirty="0" smtClean="0"/>
              <a:t>Вред от наркотиков</a:t>
            </a:r>
            <a:r>
              <a:rPr lang="en-US" dirty="0" smtClean="0"/>
              <a:t>”</a:t>
            </a:r>
            <a:r>
              <a:rPr lang="ru-RU" dirty="0" smtClean="0"/>
              <a:t>.</a:t>
            </a:r>
          </a:p>
          <a:p>
            <a:r>
              <a:rPr lang="ru-RU" dirty="0" smtClean="0"/>
              <a:t>Следить за ребёнком чтобы он не попадал в дурные компании.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Курение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 fontScale="92500" lnSpcReduction="20000"/>
          </a:bodyPr>
          <a:lstStyle/>
          <a:p>
            <a:r>
              <a:rPr lang="ru-RU" i="1" dirty="0" smtClean="0"/>
              <a:t>Курение</a:t>
            </a:r>
            <a:r>
              <a:rPr lang="ru-RU" dirty="0" smtClean="0"/>
              <a:t> – одна из самых вредных привычек. В двух пачках сигарет содержится смертельная доза никотина, и только то, что никотин попадает в организм малыми порциями, спасает курильщика. В дыме табака находится более 30 ядовитых веществ: никотин, углекислый газ, угарный газ, синильная кислота, аммиак, различные смолы и кислоты, другие вещества. Табачные изделия готовятся из высушенных листьев табака, которые содержат белки, углеводы, минеральные соли, клетчатку, ферменты, жирные кислоты и другие вещества.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0"/>
            <a:ext cx="8229600" cy="1399032"/>
          </a:xfrm>
        </p:spPr>
        <p:txBody>
          <a:bodyPr/>
          <a:lstStyle/>
          <a:p>
            <a:r>
              <a:rPr lang="en-US" dirty="0" smtClean="0"/>
              <a:t>C</a:t>
            </a:r>
            <a:r>
              <a:rPr lang="ru-RU" dirty="0" err="1" smtClean="0"/>
              <a:t>остав</a:t>
            </a:r>
            <a:r>
              <a:rPr lang="ru-RU" dirty="0" smtClean="0"/>
              <a:t> сигареты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1124744"/>
            <a:ext cx="8568952" cy="5589240"/>
          </a:xfrm>
        </p:spPr>
        <p:txBody>
          <a:bodyPr>
            <a:normAutofit/>
          </a:bodyPr>
          <a:lstStyle/>
          <a:p>
            <a:pPr marL="578358" indent="-514350"/>
            <a:r>
              <a:rPr lang="ru-RU" dirty="0" smtClean="0"/>
              <a:t>В составе сигареты присутствуют 24 вида металлов</a:t>
            </a:r>
          </a:p>
          <a:p>
            <a:pPr marL="578358" indent="-514350"/>
            <a:r>
              <a:rPr lang="ru-RU" dirty="0" smtClean="0"/>
              <a:t>Никотин</a:t>
            </a:r>
          </a:p>
          <a:p>
            <a:pPr marL="578358" indent="-514350"/>
            <a:r>
              <a:rPr lang="ru-RU" dirty="0" smtClean="0"/>
              <a:t>Оксид углерода</a:t>
            </a:r>
          </a:p>
          <a:p>
            <a:pPr marL="578358" indent="-514350"/>
            <a:r>
              <a:rPr lang="ru-RU" dirty="0" smtClean="0"/>
              <a:t>Бензин</a:t>
            </a:r>
          </a:p>
          <a:p>
            <a:pPr marL="578358" indent="-514350"/>
            <a:r>
              <a:rPr lang="ru-RU" dirty="0" smtClean="0"/>
              <a:t>Ацетон</a:t>
            </a:r>
          </a:p>
          <a:p>
            <a:pPr marL="578358" indent="-514350"/>
            <a:r>
              <a:rPr lang="ru-RU" dirty="0" smtClean="0"/>
              <a:t>Аммоний</a:t>
            </a:r>
          </a:p>
          <a:p>
            <a:pPr marL="578358" indent="-514350"/>
            <a:r>
              <a:rPr lang="ru-RU" dirty="0" smtClean="0"/>
              <a:t>Мышьяк</a:t>
            </a:r>
          </a:p>
          <a:p>
            <a:pPr marL="578358" indent="-514350"/>
            <a:r>
              <a:rPr lang="ru-RU" dirty="0" smtClean="0"/>
              <a:t>Аммиак</a:t>
            </a:r>
          </a:p>
          <a:p>
            <a:pPr marL="578358" indent="-514350"/>
            <a:r>
              <a:rPr lang="ru-RU" dirty="0" smtClean="0"/>
              <a:t>И множество других вредных веществ.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Лёгкие</a:t>
            </a:r>
            <a:endParaRPr lang="ru-RU" dirty="0"/>
          </a:p>
        </p:txBody>
      </p:sp>
      <p:pic>
        <p:nvPicPr>
          <p:cNvPr id="6" name="Содержимое 5" descr="legrkiye-kurjashego-i-zdorovogo-mertveca.jp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467544" y="2288367"/>
            <a:ext cx="8121345" cy="3926213"/>
          </a:xfrm>
        </p:spPr>
      </p:pic>
      <p:sp>
        <p:nvSpPr>
          <p:cNvPr id="7" name="Содержимое 2"/>
          <p:cNvSpPr>
            <a:spLocks noGrp="1"/>
          </p:cNvSpPr>
          <p:nvPr>
            <p:ph idx="1"/>
          </p:nvPr>
        </p:nvSpPr>
        <p:spPr>
          <a:xfrm>
            <a:off x="395536" y="1412776"/>
            <a:ext cx="4176464" cy="72008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Лёгкие здорового человека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Содержимое 2"/>
          <p:cNvSpPr>
            <a:spLocks noGrp="1"/>
          </p:cNvSpPr>
          <p:nvPr>
            <p:ph idx="1"/>
          </p:nvPr>
        </p:nvSpPr>
        <p:spPr>
          <a:xfrm>
            <a:off x="4788024" y="1412776"/>
            <a:ext cx="4176464" cy="72008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Лёгкие курильщика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Никотин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1196752"/>
            <a:ext cx="8229600" cy="5184576"/>
          </a:xfrm>
        </p:spPr>
        <p:txBody>
          <a:bodyPr>
            <a:norm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Никотин – нервный яд который содержится в сигаретах.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никотин в малых дозах возбуждает нервные клетки, способствует учащению дыхания и сердцебиения, вызывает нарушение ритма сердечных сокращений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Большие дозы никотина замедляют и парализуют деятельность клеток центральной нервной системы, в том числе вегетативной.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-171400"/>
            <a:ext cx="8229600" cy="836712"/>
          </a:xfrm>
        </p:spPr>
        <p:txBody>
          <a:bodyPr/>
          <a:lstStyle/>
          <a:p>
            <a:r>
              <a:rPr lang="ru-RU" dirty="0" smtClean="0"/>
              <a:t>Последствия от курения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692696"/>
            <a:ext cx="8964488" cy="5832648"/>
          </a:xfrm>
        </p:spPr>
        <p:txBody>
          <a:bodyPr>
            <a:no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вредно курение для детей и подростков, неокрепшие нервная и кровеносная системы которых болезненно реагируют на табак.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Курение ведет к развитию хронического бронхита.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Курение увеличивает вероятность возникновения туберкулеза.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Часто курящие испытывают боли в сердце.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Увеличивается вероятность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инфактка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Страдают пищеварительный тракт, зубы и слизистая оболочка рта.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Курильщик должен помнить, что он подвергает здоровье окружающих: люди, находящиеся в накуренном помещении и вдыхающие сигаретный дым (так называемое «пассивное курение»), потребляют некоторое количество никотина и других вредных веществ.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Из всех, болеющих раком легких, 98 % составляют курильщики.</a:t>
            </a:r>
          </a:p>
          <a:p>
            <a:endParaRPr lang="ru-RU" sz="23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Профилактика против курения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91264" cy="4525963"/>
          </a:xfrm>
        </p:spPr>
        <p:txBody>
          <a:bodyPr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Запрещать рекламирование табачных изделий.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Следить за курением в учебных заведениях, общественных местах и т.д.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Проводить лекции на тему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Вред от курение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”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Следить за продажами табачных изделий.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0"/>
            <a:ext cx="8229600" cy="1399032"/>
          </a:xfrm>
        </p:spPr>
        <p:txBody>
          <a:bodyPr/>
          <a:lstStyle/>
          <a:p>
            <a:r>
              <a:rPr lang="ru-RU" dirty="0" smtClean="0"/>
              <a:t>Алкоголизм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330064"/>
          </a:xfrm>
        </p:spPr>
        <p:txBody>
          <a:bodyPr>
            <a:normAutofit/>
          </a:bodyPr>
          <a:lstStyle/>
          <a:p>
            <a:r>
              <a:rPr lang="ru-RU" i="1" dirty="0" smtClean="0"/>
              <a:t>Алкоголь</a:t>
            </a:r>
            <a:r>
              <a:rPr lang="ru-RU" dirty="0" smtClean="0"/>
              <a:t> – еще одна вредная привычка, пагубно влияющая на организм человека. Алкоголь, или спирт, действует на организм подобно наркотическим средствам, но вызываемая им стадия возбуждения более длительна. При введении внутрь алкоголь всасывается в желудке и тонком кишечнике, поступает в кровь и сравнительно равномерно распределяется в организме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Яркая">
  <a:themeElements>
    <a:clrScheme name="Аспект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Яркая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Яркая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3266</TotalTime>
  <Words>785</Words>
  <Application>Microsoft Office PowerPoint</Application>
  <PresentationFormat>Экран (4:3)</PresentationFormat>
  <Paragraphs>78</Paragraphs>
  <Slides>22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22</vt:i4>
      </vt:variant>
    </vt:vector>
  </HeadingPairs>
  <TitlesOfParts>
    <vt:vector size="23" baseType="lpstr">
      <vt:lpstr>Яркая</vt:lpstr>
      <vt:lpstr>Самоcтоятельная работа по биологии на тему “вредные привычки и их профилактика”</vt:lpstr>
      <vt:lpstr>Проблемы которые будут приведены:</vt:lpstr>
      <vt:lpstr>Курение</vt:lpstr>
      <vt:lpstr>Cостав сигареты</vt:lpstr>
      <vt:lpstr>Лёгкие</vt:lpstr>
      <vt:lpstr>Никотин</vt:lpstr>
      <vt:lpstr>Последствия от курения</vt:lpstr>
      <vt:lpstr>Профилактика против курения</vt:lpstr>
      <vt:lpstr>Алкоголизм</vt:lpstr>
      <vt:lpstr>Алкоголь и холод</vt:lpstr>
      <vt:lpstr>Печень</vt:lpstr>
      <vt:lpstr>Последствия от алкоголизма</vt:lpstr>
      <vt:lpstr>Профилактика против алкоголизма</vt:lpstr>
      <vt:lpstr>Наркомания</vt:lpstr>
      <vt:lpstr>Известные виды наркотиков:</vt:lpstr>
      <vt:lpstr>Слайд 16</vt:lpstr>
      <vt:lpstr>Слайд 17</vt:lpstr>
      <vt:lpstr>Слайд 18</vt:lpstr>
      <vt:lpstr>Слайд 19</vt:lpstr>
      <vt:lpstr>Слайд 20</vt:lpstr>
      <vt:lpstr>Последствия от наркомании</vt:lpstr>
      <vt:lpstr>Профилактика против наркомании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вредные привычки и их профилактика</dc:title>
  <dc:creator>Friksasha</dc:creator>
  <cp:lastModifiedBy>Friksasha</cp:lastModifiedBy>
  <cp:revision>333</cp:revision>
  <dcterms:created xsi:type="dcterms:W3CDTF">2014-09-28T11:37:15Z</dcterms:created>
  <dcterms:modified xsi:type="dcterms:W3CDTF">2015-04-22T16:45:05Z</dcterms:modified>
</cp:coreProperties>
</file>