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31D0C-B1C5-4A2B-B051-1E6060E59C34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D1F34-6827-4871-B6EC-53548066EC4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etall-moscow.ru/poleznoe/latun" TargetMode="External"/><Relationship Id="rId2" Type="http://schemas.openxmlformats.org/officeDocument/2006/relationships/hyperlink" Target="http://metall-moscow.ru/poleznoe/dyuralyumini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etall-moscow.ru/poleznoe/instrumentalnaya-sta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Самостоятельная работа по теме «Использование металлов и сплавов в профессиональной деятельности»</a:t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221088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Работу выполнил студент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группы 1КС 1.4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err="1" smtClean="0">
                <a:solidFill>
                  <a:schemeClr val="tx1"/>
                </a:solidFill>
              </a:rPr>
              <a:t>Плескачев</a:t>
            </a:r>
            <a:r>
              <a:rPr lang="ru-RU" dirty="0" smtClean="0">
                <a:solidFill>
                  <a:schemeClr val="tx1"/>
                </a:solidFill>
              </a:rPr>
              <a:t> Степан 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lshivok.net/sites/default/files/field/image/Periodic-Table-of-the-coins-Elemen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0"/>
            <a:ext cx="4860032" cy="3240021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2333685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Области применения металлов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>1. Ядерная энергетика (U).</a:t>
            </a:r>
            <a:br>
              <a:rPr lang="ru-RU" dirty="0" smtClean="0"/>
            </a:br>
            <a:r>
              <a:rPr lang="ru-RU" dirty="0" smtClean="0"/>
              <a:t>2. Производство осветительных приборов (W, </a:t>
            </a:r>
            <a:r>
              <a:rPr lang="ru-RU" dirty="0" err="1" smtClean="0"/>
              <a:t>Mo</a:t>
            </a:r>
            <a:r>
              <a:rPr lang="ru-RU" dirty="0" smtClean="0"/>
              <a:t>).</a:t>
            </a:r>
            <a:br>
              <a:rPr lang="ru-RU" dirty="0" smtClean="0"/>
            </a:br>
            <a:r>
              <a:rPr lang="ru-RU" dirty="0" smtClean="0"/>
              <a:t>3. Медицина (протезы) (</a:t>
            </a:r>
            <a:r>
              <a:rPr lang="ru-RU" dirty="0" err="1" smtClean="0"/>
              <a:t>Ti</a:t>
            </a:r>
            <a:r>
              <a:rPr lang="ru-RU" dirty="0" smtClean="0"/>
              <a:t>, </a:t>
            </a:r>
            <a:r>
              <a:rPr lang="ru-RU" dirty="0" err="1" smtClean="0"/>
              <a:t>Ni</a:t>
            </a:r>
            <a:r>
              <a:rPr lang="ru-RU" dirty="0" smtClean="0"/>
              <a:t>, </a:t>
            </a:r>
            <a:r>
              <a:rPr lang="ru-RU" dirty="0" err="1" smtClean="0"/>
              <a:t>Au</a:t>
            </a:r>
            <a:r>
              <a:rPr lang="ru-RU" dirty="0" smtClean="0"/>
              <a:t>).</a:t>
            </a:r>
            <a:br>
              <a:rPr lang="ru-RU" dirty="0" smtClean="0"/>
            </a:br>
            <a:r>
              <a:rPr lang="ru-RU" dirty="0" smtClean="0"/>
              <a:t>4. Легирующие добавки для стали (W, </a:t>
            </a:r>
            <a:r>
              <a:rPr lang="ru-RU" dirty="0" err="1" smtClean="0"/>
              <a:t>Mo</a:t>
            </a:r>
            <a:r>
              <a:rPr lang="ru-RU" dirty="0" smtClean="0"/>
              <a:t>, </a:t>
            </a:r>
            <a:r>
              <a:rPr lang="ru-RU" dirty="0" err="1" smtClean="0"/>
              <a:t>Ni</a:t>
            </a:r>
            <a:r>
              <a:rPr lang="ru-RU" dirty="0" smtClean="0"/>
              <a:t>, </a:t>
            </a:r>
            <a:r>
              <a:rPr lang="ru-RU" dirty="0" err="1" smtClean="0"/>
              <a:t>Cr</a:t>
            </a:r>
            <a:r>
              <a:rPr lang="ru-RU" dirty="0" smtClean="0"/>
              <a:t>, V).</a:t>
            </a:r>
            <a:br>
              <a:rPr lang="ru-RU" dirty="0" smtClean="0"/>
            </a:br>
            <a:r>
              <a:rPr lang="ru-RU" dirty="0" smtClean="0"/>
              <a:t>5. Ювелирные изделия (</a:t>
            </a:r>
            <a:r>
              <a:rPr lang="ru-RU" dirty="0" err="1" smtClean="0"/>
              <a:t>Au</a:t>
            </a:r>
            <a:r>
              <a:rPr lang="ru-RU" dirty="0" smtClean="0"/>
              <a:t>, </a:t>
            </a:r>
            <a:r>
              <a:rPr lang="ru-RU" dirty="0" err="1" smtClean="0"/>
              <a:t>Ag</a:t>
            </a:r>
            <a:r>
              <a:rPr lang="ru-RU" dirty="0" smtClean="0"/>
              <a:t>, </a:t>
            </a:r>
            <a:r>
              <a:rPr lang="ru-RU" dirty="0" err="1" smtClean="0"/>
              <a:t>Cu</a:t>
            </a:r>
            <a:r>
              <a:rPr lang="ru-RU" dirty="0" smtClean="0"/>
              <a:t>).</a:t>
            </a:r>
            <a:br>
              <a:rPr lang="ru-RU" dirty="0" smtClean="0"/>
            </a:br>
            <a:r>
              <a:rPr lang="ru-RU" dirty="0" smtClean="0"/>
              <a:t>6. Защита от коррозии (</a:t>
            </a:r>
            <a:r>
              <a:rPr lang="ru-RU" dirty="0" err="1" smtClean="0"/>
              <a:t>Ni</a:t>
            </a:r>
            <a:r>
              <a:rPr lang="ru-RU" dirty="0" smtClean="0"/>
              <a:t>, </a:t>
            </a:r>
            <a:r>
              <a:rPr lang="ru-RU" dirty="0" err="1" smtClean="0"/>
              <a:t>Cr</a:t>
            </a:r>
            <a:r>
              <a:rPr lang="ru-RU" dirty="0" smtClean="0"/>
              <a:t>).</a:t>
            </a:r>
            <a:br>
              <a:rPr lang="ru-RU" dirty="0" smtClean="0"/>
            </a:br>
            <a:r>
              <a:rPr lang="ru-RU" dirty="0" smtClean="0"/>
              <a:t>7. Автомобильный, авиационный, железнодорожный транспорт (</a:t>
            </a:r>
            <a:r>
              <a:rPr lang="ru-RU" dirty="0" err="1" smtClean="0"/>
              <a:t>Fe</a:t>
            </a:r>
            <a:r>
              <a:rPr lang="ru-RU" dirty="0" smtClean="0"/>
              <a:t>, </a:t>
            </a:r>
            <a:r>
              <a:rPr lang="ru-RU" dirty="0" err="1" smtClean="0"/>
              <a:t>Al</a:t>
            </a:r>
            <a:r>
              <a:rPr lang="ru-RU" dirty="0" smtClean="0"/>
              <a:t>, </a:t>
            </a:r>
            <a:r>
              <a:rPr lang="ru-RU" dirty="0" err="1" smtClean="0"/>
              <a:t>Ti</a:t>
            </a:r>
            <a:r>
              <a:rPr lang="ru-RU" dirty="0" smtClean="0"/>
              <a:t>).</a:t>
            </a:r>
            <a:br>
              <a:rPr lang="ru-RU" dirty="0" smtClean="0"/>
            </a:br>
            <a:r>
              <a:rPr lang="ru-RU" dirty="0" smtClean="0"/>
              <a:t>8. Строительство (конструкционные материалы) (</a:t>
            </a:r>
            <a:r>
              <a:rPr lang="ru-RU" dirty="0" err="1" smtClean="0"/>
              <a:t>Fe</a:t>
            </a:r>
            <a:r>
              <a:rPr lang="ru-RU" dirty="0" smtClean="0"/>
              <a:t>).</a:t>
            </a:r>
            <a:br>
              <a:rPr lang="ru-RU" dirty="0" smtClean="0"/>
            </a:br>
            <a:r>
              <a:rPr lang="ru-RU" dirty="0" smtClean="0"/>
              <a:t>9. Катализаторы (</a:t>
            </a:r>
            <a:r>
              <a:rPr lang="ru-RU" dirty="0" err="1" smtClean="0"/>
              <a:t>Pt</a:t>
            </a:r>
            <a:r>
              <a:rPr lang="ru-RU" dirty="0" smtClean="0"/>
              <a:t>, </a:t>
            </a:r>
            <a:r>
              <a:rPr lang="ru-RU" dirty="0" err="1" smtClean="0"/>
              <a:t>Fe</a:t>
            </a:r>
            <a:r>
              <a:rPr lang="ru-RU" dirty="0" smtClean="0"/>
              <a:t>, </a:t>
            </a:r>
            <a:r>
              <a:rPr lang="ru-RU" dirty="0" err="1" smtClean="0"/>
              <a:t>Ni</a:t>
            </a:r>
            <a:r>
              <a:rPr lang="ru-RU" dirty="0" smtClean="0"/>
              <a:t> и др.).</a:t>
            </a:r>
            <a:br>
              <a:rPr lang="ru-RU" dirty="0" smtClean="0"/>
            </a:br>
            <a:r>
              <a:rPr lang="ru-RU" dirty="0" smtClean="0"/>
              <a:t>10. Электротехническая промышленность (</a:t>
            </a:r>
            <a:r>
              <a:rPr lang="ru-RU" dirty="0" err="1" smtClean="0"/>
              <a:t>Cu</a:t>
            </a:r>
            <a:r>
              <a:rPr lang="ru-RU" dirty="0" smtClean="0"/>
              <a:t>, </a:t>
            </a:r>
            <a:r>
              <a:rPr lang="ru-RU" dirty="0" err="1" smtClean="0"/>
              <a:t>Al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229600" cy="4525963"/>
          </a:xfrm>
        </p:spPr>
        <p:txBody>
          <a:bodyPr>
            <a:noAutofit/>
          </a:bodyPr>
          <a:lstStyle/>
          <a:p>
            <a:pPr fontAlgn="base"/>
            <a:r>
              <a:rPr lang="ru-RU" sz="1600" b="1" dirty="0"/>
              <a:t>Алюминий</a:t>
            </a:r>
            <a:r>
              <a:rPr lang="ru-RU" sz="1600" dirty="0"/>
              <a:t> получают в процессе электролиза при температуре около 1000 градусов Цельсия </a:t>
            </a:r>
            <a:r>
              <a:rPr lang="ru-RU" sz="1600" dirty="0" err="1"/>
              <a:t>бокситного</a:t>
            </a:r>
            <a:r>
              <a:rPr lang="ru-RU" sz="1600" dirty="0"/>
              <a:t> расплава. </a:t>
            </a:r>
            <a:r>
              <a:rPr lang="ru-RU" sz="1600" b="1" dirty="0"/>
              <a:t>Области применения алюминия</a:t>
            </a:r>
            <a:r>
              <a:rPr lang="ru-RU" sz="1600" dirty="0"/>
              <a:t> - атомная и электротехника, изготовление теплообменных устройств, отражателей, зеркал, получение алюминиевых сплавов, использующихся в строительстве, например, </a:t>
            </a:r>
            <a:r>
              <a:rPr lang="ru-RU" sz="1600" dirty="0">
                <a:hlinkClick r:id="rId2" tooltip="Дюралюминий"/>
              </a:rPr>
              <a:t>дюралюминий</a:t>
            </a:r>
            <a:r>
              <a:rPr lang="ru-RU" sz="1600" dirty="0"/>
              <a:t>.</a:t>
            </a:r>
          </a:p>
          <a:p>
            <a:pPr fontAlgn="base"/>
            <a:r>
              <a:rPr lang="ru-RU" sz="1600" b="1" dirty="0"/>
              <a:t>Бериллий</a:t>
            </a:r>
            <a:r>
              <a:rPr lang="ru-RU" sz="1600" dirty="0"/>
              <a:t> получают из сырья берилла и </a:t>
            </a:r>
            <a:r>
              <a:rPr lang="ru-RU" sz="1600" b="1" dirty="0" err="1"/>
              <a:t>используют</a:t>
            </a:r>
            <a:r>
              <a:rPr lang="ru-RU" sz="1600" dirty="0" err="1"/>
              <a:t>в</a:t>
            </a:r>
            <a:r>
              <a:rPr lang="ru-RU" sz="1600" dirty="0"/>
              <a:t> атомной технике. </a:t>
            </a:r>
            <a:r>
              <a:rPr lang="ru-RU" sz="1600" b="1" dirty="0"/>
              <a:t>Бериллиевые сплавы</a:t>
            </a:r>
            <a:r>
              <a:rPr lang="ru-RU" sz="1600" dirty="0"/>
              <a:t>, в основном бронзы, </a:t>
            </a:r>
            <a:r>
              <a:rPr lang="ru-RU" sz="1600" b="1" dirty="0"/>
              <a:t>применяются</a:t>
            </a:r>
            <a:r>
              <a:rPr lang="ru-RU" sz="1600" dirty="0"/>
              <a:t> в авиации и космической отрасли.</a:t>
            </a:r>
          </a:p>
          <a:p>
            <a:pPr fontAlgn="base"/>
            <a:r>
              <a:rPr lang="ru-RU" sz="1600" b="1" dirty="0"/>
              <a:t>Вольфрам является</a:t>
            </a:r>
            <a:r>
              <a:rPr lang="ru-RU" sz="1600" dirty="0"/>
              <a:t> хорошим легирующим элементом для инструментальных и быстрорежущих </a:t>
            </a:r>
            <a:r>
              <a:rPr lang="ru-RU" sz="1600" dirty="0" err="1"/>
              <a:t>сталей,</a:t>
            </a:r>
            <a:r>
              <a:rPr lang="ru-RU" sz="1600" b="1" dirty="0" err="1"/>
              <a:t>используется</a:t>
            </a:r>
            <a:r>
              <a:rPr lang="ru-RU" sz="1600" dirty="0"/>
              <a:t> в авиатехнике, для производства нитей накаливания.</a:t>
            </a:r>
          </a:p>
          <a:p>
            <a:pPr fontAlgn="base"/>
            <a:r>
              <a:rPr lang="ru-RU" sz="1600" b="1" dirty="0"/>
              <a:t>Железо является</a:t>
            </a:r>
            <a:r>
              <a:rPr lang="ru-RU" sz="1600" dirty="0"/>
              <a:t> важным материалом в технической отрасли.</a:t>
            </a:r>
          </a:p>
          <a:p>
            <a:pPr fontAlgn="base"/>
            <a:r>
              <a:rPr lang="ru-RU" sz="1600" b="1" dirty="0"/>
              <a:t>Золото</a:t>
            </a:r>
            <a:r>
              <a:rPr lang="ru-RU" sz="1600" dirty="0"/>
              <a:t> добывают из золотых месторождений. Металл является составляющим финансовой отрасли государства, </a:t>
            </a:r>
            <a:r>
              <a:rPr lang="ru-RU" sz="1600" b="1" dirty="0"/>
              <a:t>применяется</a:t>
            </a:r>
            <a:r>
              <a:rPr lang="ru-RU" sz="1600" dirty="0"/>
              <a:t> в ювелирном деле, в медицине, для производства деталей в электротехнике.</a:t>
            </a:r>
          </a:p>
          <a:p>
            <a:pPr fontAlgn="base"/>
            <a:r>
              <a:rPr lang="ru-RU" sz="1600" b="1" dirty="0"/>
              <a:t>Из магния получают</a:t>
            </a:r>
            <a:r>
              <a:rPr lang="ru-RU" sz="1600" dirty="0"/>
              <a:t> легкие сплавы, а также металл </a:t>
            </a:r>
            <a:r>
              <a:rPr lang="ru-RU" sz="1600" b="1" dirty="0"/>
              <a:t>применяют</a:t>
            </a:r>
            <a:r>
              <a:rPr lang="ru-RU" sz="1600" dirty="0"/>
              <a:t> при изготовлении снарядов, ракет в военном деле.</a:t>
            </a:r>
          </a:p>
          <a:p>
            <a:pPr fontAlgn="base"/>
            <a:r>
              <a:rPr lang="ru-RU" sz="1600" b="1" dirty="0"/>
              <a:t>Медь применяют</a:t>
            </a:r>
            <a:r>
              <a:rPr lang="ru-RU" sz="1600" dirty="0"/>
              <a:t> в электротехнике, для создания вакуумных приборов. </a:t>
            </a:r>
            <a:r>
              <a:rPr lang="ru-RU" sz="1600" b="1" dirty="0"/>
              <a:t>Из медных сплавов </a:t>
            </a:r>
            <a:r>
              <a:rPr lang="ru-RU" sz="1600" b="1" dirty="0" err="1"/>
              <a:t>получают</a:t>
            </a:r>
            <a:r>
              <a:rPr lang="ru-RU" sz="1600" dirty="0" err="1"/>
              <a:t>бронзу</a:t>
            </a:r>
            <a:r>
              <a:rPr lang="ru-RU" sz="1600" dirty="0"/>
              <a:t>, </a:t>
            </a:r>
            <a:r>
              <a:rPr lang="ru-RU" sz="1600" dirty="0">
                <a:hlinkClick r:id="rId3" tooltip="Латунь"/>
              </a:rPr>
              <a:t>латунь</a:t>
            </a:r>
            <a:r>
              <a:rPr lang="ru-RU" sz="1600" dirty="0"/>
              <a:t>.</a:t>
            </a:r>
          </a:p>
          <a:p>
            <a:pPr fontAlgn="base"/>
            <a:r>
              <a:rPr lang="ru-RU" sz="1600" b="1" dirty="0"/>
              <a:t>Натрий является</a:t>
            </a:r>
            <a:r>
              <a:rPr lang="ru-RU" sz="1600" dirty="0"/>
              <a:t> хорошим реагентом и катализатором, поэтому </a:t>
            </a:r>
            <a:r>
              <a:rPr lang="ru-RU" sz="1600" b="1" dirty="0"/>
              <a:t>широко используется</a:t>
            </a:r>
            <a:r>
              <a:rPr lang="ru-RU" sz="1600" dirty="0"/>
              <a:t> в химической промышленности.</a:t>
            </a:r>
          </a:p>
          <a:p>
            <a:pPr fontAlgn="base"/>
            <a:r>
              <a:rPr lang="ru-RU" sz="1600" b="1" dirty="0"/>
              <a:t>Из олова изготавливают</a:t>
            </a:r>
            <a:r>
              <a:rPr lang="ru-RU" sz="1600" dirty="0"/>
              <a:t> фольгу, белую жесть, используют в качестве покрытий для посуды, получают бронзовые и латунные сплавы.</a:t>
            </a:r>
          </a:p>
          <a:p>
            <a:pPr fontAlgn="base"/>
            <a:r>
              <a:rPr lang="ru-RU" sz="1600" b="1" dirty="0"/>
              <a:t>Свинец применяется</a:t>
            </a:r>
            <a:r>
              <a:rPr lang="ru-RU" sz="1600" dirty="0"/>
              <a:t> в химической отрасли, в качестве защитных покрытий металлопроката, в том числе, радиационной защиты. Из свинца </a:t>
            </a:r>
            <a:r>
              <a:rPr lang="ru-RU" sz="1600" b="1" dirty="0"/>
              <a:t>получают</a:t>
            </a:r>
            <a:r>
              <a:rPr lang="ru-RU" sz="1600" dirty="0"/>
              <a:t> легкоплавкие металлические сплавы.</a:t>
            </a:r>
          </a:p>
          <a:p>
            <a:pPr fontAlgn="base"/>
            <a:r>
              <a:rPr lang="ru-RU" sz="1600" b="1" dirty="0"/>
              <a:t>Серебро является</a:t>
            </a:r>
            <a:r>
              <a:rPr lang="ru-RU" sz="1600" dirty="0"/>
              <a:t> самородным металлом и относится к благородным, поэтому </a:t>
            </a:r>
            <a:r>
              <a:rPr lang="ru-RU" sz="1600" b="1" dirty="0"/>
              <a:t>активно применяется</a:t>
            </a:r>
            <a:r>
              <a:rPr lang="ru-RU" sz="1600" dirty="0"/>
              <a:t> в ювелирном деле, для изготовления бытовых изделий, зеркальных покрытий.</a:t>
            </a:r>
          </a:p>
          <a:p>
            <a:pPr fontAlgn="base"/>
            <a:r>
              <a:rPr lang="ru-RU" sz="1600" b="1" dirty="0"/>
              <a:t>Хром является</a:t>
            </a:r>
            <a:r>
              <a:rPr lang="ru-RU" sz="1600" dirty="0"/>
              <a:t> легирующим компонентом для сталей пружинных, </a:t>
            </a:r>
            <a:r>
              <a:rPr lang="ru-RU" sz="1600" dirty="0">
                <a:hlinkClick r:id="rId4" tooltip="Инструментальная сталь"/>
              </a:rPr>
              <a:t>инструментальных сталей</a:t>
            </a:r>
            <a:r>
              <a:rPr lang="ru-RU" sz="1600" dirty="0"/>
              <a:t>, нержавеющих сталей.</a:t>
            </a:r>
          </a:p>
          <a:p>
            <a:pPr fontAlgn="base"/>
            <a:r>
              <a:rPr lang="ru-RU" sz="1600" b="1" dirty="0"/>
              <a:t>Цинк применяется</a:t>
            </a:r>
            <a:r>
              <a:rPr lang="ru-RU" sz="1600" dirty="0"/>
              <a:t> для защиты металлических покрытий, в гальванике, из цинка </a:t>
            </a:r>
            <a:r>
              <a:rPr lang="ru-RU" sz="1600" b="1" dirty="0"/>
              <a:t>получают</a:t>
            </a:r>
            <a:r>
              <a:rPr lang="ru-RU" sz="1600" dirty="0"/>
              <a:t> легкие и легкоплавкие сплавы.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prstClr val="black"/>
                </a:solidFill>
              </a:rPr>
              <a:t>Карбид вольфрама WC — очень твердое и химически инертное вещество, температура плавления которого составляет около 2800 °С. Оно используется для производства сверхтвердого сплава — победита, состоящего из карбидов вольфрама и кобальта. Из этого сплава производят наконечники сверл для сверления твердых материалов (победитовые сверла).</a:t>
            </a:r>
            <a:br>
              <a:rPr lang="ru-RU" dirty="0">
                <a:solidFill>
                  <a:prstClr val="black"/>
                </a:solidFill>
              </a:rPr>
            </a:br>
            <a:r>
              <a:rPr lang="ru-RU" dirty="0">
                <a:solidFill>
                  <a:prstClr val="black"/>
                </a:solidFill>
              </a:rPr>
              <a:t>Нихром благодаря высокой жаростойкости применяют для изготовления электрических нагревательных элементов. Из-за высокой твердости некоторые виды бронзы используются в приборостроении. Из бронзы делают художественные отливки (памятники, барельефы и др.). Невозможно представить себе современные высокотехнологичные производства без металлов и их сплавов: изготовление микросхем, оптических приборов, электроники (промышленной и бытовой). Соединения металлов широко используются также во многих других технологических процессах.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900igr.net/datas/khimija/Ispolzovanie-metallov/0017-017-Splavy-i-ikh-primenen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4000" cy="5989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900igr.net/datas/khimija/Ispolzovanie-metallov/0006-006-K-chernym-metallam-otnositsja-zhelezo-i-ego-splavy-chugun-i-st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8136904" cy="61026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32656"/>
            <a:ext cx="85689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cap="all" dirty="0"/>
              <a:t>ОБЛАСТИ ПРИМЕНЕНИЯ </a:t>
            </a:r>
            <a:r>
              <a:rPr lang="ru-RU" cap="all" dirty="0" smtClean="0"/>
              <a:t>МЕТАЛЛОВ:</a:t>
            </a:r>
            <a:endParaRPr lang="ru-RU" cap="all" dirty="0"/>
          </a:p>
          <a:p>
            <a:pPr fontAlgn="base"/>
            <a:r>
              <a:rPr lang="ru-RU" dirty="0"/>
              <a:t>Металлургия</a:t>
            </a:r>
          </a:p>
          <a:p>
            <a:pPr fontAlgn="base"/>
            <a:r>
              <a:rPr lang="ru-RU" dirty="0"/>
              <a:t>Электротехническая промышленность</a:t>
            </a:r>
          </a:p>
          <a:p>
            <a:pPr fontAlgn="base"/>
            <a:r>
              <a:rPr lang="ru-RU" dirty="0"/>
              <a:t>Ювелирное дело</a:t>
            </a:r>
          </a:p>
          <a:p>
            <a:pPr fontAlgn="base"/>
            <a:r>
              <a:rPr lang="ru-RU" dirty="0"/>
              <a:t>Ядерная энергетика</a:t>
            </a:r>
          </a:p>
          <a:p>
            <a:pPr fontAlgn="base"/>
            <a:r>
              <a:rPr lang="ru-RU" dirty="0"/>
              <a:t>Медицина</a:t>
            </a:r>
          </a:p>
          <a:p>
            <a:pPr fontAlgn="base"/>
            <a:r>
              <a:rPr lang="ru-RU" dirty="0"/>
              <a:t>Машино- и приборостроение</a:t>
            </a:r>
          </a:p>
          <a:p>
            <a:pPr fontAlgn="base"/>
            <a:r>
              <a:rPr lang="ru-RU" dirty="0"/>
              <a:t>Автомобильная и транспортная промышленность</a:t>
            </a:r>
          </a:p>
          <a:p>
            <a:pPr fontAlgn="base"/>
            <a:r>
              <a:rPr lang="ru-RU" dirty="0"/>
              <a:t>Строительство и др.</a:t>
            </a:r>
          </a:p>
        </p:txBody>
      </p:sp>
      <p:pic>
        <p:nvPicPr>
          <p:cNvPr id="20482" name="Picture 2" descr="Металлический спла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924945"/>
            <a:ext cx="3312368" cy="2421321"/>
          </a:xfrm>
          <a:prstGeom prst="rect">
            <a:avLst/>
          </a:prstGeom>
          <a:noFill/>
        </p:spPr>
      </p:pic>
      <p:pic>
        <p:nvPicPr>
          <p:cNvPr id="20486" name="Picture 6" descr="http://ural-metall.com/files/m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37739" y="2060848"/>
            <a:ext cx="4006262" cy="2448272"/>
          </a:xfrm>
          <a:prstGeom prst="rect">
            <a:avLst/>
          </a:prstGeom>
          <a:noFill/>
        </p:spPr>
      </p:pic>
      <p:pic>
        <p:nvPicPr>
          <p:cNvPr id="20488" name="Picture 8" descr="Проволока, прутки, листы, полоса, лента никель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4581127"/>
            <a:ext cx="4716016" cy="22768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Новые дисперсно-упрочненные и дисперсионно-твердеющие сплав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48680"/>
            <a:ext cx="7884368" cy="59406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Применение металл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8316416" cy="6237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80</Words>
  <Application>Microsoft Office PowerPoint</Application>
  <PresentationFormat>Экран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Самостоятельная работа по теме «Использование металлов и сплавов в профессиональной деятельности»  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Самостоятельная работа по теме «Использование металлов и сплавов в профессиональной деятельности»</dc:title>
  <dc:creator>Степан</dc:creator>
  <cp:lastModifiedBy>Степан</cp:lastModifiedBy>
  <cp:revision>6</cp:revision>
  <dcterms:created xsi:type="dcterms:W3CDTF">2014-11-25T17:08:30Z</dcterms:created>
  <dcterms:modified xsi:type="dcterms:W3CDTF">2014-11-25T18:02:59Z</dcterms:modified>
</cp:coreProperties>
</file>