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948" r:id="rId2"/>
    <p:sldMasterId id="2147484044" r:id="rId3"/>
    <p:sldMasterId id="2147484056" r:id="rId4"/>
    <p:sldMasterId id="2147484068" r:id="rId5"/>
  </p:sldMasterIdLst>
  <p:sldIdLst>
    <p:sldId id="270" r:id="rId6"/>
    <p:sldId id="271" r:id="rId7"/>
    <p:sldId id="257" r:id="rId8"/>
    <p:sldId id="272" r:id="rId9"/>
    <p:sldId id="273" r:id="rId10"/>
    <p:sldId id="256" r:id="rId11"/>
    <p:sldId id="262" r:id="rId12"/>
    <p:sldId id="279" r:id="rId13"/>
    <p:sldId id="258" r:id="rId14"/>
    <p:sldId id="275" r:id="rId15"/>
    <p:sldId id="260" r:id="rId16"/>
    <p:sldId id="259" r:id="rId17"/>
    <p:sldId id="267" r:id="rId18"/>
    <p:sldId id="264" r:id="rId19"/>
    <p:sldId id="268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709" autoAdjust="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A40167-032B-4B3B-BC45-CD4C1278384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60848"/>
            <a:ext cx="8515352" cy="321471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Суточный рацион человека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Работу выполнил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студент группы 1кс 1.4.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плескачев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степан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 descr="C:\Documents and Settings\Администратор\Рабочий стол\{2C4AFA75-0736-47BB-A59F-92FDC51620EC}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785234" cy="4824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ru-RU" dirty="0" smtClean="0"/>
              <a:t>.</a:t>
            </a:r>
            <a:r>
              <a:rPr lang="ru-RU" dirty="0" err="1" smtClean="0"/>
              <a:t>Жиры,масло,сладости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j0345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2925762" cy="4086228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тор\Рабочий стол\j0202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2"/>
            <a:ext cx="285752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5.Фрукты и овощи</a:t>
            </a:r>
            <a:endParaRPr lang="ru-RU" dirty="0"/>
          </a:p>
        </p:txBody>
      </p:sp>
      <p:pic>
        <p:nvPicPr>
          <p:cNvPr id="5" name="Picture 2" descr="C:\Documents and Settings\Администратор\Рабочий стол\0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95750" y="3148806"/>
            <a:ext cx="952500" cy="1428750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c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214422"/>
            <a:ext cx="5572164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8"/>
            <a:ext cx="6297622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Таблица  3.Питательные вещества различных продуктов и их </a:t>
            </a:r>
            <a:br>
              <a:rPr lang="ru-RU" sz="2500" dirty="0" smtClean="0"/>
            </a:br>
            <a:r>
              <a:rPr lang="ru-RU" sz="2500" dirty="0" smtClean="0"/>
              <a:t>основные функции.</a:t>
            </a:r>
            <a:endParaRPr lang="ru-RU" sz="25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895719"/>
          <a:ext cx="9215471" cy="6035040"/>
        </p:xfrm>
        <a:graphic>
          <a:graphicData uri="http://schemas.openxmlformats.org/drawingml/2006/table">
            <a:tbl>
              <a:tblPr/>
              <a:tblGrid>
                <a:gridCol w="1500166"/>
                <a:gridCol w="2214578"/>
                <a:gridCol w="3500462"/>
                <a:gridCol w="2000265"/>
              </a:tblGrid>
              <a:tr h="902007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Группы</a:t>
                      </a:r>
                      <a:r>
                        <a:rPr lang="ru-RU" baseline="0" dirty="0" smtClean="0"/>
                        <a:t>  продуктов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питательные  вещества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</a:t>
                      </a:r>
                      <a:r>
                        <a:rPr lang="ru-RU" baseline="0" dirty="0" smtClean="0"/>
                        <a:t>  функция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11">
                <a:tc>
                  <a:txBody>
                    <a:bodyPr/>
                    <a:lstStyle/>
                    <a:p>
                      <a:r>
                        <a:rPr lang="ru-RU" dirty="0" smtClean="0"/>
                        <a:t>1.Молоко  и</a:t>
                      </a:r>
                    </a:p>
                    <a:p>
                      <a:r>
                        <a:rPr lang="ru-RU" dirty="0" smtClean="0"/>
                        <a:t>молочные </a:t>
                      </a:r>
                    </a:p>
                    <a:p>
                      <a:r>
                        <a:rPr lang="ru-RU" dirty="0" smtClean="0"/>
                        <a:t>продукты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Кальций,</a:t>
                      </a:r>
                      <a:r>
                        <a:rPr lang="ru-RU" baseline="0" dirty="0" smtClean="0"/>
                        <a:t> витамины</a:t>
                      </a:r>
                    </a:p>
                    <a:p>
                      <a:r>
                        <a:rPr lang="ru-RU" baseline="0" dirty="0" smtClean="0"/>
                        <a:t>А  и  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Способствуют </a:t>
                      </a:r>
                      <a:r>
                        <a:rPr lang="ru-RU" dirty="0" err="1" smtClean="0"/>
                        <a:t>росту,</a:t>
                      </a:r>
                      <a:r>
                        <a:rPr lang="ru-RU" baseline="0" dirty="0" err="1" smtClean="0"/>
                        <a:t>укреплению</a:t>
                      </a:r>
                      <a:r>
                        <a:rPr lang="ru-RU" baseline="0" dirty="0" smtClean="0"/>
                        <a:t> костей и зубов, помогают  работе  мышц  и  нервной системы</a:t>
                      </a:r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Молоко, сыр,</a:t>
                      </a:r>
                    </a:p>
                    <a:p>
                      <a:r>
                        <a:rPr lang="ru-RU" dirty="0" smtClean="0"/>
                        <a:t>творог,</a:t>
                      </a:r>
                      <a:r>
                        <a:rPr lang="ru-RU" baseline="0" dirty="0" smtClean="0"/>
                        <a:t> йогурты,</a:t>
                      </a:r>
                    </a:p>
                    <a:p>
                      <a:r>
                        <a:rPr lang="ru-RU" baseline="0" dirty="0" smtClean="0"/>
                        <a:t>мороженое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405">
                <a:tc>
                  <a:txBody>
                    <a:bodyPr/>
                    <a:lstStyle/>
                    <a:p>
                      <a:r>
                        <a:rPr lang="ru-RU" dirty="0" smtClean="0"/>
                        <a:t>2.Хлеб,крупы</a:t>
                      </a:r>
                    </a:p>
                    <a:p>
                      <a:r>
                        <a:rPr lang="ru-RU" dirty="0" smtClean="0"/>
                        <a:t>картофель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Углеводы, </a:t>
                      </a:r>
                      <a:r>
                        <a:rPr lang="ru-RU" dirty="0" err="1" smtClean="0"/>
                        <a:t>витами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ны,минер.вещества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Источники</a:t>
                      </a:r>
                      <a:r>
                        <a:rPr lang="ru-RU" baseline="0" dirty="0" smtClean="0"/>
                        <a:t> энергии, формируют</a:t>
                      </a:r>
                    </a:p>
                    <a:p>
                      <a:r>
                        <a:rPr lang="ru-RU" baseline="0" dirty="0" smtClean="0"/>
                        <a:t>здоровую нервную систему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Изделия из</a:t>
                      </a:r>
                      <a:r>
                        <a:rPr lang="ru-RU" baseline="0" dirty="0" smtClean="0"/>
                        <a:t> муки,</a:t>
                      </a:r>
                    </a:p>
                    <a:p>
                      <a:r>
                        <a:rPr lang="ru-RU" baseline="0" dirty="0" smtClean="0"/>
                        <a:t>каши, злаки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007">
                <a:tc>
                  <a:txBody>
                    <a:bodyPr/>
                    <a:lstStyle/>
                    <a:p>
                      <a:r>
                        <a:rPr lang="ru-RU" dirty="0" smtClean="0"/>
                        <a:t>3.Мясо,</a:t>
                      </a:r>
                      <a:r>
                        <a:rPr lang="ru-RU" baseline="0" dirty="0" smtClean="0"/>
                        <a:t> рыба</a:t>
                      </a:r>
                    </a:p>
                    <a:p>
                      <a:r>
                        <a:rPr lang="ru-RU" baseline="0" dirty="0" smtClean="0"/>
                        <a:t>яйца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Белок,</a:t>
                      </a:r>
                      <a:r>
                        <a:rPr lang="ru-RU" baseline="0" dirty="0" smtClean="0"/>
                        <a:t> железо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Участвуют в образовании и восстановлении</a:t>
                      </a:r>
                      <a:r>
                        <a:rPr lang="ru-RU" baseline="0" dirty="0" smtClean="0"/>
                        <a:t> тканей кожи, костей, крови, мышц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Мясо животных,</a:t>
                      </a:r>
                    </a:p>
                    <a:p>
                      <a:r>
                        <a:rPr lang="ru-RU" dirty="0" smtClean="0"/>
                        <a:t>птиц, </a:t>
                      </a:r>
                      <a:r>
                        <a:rPr lang="ru-RU" dirty="0" err="1" smtClean="0"/>
                        <a:t>мясопро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дукты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рыба,яйца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007">
                <a:tc>
                  <a:txBody>
                    <a:bodyPr/>
                    <a:lstStyle/>
                    <a:p>
                      <a:r>
                        <a:rPr lang="ru-RU" dirty="0" smtClean="0"/>
                        <a:t>4.Жиры,мас</a:t>
                      </a:r>
                    </a:p>
                    <a:p>
                      <a:r>
                        <a:rPr lang="ru-RU" dirty="0" err="1" smtClean="0"/>
                        <a:t>ло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сладости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Жиры</a:t>
                      </a:r>
                      <a:r>
                        <a:rPr lang="ru-RU" baseline="0" dirty="0" smtClean="0"/>
                        <a:t> и углеводы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Жиры-важное</a:t>
                      </a:r>
                      <a:r>
                        <a:rPr lang="ru-RU" dirty="0" smtClean="0"/>
                        <a:t> клеточное «топ</a:t>
                      </a:r>
                    </a:p>
                    <a:p>
                      <a:r>
                        <a:rPr lang="ru-RU" dirty="0" err="1" smtClean="0"/>
                        <a:t>ливо</a:t>
                      </a:r>
                      <a:r>
                        <a:rPr lang="ru-RU" dirty="0" smtClean="0"/>
                        <a:t>».Углеводы снабжают</a:t>
                      </a:r>
                    </a:p>
                    <a:p>
                      <a:r>
                        <a:rPr lang="ru-RU" dirty="0" smtClean="0"/>
                        <a:t>организм  энергией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 сливочное</a:t>
                      </a:r>
                    </a:p>
                    <a:p>
                      <a:r>
                        <a:rPr lang="ru-RU" dirty="0" smtClean="0"/>
                        <a:t>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растительное,</a:t>
                      </a:r>
                    </a:p>
                    <a:p>
                      <a:r>
                        <a:rPr lang="ru-RU" dirty="0" err="1" smtClean="0"/>
                        <a:t>конфеты,мед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64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.Фрукты</a:t>
                      </a:r>
                      <a:r>
                        <a:rPr lang="ru-RU" baseline="0" dirty="0" smtClean="0"/>
                        <a:t> и</a:t>
                      </a:r>
                    </a:p>
                    <a:p>
                      <a:r>
                        <a:rPr lang="ru-RU" baseline="0" dirty="0" smtClean="0"/>
                        <a:t>овощи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Углеводы,витамины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err="1" smtClean="0"/>
                        <a:t>минерал.вещества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Источники клетчатки и энергии,</a:t>
                      </a:r>
                    </a:p>
                    <a:p>
                      <a:r>
                        <a:rPr lang="ru-RU" dirty="0" smtClean="0"/>
                        <a:t>регулируют обменные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процессы,способствуют</a:t>
                      </a:r>
                      <a:r>
                        <a:rPr lang="ru-RU" smtClean="0"/>
                        <a:t> хорошему </a:t>
                      </a:r>
                      <a:r>
                        <a:rPr lang="ru-RU" dirty="0" smtClean="0"/>
                        <a:t>зрению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 фрукты и </a:t>
                      </a:r>
                      <a:r>
                        <a:rPr lang="ru-RU" smtClean="0"/>
                        <a:t>овощи,ягода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/>
          <p:cNvSpPr/>
          <p:nvPr/>
        </p:nvSpPr>
        <p:spPr>
          <a:xfrm>
            <a:off x="500034" y="0"/>
            <a:ext cx="8429684" cy="6858000"/>
          </a:xfrm>
          <a:prstGeom prst="triangle">
            <a:avLst>
              <a:gd name="adj" fmla="val 49756"/>
            </a:avLst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868" y="1928802"/>
            <a:ext cx="221457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57422" y="3786190"/>
            <a:ext cx="478634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28728" y="5429264"/>
            <a:ext cx="65722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858282" y="3713958"/>
            <a:ext cx="3571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2786050" y="285728"/>
            <a:ext cx="3571900" cy="1643074"/>
          </a:xfrm>
        </p:spPr>
        <p:txBody>
          <a:bodyPr>
            <a:normAutofit/>
          </a:bodyPr>
          <a:lstStyle/>
          <a:p>
            <a:r>
              <a:rPr lang="ru-RU" sz="2500" dirty="0" smtClean="0"/>
              <a:t> 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   </a:t>
            </a:r>
            <a:r>
              <a:rPr lang="ru-RU" sz="2500" dirty="0" smtClean="0"/>
              <a:t>ЖИРЫ</a:t>
            </a:r>
            <a:br>
              <a:rPr lang="ru-RU" sz="2500" dirty="0" smtClean="0"/>
            </a:br>
            <a:r>
              <a:rPr lang="ru-RU" sz="2500" dirty="0" smtClean="0"/>
              <a:t>    МАСЛА</a:t>
            </a:r>
            <a:br>
              <a:rPr lang="ru-RU" sz="2500" dirty="0" smtClean="0"/>
            </a:br>
            <a:r>
              <a:rPr lang="ru-RU" sz="2500" dirty="0" smtClean="0"/>
              <a:t>     СЛАДОСТИ</a:t>
            </a:r>
            <a:endParaRPr lang="ru-RU" sz="2500" dirty="0"/>
          </a:p>
        </p:txBody>
      </p:sp>
      <p:sp>
        <p:nvSpPr>
          <p:cNvPr id="32" name="Заголовок 24"/>
          <p:cNvSpPr txBox="1">
            <a:spLocks/>
          </p:cNvSpPr>
          <p:nvPr/>
        </p:nvSpPr>
        <p:spPr>
          <a:xfrm>
            <a:off x="2786050" y="2285992"/>
            <a:ext cx="1857388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МОЛОКО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СЫРЫ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24"/>
          <p:cNvSpPr txBox="1">
            <a:spLocks/>
          </p:cNvSpPr>
          <p:nvPr/>
        </p:nvSpPr>
        <p:spPr>
          <a:xfrm>
            <a:off x="4643438" y="2357430"/>
            <a:ext cx="184786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МЯСО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РЫБА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ЯЙЦА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ОРЕХИ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24"/>
          <p:cNvSpPr txBox="1">
            <a:spLocks/>
          </p:cNvSpPr>
          <p:nvPr/>
        </p:nvSpPr>
        <p:spPr>
          <a:xfrm>
            <a:off x="2428860" y="3786190"/>
            <a:ext cx="2205054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ОВОЩИ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Заголовок 24"/>
          <p:cNvSpPr txBox="1">
            <a:spLocks/>
          </p:cNvSpPr>
          <p:nvPr/>
        </p:nvSpPr>
        <p:spPr>
          <a:xfrm>
            <a:off x="4643438" y="3857628"/>
            <a:ext cx="2205054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</a:p>
        </p:txBody>
      </p:sp>
      <p:sp>
        <p:nvSpPr>
          <p:cNvPr id="36" name="Заголовок 24"/>
          <p:cNvSpPr txBox="1">
            <a:spLocks/>
          </p:cNvSpPr>
          <p:nvPr/>
        </p:nvSpPr>
        <p:spPr>
          <a:xfrm>
            <a:off x="1357290" y="5429264"/>
            <a:ext cx="6643734" cy="1428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ХЛЕБ,МАКАРОННЫЕ ИЗДЕЛИЯ,КРУПЫ,РИС</a:t>
            </a:r>
          </a:p>
        </p:txBody>
      </p:sp>
      <p:sp>
        <p:nvSpPr>
          <p:cNvPr id="14" name="Заголовок 24"/>
          <p:cNvSpPr txBox="1">
            <a:spLocks/>
          </p:cNvSpPr>
          <p:nvPr/>
        </p:nvSpPr>
        <p:spPr>
          <a:xfrm>
            <a:off x="0" y="0"/>
            <a:ext cx="2786050" cy="221455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5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2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24"/>
          <p:cNvSpPr txBox="1">
            <a:spLocks/>
          </p:cNvSpPr>
          <p:nvPr/>
        </p:nvSpPr>
        <p:spPr>
          <a:xfrm>
            <a:off x="0" y="0"/>
            <a:ext cx="3571900" cy="164307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Пирамида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Здорового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Питания.</a:t>
            </a:r>
            <a:endParaRPr kumimoji="0" lang="ru-RU" sz="2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21442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Таблица 4.Классификация пищевых добавок в системе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en-US" sz="1800" dirty="0" smtClean="0"/>
              <a:t>Codex  </a:t>
            </a:r>
            <a:r>
              <a:rPr lang="en-US" sz="1800" dirty="0" err="1" smtClean="0"/>
              <a:t>Alimentarius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62251"/>
          <a:ext cx="9144000" cy="6195749"/>
        </p:xfrm>
        <a:graphic>
          <a:graphicData uri="http://schemas.openxmlformats.org/drawingml/2006/table">
            <a:tbl>
              <a:tblPr/>
              <a:tblGrid>
                <a:gridCol w="1214414"/>
                <a:gridCol w="7929586"/>
              </a:tblGrid>
              <a:tr h="71438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Коды пищевых</a:t>
                      </a:r>
                    </a:p>
                    <a:p>
                      <a:r>
                        <a:rPr lang="ru-RU" baseline="0" dirty="0" smtClean="0"/>
                        <a:t>добавок   </a:t>
                      </a:r>
                    </a:p>
                    <a:p>
                      <a:r>
                        <a:rPr lang="ru-RU" baseline="0" dirty="0" smtClean="0"/>
                        <a:t>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 пищевых добавок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45">
                <a:tc>
                  <a:txBody>
                    <a:bodyPr/>
                    <a:lstStyle/>
                    <a:p>
                      <a:r>
                        <a:rPr lang="ru-RU" dirty="0" smtClean="0"/>
                        <a:t>Е 100-182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Красители – усиливают или восстанавливают цвет продукта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832">
                <a:tc>
                  <a:txBody>
                    <a:bodyPr/>
                    <a:lstStyle/>
                    <a:p>
                      <a:r>
                        <a:rPr lang="ru-RU" dirty="0" smtClean="0"/>
                        <a:t>Е 200-299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Консерванты – повышают срок хранения продуктов, защищая их от микробов,</a:t>
                      </a:r>
                    </a:p>
                    <a:p>
                      <a:r>
                        <a:rPr lang="ru-RU" dirty="0" smtClean="0"/>
                        <a:t>грибков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5238">
                <a:tc>
                  <a:txBody>
                    <a:bodyPr/>
                    <a:lstStyle/>
                    <a:p>
                      <a:r>
                        <a:rPr lang="ru-RU" dirty="0" smtClean="0"/>
                        <a:t>Е 300-399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Антиокислители</a:t>
                      </a:r>
                      <a:r>
                        <a:rPr lang="ru-RU" baseline="0" dirty="0" smtClean="0"/>
                        <a:t> – защищают от окисления, например, от </a:t>
                      </a:r>
                      <a:r>
                        <a:rPr lang="ru-RU" baseline="0" dirty="0" err="1" smtClean="0"/>
                        <a:t>прогоркания</a:t>
                      </a:r>
                      <a:r>
                        <a:rPr lang="ru-RU" baseline="0" dirty="0" smtClean="0"/>
                        <a:t> жиров</a:t>
                      </a:r>
                    </a:p>
                    <a:p>
                      <a:r>
                        <a:rPr lang="ru-RU" baseline="0" dirty="0" smtClean="0"/>
                        <a:t>и изменения цвета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238">
                <a:tc>
                  <a:txBody>
                    <a:bodyPr/>
                    <a:lstStyle/>
                    <a:p>
                      <a:r>
                        <a:rPr lang="ru-RU" dirty="0" smtClean="0"/>
                        <a:t>Е 400-499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Стабилизаторы – сохраняют заданную консистенцию.</a:t>
                      </a:r>
                    </a:p>
                    <a:p>
                      <a:r>
                        <a:rPr lang="ru-RU" dirty="0" smtClean="0"/>
                        <a:t>Загустители</a:t>
                      </a:r>
                      <a:r>
                        <a:rPr lang="ru-RU" baseline="0" dirty="0" smtClean="0"/>
                        <a:t>  -  повышают вязкость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832">
                <a:tc>
                  <a:txBody>
                    <a:bodyPr/>
                    <a:lstStyle/>
                    <a:p>
                      <a:r>
                        <a:rPr lang="ru-RU" dirty="0" smtClean="0"/>
                        <a:t>Е 500-599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Эмульгаторы – создают однородную смесь несмешиваемых </a:t>
                      </a:r>
                      <a:r>
                        <a:rPr lang="ru-RU" dirty="0" err="1" smtClean="0"/>
                        <a:t>фаз,например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воды и масла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2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r>
                        <a:rPr lang="ru-RU" baseline="0" dirty="0" smtClean="0"/>
                        <a:t> 600-699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Усилители вкуса</a:t>
                      </a:r>
                      <a:r>
                        <a:rPr lang="ru-RU" baseline="0" dirty="0" smtClean="0"/>
                        <a:t> и аромата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2">
                <a:tc>
                  <a:txBody>
                    <a:bodyPr/>
                    <a:lstStyle/>
                    <a:p>
                      <a:r>
                        <a:rPr lang="ru-RU" dirty="0" smtClean="0"/>
                        <a:t>Е 900-999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Пеногасители</a:t>
                      </a:r>
                      <a:r>
                        <a:rPr lang="ru-RU" dirty="0" smtClean="0"/>
                        <a:t> – предупреждают или снижают образование пены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9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Глазирователи</a:t>
                      </a:r>
                      <a:r>
                        <a:rPr lang="ru-RU" dirty="0" smtClean="0"/>
                        <a:t> ,</a:t>
                      </a:r>
                      <a:r>
                        <a:rPr lang="ru-RU" dirty="0" err="1" smtClean="0"/>
                        <a:t>подсластители,разрыхлители,регуляторы</a:t>
                      </a:r>
                      <a:r>
                        <a:rPr lang="ru-RU" dirty="0" smtClean="0"/>
                        <a:t> кислотности и др.</a:t>
                      </a:r>
                    </a:p>
                    <a:p>
                      <a:r>
                        <a:rPr lang="ru-RU" dirty="0" smtClean="0"/>
                        <a:t>входят во все указанные группы, а также в группу с Е 1000-…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Помните!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90 % болезней  к  нам  приходят  через </a:t>
            </a:r>
          </a:p>
          <a:p>
            <a:pPr>
              <a:buNone/>
            </a:pPr>
            <a:r>
              <a:rPr lang="ru-RU" dirty="0" smtClean="0"/>
              <a:t>желудок.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AG00057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0398" y="2492896"/>
            <a:ext cx="3143272" cy="343952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429000"/>
            <a:ext cx="8229600" cy="24288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« Мы едим для того, чтобы жить,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а  не  живем для того, чтобы есть».</a:t>
            </a:r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Documents and Settings\Администратор\Рабочий стол\{BF0E162D-892A-4CA9-A5CC-69DDB42A6688}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031"/>
            <a:ext cx="9144000" cy="684657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Гигиена питания -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  отрасль гигиены , которая изучает</a:t>
            </a:r>
          </a:p>
          <a:p>
            <a:pPr>
              <a:buNone/>
            </a:pPr>
            <a:r>
              <a:rPr lang="ru-RU" dirty="0" smtClean="0"/>
              <a:t>проблемы  полноценной  пищи  и </a:t>
            </a:r>
          </a:p>
          <a:p>
            <a:pPr>
              <a:buNone/>
            </a:pPr>
            <a:r>
              <a:rPr lang="ru-RU" dirty="0" smtClean="0"/>
              <a:t>рационального питания здорового  человека.</a:t>
            </a:r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Рациональное питание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э</a:t>
            </a:r>
            <a:r>
              <a:rPr lang="ru-RU" dirty="0" smtClean="0"/>
              <a:t>то  питание, наилучшим  образом  </a:t>
            </a:r>
            <a:r>
              <a:rPr lang="ru-RU" dirty="0" err="1" smtClean="0"/>
              <a:t>удовлет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/>
              <a:t>в</a:t>
            </a:r>
            <a:r>
              <a:rPr lang="ru-RU" dirty="0" err="1" smtClean="0"/>
              <a:t>оряющее</a:t>
            </a:r>
            <a:r>
              <a:rPr lang="ru-RU" dirty="0" smtClean="0"/>
              <a:t>  потребности  организма  человека</a:t>
            </a:r>
          </a:p>
          <a:p>
            <a:pPr>
              <a:buNone/>
            </a:pPr>
            <a:r>
              <a:rPr lang="ru-RU" dirty="0"/>
              <a:t>в</a:t>
            </a:r>
            <a:r>
              <a:rPr lang="ru-RU" dirty="0" smtClean="0"/>
              <a:t> энергии  и  жизненно  важных  веществах</a:t>
            </a:r>
          </a:p>
          <a:p>
            <a:pPr>
              <a:buNone/>
            </a:pPr>
            <a:r>
              <a:rPr lang="ru-RU" dirty="0" smtClean="0"/>
              <a:t>в  конкретных  условиях  его  </a:t>
            </a:r>
            <a:r>
              <a:rPr lang="ru-RU" dirty="0" err="1" smtClean="0"/>
              <a:t>жизнедеятель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/>
              <a:t>н</a:t>
            </a:r>
            <a:r>
              <a:rPr lang="ru-RU" dirty="0" err="1" smtClean="0"/>
              <a:t>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{2C4AFA75-0736-47BB-A59F-92FDC51620EC}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1.Молоко и молокопродукты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j0177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00174"/>
            <a:ext cx="5214974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2.Хлеб, крупы и картофель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Documents and Settings\Администратор\Рабочий стол\j02853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3116"/>
            <a:ext cx="2857520" cy="3929089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j0177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285992"/>
            <a:ext cx="3657600" cy="35814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3.Мясо,рыба,яйца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j0177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3643338" cy="401003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j0289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3545301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365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Book Antiqua</vt:lpstr>
      <vt:lpstr>Calibri</vt:lpstr>
      <vt:lpstr>Georgia</vt:lpstr>
      <vt:lpstr>Lucida Sans</vt:lpstr>
      <vt:lpstr>Times New Roman</vt:lpstr>
      <vt:lpstr>Verdana</vt:lpstr>
      <vt:lpstr>Wingdings</vt:lpstr>
      <vt:lpstr>Wingdings 2</vt:lpstr>
      <vt:lpstr>Wingdings 3</vt:lpstr>
      <vt:lpstr>Апекс</vt:lpstr>
      <vt:lpstr>Поток</vt:lpstr>
      <vt:lpstr>Тема Office</vt:lpstr>
      <vt:lpstr>Официальная</vt:lpstr>
      <vt:lpstr>Аспект</vt:lpstr>
      <vt:lpstr>Суточный рацион человека     Работу выполнил  студент группы 1кс 1.4. плескачев степан   </vt:lpstr>
      <vt:lpstr>Презентация PowerPoint</vt:lpstr>
      <vt:lpstr>Презентация PowerPoint</vt:lpstr>
      <vt:lpstr>Гигиена питания -  </vt:lpstr>
      <vt:lpstr>Рациональное питание -</vt:lpstr>
      <vt:lpstr>Презентация PowerPoint</vt:lpstr>
      <vt:lpstr>1.Молоко и молокопродукты</vt:lpstr>
      <vt:lpstr>2.Хлеб, крупы и картофель</vt:lpstr>
      <vt:lpstr>3.Мясо,рыба,яйца</vt:lpstr>
      <vt:lpstr>4.Жиры,масло,сладости.</vt:lpstr>
      <vt:lpstr>5.Фрукты и овощи</vt:lpstr>
      <vt:lpstr>Презентация PowerPoint</vt:lpstr>
      <vt:lpstr>Таблица  3.Питательные вещества различных продуктов и их  основные функции.</vt:lpstr>
      <vt:lpstr>      ЖИРЫ     МАСЛА      СЛАДОСТИ</vt:lpstr>
      <vt:lpstr>Таблица 4.Классификация пищевых добавок в системе «Codex  Alimentarius»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Степан</cp:lastModifiedBy>
  <cp:revision>75</cp:revision>
  <dcterms:created xsi:type="dcterms:W3CDTF">2009-10-21T10:13:42Z</dcterms:created>
  <dcterms:modified xsi:type="dcterms:W3CDTF">2014-10-15T17:14:30Z</dcterms:modified>
</cp:coreProperties>
</file>