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7" r:id="rId9"/>
    <p:sldId id="271" r:id="rId10"/>
    <p:sldId id="269" r:id="rId11"/>
    <p:sldId id="266" r:id="rId12"/>
    <p:sldId id="268" r:id="rId13"/>
    <p:sldId id="270" r:id="rId14"/>
    <p:sldId id="263" r:id="rId15"/>
    <p:sldId id="264" r:id="rId16"/>
  </p:sldIdLst>
  <p:sldSz cx="9144000" cy="6858000" type="screen4x3"/>
  <p:notesSz cx="9998075" cy="68659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2" autoAdjust="0"/>
    <p:restoredTop sz="94660"/>
  </p:normalViewPr>
  <p:slideViewPr>
    <p:cSldViewPr>
      <p:cViewPr varScale="1">
        <p:scale>
          <a:sx n="92" d="100"/>
          <a:sy n="92" d="100"/>
        </p:scale>
        <p:origin x="6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63262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E6D28C05-946A-49DD-A7B1-BE8C38B585B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63262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13B4EDE1-3177-4041-86A1-F61D7F27F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0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2613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F266B-201D-4B42-A6AE-6242E64AC2D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92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0125" y="3303588"/>
            <a:ext cx="7997825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2613" y="652145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00085-D2D3-4836-A532-87A855D2C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8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0085-D2D3-4836-A532-87A855D2C7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0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365041DA-E3E9-46EC-9E6B-C4BCA9D75DD6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4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7C64-D91C-4C67-9B5C-59C6735468B7}" type="datetime1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8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EC53-610E-4D2B-8D68-8177988573E5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2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ECA1-0287-4B0E-9B07-D75EF53D69A9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6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3FD1-8127-45FE-8AC4-D6B82D8BFA28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F744-8CF7-46B1-8743-0AF34097CF08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8D70-FC23-450B-B2D9-22D536F43A6F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6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946D-514E-4BFD-9D4C-F1A81055F939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4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5921-D130-49ED-9AB4-8C7400E6D033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E2D8-0D9C-4F6C-B6D0-E318914E636C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2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B854-8133-4282-9D3D-9475D168024E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3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2A25-BDDF-4244-B38D-3F70C270D023}" type="datetime1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0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F866-66A2-473E-B24A-384C285B201F}" type="datetime1">
              <a:rPr lang="ru-RU" smtClean="0"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3207-66AC-4502-83BC-B0797EE80FA4}" type="datetime1">
              <a:rPr lang="ru-RU" smtClean="0"/>
              <a:t>16.03.2016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8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8FF3-619E-41B4-98BE-AEEC8AB935CF}" type="datetime1">
              <a:rPr lang="ru-RU" smtClean="0"/>
              <a:t>16.03.2016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2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7D78-B7D8-49A5-B432-A3785DF428AF}" type="datetime1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5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E93-C5E9-4D5D-89EA-61496044C637}" type="datetime1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8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B8765A-1B2E-403C-BEC2-8207DC50D8EB}" type="datetime1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06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6146" y="2564904"/>
            <a:ext cx="9324528" cy="165576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b="1" dirty="0" smtClean="0"/>
              <a:t>Проектирование локальной вычислительной сети предприятия</a:t>
            </a:r>
            <a:endParaRPr lang="ru-RU" sz="44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021" y="5258299"/>
            <a:ext cx="5256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выполнили студенты группы 2КС1.4:</a:t>
            </a:r>
          </a:p>
          <a:p>
            <a:r>
              <a:rPr lang="ru-RU" sz="1600" dirty="0" smtClean="0"/>
              <a:t>Руднева Мария Андреевна,</a:t>
            </a:r>
          </a:p>
          <a:p>
            <a:r>
              <a:rPr lang="ru-RU" sz="1600" dirty="0" err="1" smtClean="0"/>
              <a:t>Хлусов</a:t>
            </a:r>
            <a:r>
              <a:rPr lang="ru-RU" sz="1600" dirty="0" smtClean="0"/>
              <a:t> Николай  Павлович,</a:t>
            </a:r>
          </a:p>
          <a:p>
            <a:r>
              <a:rPr lang="ru-RU" sz="1600" dirty="0" err="1" smtClean="0"/>
              <a:t>Фрик</a:t>
            </a:r>
            <a:r>
              <a:rPr lang="ru-RU" sz="1600" dirty="0" smtClean="0"/>
              <a:t> Александр Сергеевич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282" t="9977" r="68252" b="73774"/>
          <a:stretch/>
        </p:blipFill>
        <p:spPr bwMode="auto">
          <a:xfrm>
            <a:off x="787163" y="0"/>
            <a:ext cx="7557907" cy="2267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0666"/>
            <a:ext cx="4149460" cy="24375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407395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Название секции: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компьютерное моделирование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97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2" y="927533"/>
            <a:ext cx="9155072" cy="593046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8122" y="0"/>
            <a:ext cx="7886700" cy="92089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Макет сети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590" y="-156195"/>
            <a:ext cx="9396536" cy="920899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Смета закупки оборудования</a:t>
            </a:r>
            <a:endParaRPr lang="ru-RU" sz="4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117611"/>
              </p:ext>
            </p:extLst>
          </p:nvPr>
        </p:nvGraphicFramePr>
        <p:xfrm>
          <a:off x="0" y="764704"/>
          <a:ext cx="9144001" cy="577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23"/>
                <a:gridCol w="3742329"/>
                <a:gridCol w="765998"/>
                <a:gridCol w="667900"/>
                <a:gridCol w="1753239"/>
                <a:gridCol w="1816912"/>
              </a:tblGrid>
              <a:tr h="394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шт. (руб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Сервер </a:t>
                      </a:r>
                      <a:endParaRPr lang="ru-RU" sz="1600" kern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Intel</a:t>
                      </a:r>
                      <a:r>
                        <a:rPr lang="ru-RU" sz="1600" kern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Квадро</a:t>
                      </a:r>
                      <a:r>
                        <a:rPr lang="ru-RU" sz="1600" kern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2208 2U 4x </a:t>
                      </a:r>
                      <a:r>
                        <a:rPr lang="ru-RU" sz="1600" kern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Xeon</a:t>
                      </a:r>
                      <a:r>
                        <a:rPr lang="ru-RU" sz="1600" kern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E5-46xx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шт.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554 926,00 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554 926,00 ₽ </a:t>
                      </a:r>
                    </a:p>
                  </a:txBody>
                  <a:tcPr marL="9525" marR="9525" marT="9525" marB="0"/>
                </a:tc>
              </a:tr>
              <a:tr h="48727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Маршрутизатор TP-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TL-R460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шт.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930,00 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930,00 ₽ </a:t>
                      </a:r>
                    </a:p>
                  </a:txBody>
                  <a:tcPr marL="9525" marR="9525" marT="9525" marB="0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Коммутатор (4 порта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D-link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DES-1100-06MP/A1A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шт.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12 490,00 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980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,00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₽ </a:t>
                      </a:r>
                    </a:p>
                  </a:txBody>
                  <a:tcPr marL="9525" marR="9525" marT="9525" marB="0"/>
                </a:tc>
              </a:tr>
              <a:tr h="62124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Коммутатор (8 портов)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TP-LINK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TL-SG2210P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шт.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13 634,00 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27 268,00 ₽</a:t>
                      </a:r>
                    </a:p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Коммутатор (2 порта)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 err="1">
                          <a:solidFill>
                            <a:srgbClr val="2B2B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Ubiquiti</a:t>
                      </a:r>
                      <a:r>
                        <a:rPr lang="ru-RU" sz="1600" dirty="0">
                          <a:solidFill>
                            <a:srgbClr val="2B2B2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ERLite-3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шт.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8 018,00 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8 018,00₽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Мониторный громкоговоритель 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 BX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шт.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9 300,00 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9 300,00 ₽ </a:t>
                      </a:r>
                    </a:p>
                  </a:txBody>
                  <a:tcPr marL="9525" marR="9525" marT="9525" marB="0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Интерактивная доска 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INTERWRITE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 BOARD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шт.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62 000,00 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62 000,00 ₽ </a:t>
                      </a:r>
                    </a:p>
                  </a:txBody>
                  <a:tcPr marL="9525" marR="9525" marT="9525" marB="0"/>
                </a:tc>
              </a:tr>
              <a:tr h="394973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Проектор 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Oldi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PJ11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шт.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9 990,00 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9 990,00 ₽ </a:t>
                      </a:r>
                    </a:p>
                  </a:txBody>
                  <a:tcPr marL="9525" marR="9525" marT="9525" marB="0"/>
                </a:tc>
              </a:tr>
              <a:tr h="394973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МФУ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 Photosmart C4483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шт.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3 500,00 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3 500,00 ₽ </a:t>
                      </a:r>
                    </a:p>
                  </a:txBody>
                  <a:tcPr marL="9525" marR="9525" marT="9525" marB="0"/>
                </a:tc>
              </a:tr>
              <a:tr h="3949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+mn-lt"/>
                        </a:rPr>
                        <a:t>Итог</a:t>
                      </a:r>
                      <a:r>
                        <a:rPr lang="en-US" sz="1800" dirty="0" smtClean="0">
                          <a:latin typeface="+mn-lt"/>
                        </a:rPr>
                        <a:t>: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700 912,00 ₽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820830"/>
              </p:ext>
            </p:extLst>
          </p:nvPr>
        </p:nvGraphicFramePr>
        <p:xfrm>
          <a:off x="179512" y="980728"/>
          <a:ext cx="8856983" cy="567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354"/>
                <a:gridCol w="6697461"/>
                <a:gridCol w="1512168"/>
              </a:tblGrid>
              <a:tr h="40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Трассировка кабеля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 ₽ </a:t>
                      </a:r>
                    </a:p>
                  </a:txBody>
                  <a:tcPr marL="9525" marR="9525" marT="9525" marB="0" anchor="ctr"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Сверление стен из кирпича или бетона до 300 мм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 розеток RJ45, RJ12, RJ11 в/на короб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000,00 ₽ </a:t>
                      </a:r>
                    </a:p>
                  </a:txBody>
                  <a:tcPr marL="9525" marR="9525" marT="9525" marB="0" anchor="ctr"/>
                </a:tc>
              </a:tr>
              <a:tr h="60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-панелей, кроссов, активного оборудования на стену с бетонными и кирпичными поверхностями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900,00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Укладка кабеля в кабель-канал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 ₽ </a:t>
                      </a:r>
                    </a:p>
                  </a:txBody>
                  <a:tcPr marL="9525" marR="9525" marT="9525" marB="0" anchor="ctr"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 настенного шкафа 19"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 ₽ </a:t>
                      </a:r>
                    </a:p>
                  </a:txBody>
                  <a:tcPr marL="9525" marR="9525" marT="9525" marB="0" anchor="ctr"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Установка и подключение розетки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400,00 ₽ </a:t>
                      </a:r>
                    </a:p>
                  </a:txBody>
                  <a:tcPr marL="9525" marR="9525" marT="9525" marB="0" anchor="ctr"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Кроссирование 1-го порта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-панели, кросс-панели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портов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Маркировка розеток и портов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Укладка кабеля многопарного 10-50 пар в короб, в лотки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60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Сборка модульного шкафа (цоколи, направляющие, крыша, стенки)*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 ₽ </a:t>
                      </a:r>
                    </a:p>
                  </a:txBody>
                  <a:tcPr marL="9525" marR="9525" marT="9525" marB="0" anchor="ctr"/>
                </a:tc>
              </a:tr>
              <a:tr h="402139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Итог: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13 800,00 ₽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4959" y="0"/>
            <a:ext cx="6035628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Монтажные работы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216" y="2540437"/>
            <a:ext cx="8784976" cy="1240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Общая </a:t>
            </a:r>
            <a:r>
              <a:rPr lang="ru-RU" sz="2400" dirty="0"/>
              <a:t>стоимость = </a:t>
            </a:r>
            <a:r>
              <a:rPr lang="ru-RU" sz="2400" dirty="0"/>
              <a:t>700 912,00 ₽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+ 13 800,00 ₽ </a:t>
            </a:r>
            <a:r>
              <a:rPr lang="ru-RU" sz="2400" dirty="0" smtClean="0"/>
              <a:t>= </a:t>
            </a:r>
            <a:r>
              <a:rPr lang="ru-RU" sz="2400" dirty="0"/>
              <a:t>714 712,00 ₽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1889"/>
            <a:ext cx="4735308" cy="3158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41" y="0"/>
            <a:ext cx="4177859" cy="27809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821" y="23211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пункте «Смета закупки оборудования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 «Работы по установке и настройке» приведены данные и расчеты используемого оборудования.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8068" y="3782380"/>
            <a:ext cx="4066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Общая стоимость организации ЛВС с расчетом затрат на оборудование и выполнение монтажных работ составила </a:t>
            </a:r>
            <a:endParaRPr lang="ru-RU" sz="2400" dirty="0" smtClean="0"/>
          </a:p>
          <a:p>
            <a:pPr algn="r"/>
            <a:r>
              <a:rPr lang="ru-RU" sz="2400" dirty="0"/>
              <a:t>714 712,00 </a:t>
            </a:r>
            <a:r>
              <a:rPr lang="ru-RU" sz="2400" dirty="0" smtClean="0"/>
              <a:t>₽. 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13467" y="6322150"/>
            <a:ext cx="417516" cy="377825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2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Заключение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88" y="827646"/>
            <a:ext cx="8398460" cy="914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Работа отвечает следующим требованиям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1028" name="Picture 4" descr="http://static.wixstatic.com/media/4aad32_62e68aacb6554a9cb7a8fab6c9c70800.jpg_srz_700_500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8" y="3589891"/>
            <a:ext cx="4045738" cy="28898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18" y="1689908"/>
            <a:ext cx="4621173" cy="24194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439493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 оптимизация выбора технологического   оборудования;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бюджетность</a:t>
            </a:r>
            <a:r>
              <a:rPr lang="ru-RU" sz="2000" dirty="0"/>
              <a:t> проекта;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выполнение расчетов с использованием электронных таблиц.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996" y="164605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надежность ЛВС;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дифференцированный подход при выборе активного оборудования сети;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выполнение схем проекта с использованием САПР;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Список используемой литературы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17387"/>
            <a:ext cx="8686800" cy="4153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2400" dirty="0" err="1"/>
              <a:t>Олифер</a:t>
            </a:r>
            <a:r>
              <a:rPr lang="ru-RU" sz="2400" dirty="0"/>
              <a:t> В. Компьютерные сети. Принципы, технологии, протоколы: Учебник для вузов. 4-е изд., С-Пб.: Питер, 2010.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Ватаманюк</a:t>
            </a:r>
            <a:r>
              <a:rPr lang="ru-RU" sz="2400" dirty="0" smtClean="0"/>
              <a:t> </a:t>
            </a:r>
            <a:r>
              <a:rPr lang="ru-RU" sz="2400" dirty="0"/>
              <a:t>А. Создание, обслуживание и администрирование сетей на 100%. С-Пб.: Питер, 2010г.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Станек</a:t>
            </a:r>
            <a:r>
              <a:rPr lang="ru-RU" sz="2400" dirty="0" smtClean="0"/>
              <a:t> </a:t>
            </a:r>
            <a:r>
              <a:rPr lang="ru-RU" sz="2400" dirty="0"/>
              <a:t>Уильям Р. Командная строка </a:t>
            </a:r>
            <a:r>
              <a:rPr lang="ru-RU" sz="2400" dirty="0" err="1"/>
              <a:t>Microsoft</a:t>
            </a:r>
            <a:r>
              <a:rPr lang="ru-RU" sz="2400" dirty="0"/>
              <a:t> </a:t>
            </a:r>
            <a:r>
              <a:rPr lang="ru-RU" sz="2400" dirty="0" err="1"/>
              <a:t>Windows</a:t>
            </a:r>
            <a:r>
              <a:rPr lang="ru-RU" sz="2400" dirty="0"/>
              <a:t>. Справочник администратора. С-Пб.: БХВ-Петербург, 2009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b="1" dirty="0"/>
              <a:t> </a:t>
            </a:r>
            <a:r>
              <a:rPr lang="ru-RU" sz="2400" b="1" dirty="0" err="1" smtClean="0"/>
              <a:t>Программно</a:t>
            </a:r>
            <a:r>
              <a:rPr lang="ru-RU" sz="2400" b="1" dirty="0" smtClean="0"/>
              <a:t> </a:t>
            </a:r>
            <a:r>
              <a:rPr lang="ru-RU" sz="2400" b="1" dirty="0"/>
              <a:t>– техническое обеспечение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. САПР Компас-3</a:t>
            </a:r>
            <a:r>
              <a:rPr lang="en-US" sz="2400" dirty="0"/>
              <a:t>D</a:t>
            </a:r>
            <a:r>
              <a:rPr lang="ru-RU" sz="2400" dirty="0" smtClean="0"/>
              <a:t>.</a:t>
            </a:r>
            <a:endParaRPr lang="ru-RU" sz="1600" dirty="0"/>
          </a:p>
        </p:txBody>
      </p:sp>
      <p:pic>
        <p:nvPicPr>
          <p:cNvPr id="4" name="Picture 2" descr="http://tritty.com/images/covers/web_hosting_serv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3137447" cy="15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3671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Содержание</a:t>
            </a:r>
            <a:r>
              <a:rPr lang="en-US" sz="4800" dirty="0" smtClean="0"/>
              <a:t> </a:t>
            </a:r>
            <a:r>
              <a:rPr lang="ru-RU" sz="4800" dirty="0" smtClean="0"/>
              <a:t>работы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98467"/>
            <a:ext cx="5358735" cy="35283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1350507"/>
            <a:ext cx="63367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Введение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Разработка </a:t>
            </a:r>
            <a:r>
              <a:rPr lang="ru-RU" sz="2000" dirty="0"/>
              <a:t>локальной вычислительной сети.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Определение информационных потоков в сети компании.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Размещение сервера.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План помещения.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Выбор топологии ЛВС компании.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Выбор активного оборудования </a:t>
            </a:r>
            <a:endParaRPr lang="ru-RU" sz="2000" dirty="0" smtClean="0"/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и </a:t>
            </a:r>
            <a:r>
              <a:rPr lang="ru-RU" sz="2000" dirty="0"/>
              <a:t>составление сметы затрат </a:t>
            </a:r>
            <a:r>
              <a:rPr lang="ru-RU" sz="2000" dirty="0" smtClean="0"/>
              <a:t>на </a:t>
            </a:r>
            <a:r>
              <a:rPr lang="ru-RU" sz="2000" dirty="0"/>
              <a:t>создание ЛВС. </a:t>
            </a:r>
          </a:p>
          <a:p>
            <a:endParaRPr lang="ru-RU" sz="2000" dirty="0" smtClean="0"/>
          </a:p>
          <a:p>
            <a:r>
              <a:rPr lang="ru-RU" sz="2000" dirty="0" smtClean="0"/>
              <a:t>Заключение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Список </a:t>
            </a:r>
            <a:r>
              <a:rPr lang="ru-RU" sz="2000" dirty="0"/>
              <a:t>используемой </a:t>
            </a:r>
            <a:r>
              <a:rPr lang="ru-RU" sz="2000" dirty="0" smtClean="0"/>
              <a:t>литературы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1052736"/>
          </a:xfrm>
        </p:spPr>
        <p:txBody>
          <a:bodyPr/>
          <a:lstStyle/>
          <a:p>
            <a:pPr algn="ctr"/>
            <a:r>
              <a:rPr lang="ru-RU" sz="4800" b="1" dirty="0" smtClean="0"/>
              <a:t>Введение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4928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Для построения высокопроизводительной (локальной вычислительной сети) ЛВС</a:t>
            </a:r>
            <a:r>
              <a:rPr lang="ru-RU" sz="2000" dirty="0"/>
              <a:t>, </a:t>
            </a:r>
            <a:r>
              <a:rPr lang="ru-RU" sz="2000" dirty="0" smtClean="0"/>
              <a:t>обладающей </a:t>
            </a:r>
            <a:r>
              <a:rPr lang="ru-RU" sz="2000" dirty="0"/>
              <a:t>высокой надежностью, гибкостью и универсальностью, </a:t>
            </a:r>
            <a:r>
              <a:rPr lang="ru-RU" sz="2000" dirty="0" smtClean="0"/>
              <a:t>необходимо </a:t>
            </a:r>
            <a:r>
              <a:rPr lang="ru-RU" sz="2000" dirty="0"/>
              <a:t>соблюдать следующие принципы построения локальных вычислительных сетей:</a:t>
            </a:r>
          </a:p>
          <a:p>
            <a:pPr lvl="0" algn="just"/>
            <a:r>
              <a:rPr lang="ru-RU" sz="2000" dirty="0"/>
              <a:t>ЛВС </a:t>
            </a:r>
            <a:r>
              <a:rPr lang="ru-RU" sz="2000" dirty="0" smtClean="0"/>
              <a:t>должна</a:t>
            </a:r>
            <a:r>
              <a:rPr lang="en-US" sz="2000" dirty="0" smtClean="0"/>
              <a:t> </a:t>
            </a:r>
            <a:r>
              <a:rPr lang="ru-RU" sz="2000" dirty="0" smtClean="0"/>
              <a:t>совмещаться </a:t>
            </a:r>
            <a:r>
              <a:rPr lang="ru-RU" sz="2000" dirty="0"/>
              <a:t>с современными технологиями и оборудованием для дальнейшего расширения.</a:t>
            </a:r>
          </a:p>
          <a:p>
            <a:pPr lvl="0" algn="just"/>
            <a:r>
              <a:rPr lang="ru-RU" sz="2000" dirty="0"/>
              <a:t>Должна иметь высокую надежность и устойчивость к </a:t>
            </a:r>
            <a:r>
              <a:rPr lang="ru-RU" sz="2000" dirty="0" smtClean="0"/>
              <a:t>отказам</a:t>
            </a:r>
            <a:r>
              <a:rPr lang="en-US" sz="2000" dirty="0"/>
              <a:t>.</a:t>
            </a:r>
            <a:endParaRPr lang="ru-RU" sz="2000" dirty="0"/>
          </a:p>
          <a:p>
            <a:pPr lvl="0" algn="just"/>
            <a:r>
              <a:rPr lang="ru-RU" sz="2000" dirty="0"/>
              <a:t>В ЛВС должны быть реализованы средства </a:t>
            </a:r>
            <a:r>
              <a:rPr lang="ru-RU" sz="2000" dirty="0" smtClean="0"/>
              <a:t>защиты</a:t>
            </a:r>
            <a:r>
              <a:rPr lang="en-US" sz="2000" dirty="0" smtClean="0"/>
              <a:t> </a:t>
            </a:r>
            <a:r>
              <a:rPr lang="ru-RU" sz="2000" dirty="0" smtClean="0"/>
              <a:t>информации</a:t>
            </a:r>
            <a:r>
              <a:rPr lang="ru-RU" sz="2000" dirty="0"/>
              <a:t>.</a:t>
            </a:r>
          </a:p>
          <a:p>
            <a:pPr lvl="0" algn="just"/>
            <a:r>
              <a:rPr lang="ru-RU" sz="2000" dirty="0"/>
              <a:t>Построение и эксплуатация ЛВС должны соответствовать общепринятым моделям и стандартам.</a:t>
            </a:r>
          </a:p>
          <a:p>
            <a:pPr lvl="0" algn="just"/>
            <a:r>
              <a:rPr lang="ru-RU" sz="2000" dirty="0"/>
              <a:t>При изменении в структуре предприятия ЛВС должна легко изменять свою логическую структуру.</a:t>
            </a:r>
          </a:p>
          <a:p>
            <a:pPr lvl="0" algn="just"/>
            <a:r>
              <a:rPr lang="ru-RU" sz="2000" dirty="0"/>
              <a:t>Локальная сеть должна иметь возможность подключения к территориально-удаленным сетям для объединения в единую сеть (например, технология VLAN</a:t>
            </a:r>
            <a:r>
              <a:rPr lang="ru-RU" sz="2000" dirty="0" smtClean="0"/>
              <a:t>).</a:t>
            </a:r>
            <a:endParaRPr lang="ru-RU" dirty="0"/>
          </a:p>
          <a:p>
            <a:endParaRPr lang="ru-RU" sz="1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38" y="360807"/>
            <a:ext cx="8407846" cy="10081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Технические требования</a:t>
            </a:r>
            <a:br>
              <a:rPr lang="ru-RU" sz="4400" b="1" dirty="0" smtClean="0"/>
            </a:br>
            <a:r>
              <a:rPr lang="ru-RU" sz="4800" b="1" dirty="0"/>
              <a:t> к </a:t>
            </a:r>
            <a:r>
              <a:rPr lang="ru-RU" sz="4800" b="1" dirty="0" smtClean="0"/>
              <a:t>разрабатываемой</a:t>
            </a:r>
            <a:r>
              <a:rPr lang="ru-RU" sz="4400" b="1" dirty="0" smtClean="0"/>
              <a:t> </a:t>
            </a:r>
            <a:r>
              <a:rPr lang="ru-RU" sz="4800" b="1" dirty="0"/>
              <a:t>ЛВС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47" y="1327442"/>
            <a:ext cx="3748666" cy="28021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67" y="1368919"/>
            <a:ext cx="5400600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/>
              <a:t>1. Число </a:t>
            </a:r>
            <a:r>
              <a:rPr lang="ru-RU" sz="2000" i="1" dirty="0"/>
              <a:t>персональных компьютеров </a:t>
            </a:r>
            <a:r>
              <a:rPr lang="ru-RU" sz="2000" i="1" dirty="0" smtClean="0"/>
              <a:t>– 18.</a:t>
            </a:r>
          </a:p>
          <a:p>
            <a:pPr marL="0" indent="0">
              <a:buNone/>
            </a:pPr>
            <a:r>
              <a:rPr lang="ru-RU" sz="2000" i="1" dirty="0" smtClean="0"/>
              <a:t>2. Число </a:t>
            </a:r>
            <a:r>
              <a:rPr lang="ru-RU" sz="2000" i="1" dirty="0"/>
              <a:t>помещений – </a:t>
            </a:r>
            <a:r>
              <a:rPr lang="ru-RU" sz="2000" i="1" dirty="0" smtClean="0"/>
              <a:t>7.</a:t>
            </a:r>
            <a:endParaRPr lang="ru-RU" sz="2000" i="1" dirty="0"/>
          </a:p>
          <a:p>
            <a:pPr marL="0" indent="0">
              <a:buNone/>
            </a:pPr>
            <a:r>
              <a:rPr lang="ru-RU" sz="2000" i="1" dirty="0" smtClean="0"/>
              <a:t>3. </a:t>
            </a:r>
            <a:r>
              <a:rPr lang="ru-RU" sz="2000" i="1" dirty="0"/>
              <a:t>Отделы предприятия </a:t>
            </a:r>
            <a:r>
              <a:rPr lang="ru-RU" sz="2000" i="1" dirty="0" smtClean="0"/>
              <a:t>4</a:t>
            </a:r>
            <a:r>
              <a:rPr lang="ru-RU" sz="2000" i="1" dirty="0"/>
              <a:t>: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3807305"/>
            <a:ext cx="8990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демонстрационный </a:t>
            </a:r>
            <a:r>
              <a:rPr lang="ru-RU" dirty="0" smtClean="0"/>
              <a:t> отдел(3 </a:t>
            </a:r>
            <a:r>
              <a:rPr lang="ru-RU" dirty="0"/>
              <a:t>чел.) — занимается демонстрацией образцов продукции, предлагаемой клиентам;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отдел оформления </a:t>
            </a:r>
            <a:r>
              <a:rPr lang="ru-RU" dirty="0"/>
              <a:t>заказов (8 чел.) — принимает заказы от клиентов, зани­мается их оформлением и выдает оплаченный товар, т.е. непосредствен­но работает с клиентами;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отдел информационной </a:t>
            </a:r>
            <a:r>
              <a:rPr lang="ru-RU" dirty="0"/>
              <a:t>и технической поддержки (2 чел.) — поддерживает работоспособность программно-аппаратного комплекса;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финансовый </a:t>
            </a:r>
            <a:r>
              <a:rPr lang="ru-RU" dirty="0" smtClean="0"/>
              <a:t>отдел (4 </a:t>
            </a:r>
            <a:r>
              <a:rPr lang="ru-RU" dirty="0"/>
              <a:t>чел.) — состоит из трех служб (бухгалтерская, кадро­вая, касса).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90738"/>
            <a:ext cx="6405417" cy="4815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028" y="1883812"/>
            <a:ext cx="2596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директор предприятия-1 рабочая станция;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демонстрационный отдел-3 рабочие станции;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отдел оформления заказов-8 рабочих станций;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отел информационной и технической поддержки-2 рабочие станции;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финансовый отдел-4 рабочие станции.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97768" y="19305"/>
            <a:ext cx="8686800" cy="145626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Информационные потоки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7768" y="1058595"/>
            <a:ext cx="8845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 предприятии существует два типа потока информации,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которая изменяется во время работы предприятия.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52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5408" y="3356992"/>
            <a:ext cx="9130696" cy="3257700"/>
            <a:chOff x="107505" y="1722340"/>
            <a:chExt cx="8962399" cy="4811000"/>
          </a:xfrm>
        </p:grpSpPr>
        <p:cxnSp>
          <p:nvCxnSpPr>
            <p:cNvPr id="21" name="Прямая со стрелкой 20"/>
            <p:cNvCxnSpPr/>
            <p:nvPr/>
          </p:nvCxnSpPr>
          <p:spPr>
            <a:xfrm flipV="1">
              <a:off x="1373178" y="2780928"/>
              <a:ext cx="850813" cy="1313955"/>
            </a:xfrm>
            <a:prstGeom prst="straightConnector1">
              <a:avLst/>
            </a:prstGeom>
            <a:ln w="635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984606" y="2370548"/>
              <a:ext cx="1093629" cy="1723790"/>
            </a:xfrm>
            <a:prstGeom prst="straightConnector1">
              <a:avLst/>
            </a:prstGeom>
            <a:ln w="50800">
              <a:solidFill>
                <a:srgbClr val="00B0F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3193456" y="2984557"/>
              <a:ext cx="43966" cy="1098475"/>
            </a:xfrm>
            <a:prstGeom prst="straightConnector1">
              <a:avLst/>
            </a:prstGeom>
            <a:ln w="50800">
              <a:solidFill>
                <a:srgbClr val="00B0F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V="1">
              <a:off x="3635896" y="2996952"/>
              <a:ext cx="0" cy="1098476"/>
            </a:xfrm>
            <a:prstGeom prst="straightConnector1">
              <a:avLst/>
            </a:prstGeom>
            <a:ln w="635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5453097" y="2995863"/>
              <a:ext cx="43966" cy="1098475"/>
            </a:xfrm>
            <a:prstGeom prst="straightConnector1">
              <a:avLst/>
            </a:prstGeom>
            <a:ln w="50800">
              <a:solidFill>
                <a:srgbClr val="00B0F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V="1">
              <a:off x="5940152" y="2995863"/>
              <a:ext cx="0" cy="1098476"/>
            </a:xfrm>
            <a:prstGeom prst="straightConnector1">
              <a:avLst/>
            </a:prstGeom>
            <a:ln w="635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 flipV="1">
              <a:off x="6853580" y="2370548"/>
              <a:ext cx="1242495" cy="1712484"/>
            </a:xfrm>
            <a:prstGeom prst="straightConnector1">
              <a:avLst/>
            </a:prstGeom>
            <a:ln w="50800">
              <a:solidFill>
                <a:srgbClr val="00B0F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flipH="1" flipV="1">
              <a:off x="6746213" y="2780928"/>
              <a:ext cx="955752" cy="1313410"/>
            </a:xfrm>
            <a:prstGeom prst="straightConnector1">
              <a:avLst/>
            </a:prstGeom>
            <a:ln w="635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Скругленный прямоугольник 9"/>
            <p:cNvSpPr/>
            <p:nvPr/>
          </p:nvSpPr>
          <p:spPr>
            <a:xfrm>
              <a:off x="107505" y="4095426"/>
              <a:ext cx="2284104" cy="120578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Демонстрационный </a:t>
              </a:r>
            </a:p>
            <a:p>
              <a:pPr algn="ctr"/>
              <a:r>
                <a:rPr lang="ru-RU" sz="1400" dirty="0"/>
                <a:t>отдел (3 чел</a:t>
              </a:r>
              <a:r>
                <a:rPr lang="ru-RU" sz="1400" dirty="0" smtClean="0"/>
                <a:t>.)</a:t>
              </a:r>
              <a:endParaRPr lang="ru-RU" sz="1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524667" y="4095426"/>
              <a:ext cx="2016224" cy="12057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Отдел </a:t>
              </a:r>
              <a:r>
                <a:rPr lang="ru-RU" sz="1400" dirty="0" smtClean="0"/>
                <a:t>оформления </a:t>
              </a:r>
              <a:endParaRPr lang="ru-RU" sz="1400" dirty="0"/>
            </a:p>
            <a:p>
              <a:pPr algn="ctr"/>
              <a:r>
                <a:rPr lang="ru-RU" sz="1400" dirty="0"/>
                <a:t>  заказов (8 чел</a:t>
              </a:r>
              <a:r>
                <a:rPr lang="ru-RU" sz="1400" dirty="0" smtClean="0"/>
                <a:t>.)</a:t>
              </a:r>
              <a:endParaRPr lang="ru-RU" sz="14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673949" y="4083032"/>
              <a:ext cx="2016224" cy="121817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Финансовый </a:t>
              </a:r>
              <a:r>
                <a:rPr lang="ru-RU" sz="1400" dirty="0" smtClean="0"/>
                <a:t>отдел</a:t>
              </a:r>
            </a:p>
            <a:p>
              <a:pPr algn="ctr"/>
              <a:r>
                <a:rPr lang="ru-RU" sz="1400" dirty="0" smtClean="0"/>
                <a:t> </a:t>
              </a:r>
              <a:r>
                <a:rPr lang="ru-RU" sz="1400" dirty="0" smtClean="0"/>
                <a:t>(4 чел.)</a:t>
              </a:r>
              <a:endParaRPr lang="ru-RU" sz="14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830763" y="4095426"/>
              <a:ext cx="2239141" cy="12057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Отдел </a:t>
              </a:r>
              <a:r>
                <a:rPr lang="ru-RU" sz="1400" dirty="0" smtClean="0"/>
                <a:t>информационной и </a:t>
              </a:r>
              <a:endParaRPr lang="ru-RU" sz="1400" dirty="0"/>
            </a:p>
            <a:p>
              <a:pPr algn="ctr"/>
              <a:r>
                <a:rPr lang="ru-RU" sz="1400" dirty="0"/>
                <a:t>технической поддержки (2 чел</a:t>
              </a:r>
              <a:r>
                <a:rPr lang="ru-RU" sz="1400" dirty="0" smtClean="0"/>
                <a:t>.)</a:t>
              </a:r>
              <a:endParaRPr lang="ru-RU" sz="14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64626" y="1722340"/>
              <a:ext cx="4752528" cy="10081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Генеральный </a:t>
              </a:r>
            </a:p>
            <a:p>
              <a:pPr algn="ctr"/>
              <a:r>
                <a:rPr lang="ru-RU" sz="2000" dirty="0" smtClean="0"/>
                <a:t>директор</a:t>
              </a:r>
              <a:endParaRPr lang="ru-RU" sz="2000" dirty="0"/>
            </a:p>
          </p:txBody>
        </p:sp>
        <p:cxnSp>
          <p:nvCxnSpPr>
            <p:cNvPr id="70" name="Прямая со стрелкой 69"/>
            <p:cNvCxnSpPr/>
            <p:nvPr/>
          </p:nvCxnSpPr>
          <p:spPr>
            <a:xfrm flipV="1">
              <a:off x="467604" y="5797049"/>
              <a:ext cx="2127631" cy="7992"/>
            </a:xfrm>
            <a:prstGeom prst="straightConnector1">
              <a:avLst/>
            </a:prstGeom>
            <a:ln w="50800">
              <a:solidFill>
                <a:srgbClr val="00B0F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V="1">
              <a:off x="467604" y="6399681"/>
              <a:ext cx="2127631" cy="7992"/>
            </a:xfrm>
            <a:prstGeom prst="straightConnector1">
              <a:avLst/>
            </a:prstGeom>
            <a:ln w="50800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Прямоугольник 72"/>
            <p:cNvSpPr/>
            <p:nvPr/>
          </p:nvSpPr>
          <p:spPr>
            <a:xfrm>
              <a:off x="2906695" y="5566216"/>
              <a:ext cx="4501654" cy="376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Распоряжения и оперативная </a:t>
              </a:r>
              <a:r>
                <a:rPr lang="ru-RU" b="1" dirty="0"/>
                <a:t>информация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906695" y="6156455"/>
              <a:ext cx="4572000" cy="3768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 smtClean="0"/>
                <a:t>Доклады</a:t>
              </a:r>
              <a:endParaRPr lang="ru-RU" b="1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-3141" y="1562933"/>
            <a:ext cx="8968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на предприятии присутствует несколько отделов, каждый из которых занимается определенной деятельностью и, следовательно, работает с разной информацией, то предприятие имеет вертикальную структуру, при которой осуществляется разграниченный доступ к информации.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-194852" y="163165"/>
            <a:ext cx="9290140" cy="1399032"/>
          </a:xfrm>
        </p:spPr>
        <p:txBody>
          <a:bodyPr>
            <a:noAutofit/>
          </a:bodyPr>
          <a:lstStyle/>
          <a:p>
            <a:pPr marL="64008"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Организационно-штатная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предприятия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0964"/>
          <a:stretch/>
        </p:blipFill>
        <p:spPr>
          <a:xfrm>
            <a:off x="323528" y="2458056"/>
            <a:ext cx="8424936" cy="432764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14305"/>
            <a:ext cx="8579296" cy="1399032"/>
          </a:xfrm>
        </p:spPr>
        <p:txBody>
          <a:bodyPr>
            <a:noAutofit/>
          </a:bodyPr>
          <a:lstStyle/>
          <a:p>
            <a:pPr marL="64008" algn="ctr"/>
            <a:r>
              <a:rPr lang="ru-RU" sz="4800" b="1" dirty="0" smtClean="0"/>
              <a:t>План помещения</a:t>
            </a:r>
            <a:endParaRPr lang="ru-RU"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98072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Одним из главных этапов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проектирования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является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создания плана помещения.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этом в зависимости от типа сети возникает вопрос об ограничении длины кабельного сегмента. Это может быть несущественно для небольшого офиса, однако, если сеть охватывает несколько этажей здания,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то необходима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установка дополнительных репитеров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repeater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"/>
          <a:stretch/>
        </p:blipFill>
        <p:spPr>
          <a:xfrm>
            <a:off x="179512" y="1681769"/>
            <a:ext cx="5315171" cy="3960440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58675" y="1690795"/>
            <a:ext cx="367240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Font typeface="Wingdings" panose="05000000000000000000" pitchFamily="2" charset="2"/>
              <a:buChar char="ü"/>
            </a:pPr>
            <a:r>
              <a:rPr lang="ru-RU" sz="1700" dirty="0" smtClean="0"/>
              <a:t>необходимость обеспечить постоянный доступ к серверу для технического обслуживания; </a:t>
            </a:r>
          </a:p>
          <a:p>
            <a:pPr lvl="0" algn="r">
              <a:buFont typeface="Wingdings" panose="05000000000000000000" pitchFamily="2" charset="2"/>
              <a:buChar char="ü"/>
            </a:pPr>
            <a:r>
              <a:rPr lang="ru-RU" sz="1700" dirty="0" smtClean="0"/>
              <a:t>по </a:t>
            </a:r>
            <a:r>
              <a:rPr lang="ru-RU" sz="1700" dirty="0"/>
              <a:t>соображениям защиты информации требуется ограничить доступ к серверу посторонних лиц.</a:t>
            </a:r>
          </a:p>
          <a:p>
            <a:pPr lvl="0" algn="r">
              <a:buFont typeface="Wingdings" panose="05000000000000000000" pitchFamily="2" charset="2"/>
              <a:buChar char="ü"/>
            </a:pPr>
            <a:r>
              <a:rPr lang="ru-RU" sz="1700" dirty="0"/>
              <a:t>в данной работе единственно возможное место установки сервера, не требующее перестройки внутренних помещений,-это помещение отдела информационной и технической поддержки, так как оно удовлетворяет указанным выше требованиям (обеспечивает постоянный доступ сотрудников данного отдела к серверу; изолированно от других помещений, что ограничивает доступ к серверу посторонних лиц</a:t>
            </a:r>
            <a:r>
              <a:rPr lang="ru-RU" sz="1700" dirty="0" smtClean="0"/>
              <a:t>).</a:t>
            </a:r>
            <a:endParaRPr lang="ru-RU" sz="1700" dirty="0"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778" y="100791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При проектировании данной ЛВС возникает вопрос с </a:t>
            </a:r>
            <a:r>
              <a:rPr lang="ru-RU" dirty="0" smtClean="0"/>
              <a:t>сервером,  </a:t>
            </a:r>
          </a:p>
          <a:p>
            <a:pPr algn="r"/>
            <a:r>
              <a:rPr lang="ru-RU" dirty="0" smtClean="0"/>
              <a:t>где </a:t>
            </a:r>
            <a:r>
              <a:rPr lang="ru-RU" dirty="0"/>
              <a:t>лучше всего установить </a:t>
            </a:r>
            <a:r>
              <a:rPr lang="ru-RU" dirty="0" smtClean="0"/>
              <a:t>сервер?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9631" y="971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выбор места влияют </a:t>
            </a:r>
            <a:endParaRPr lang="ru-RU" dirty="0" smtClean="0"/>
          </a:p>
          <a:p>
            <a:r>
              <a:rPr lang="ru-RU" dirty="0" smtClean="0"/>
              <a:t>следующие </a:t>
            </a:r>
            <a:r>
              <a:rPr lang="ru-RU" dirty="0"/>
              <a:t>факторы: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266" y="5871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После определения места установки сервера можно сразу определить, какое количество кабеля потребуется.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3712" y="112855"/>
            <a:ext cx="794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Размещение сервера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634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8486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Топология ЛВС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84784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ЛВС данного предприятия оптимальной являет­ся топология типа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древовидная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звезда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тем, что она представляет собой более производительную структуру: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компьютер, в том числе и сервер, соединяется отдельным сегментом кабеля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центральным концентратором 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hub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 преимуществом такой сети является ее устойчивость к сбоям, возникающим вследствие неполадок на отдельных ПК или из-за по­вреждений сетевого кабеля.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38" y="1609678"/>
            <a:ext cx="4130175" cy="36915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1190</TotalTime>
  <Words>1116</Words>
  <Application>Microsoft Office PowerPoint</Application>
  <PresentationFormat>Экран (4:3)</PresentationFormat>
  <Paragraphs>222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Небеса</vt:lpstr>
      <vt:lpstr>Презентация PowerPoint</vt:lpstr>
      <vt:lpstr>Содержание работы</vt:lpstr>
      <vt:lpstr>Введение</vt:lpstr>
      <vt:lpstr>Технические требования  к разрабатываемой ЛВС</vt:lpstr>
      <vt:lpstr>Информационные потоки</vt:lpstr>
      <vt:lpstr>Организационно-штатная  структура предприятия</vt:lpstr>
      <vt:lpstr>План помещения</vt:lpstr>
      <vt:lpstr>Презентация PowerPoint</vt:lpstr>
      <vt:lpstr>Топология ЛВС</vt:lpstr>
      <vt:lpstr>Макет сети</vt:lpstr>
      <vt:lpstr>Смета закупки оборудования</vt:lpstr>
      <vt:lpstr>Презентация PowerPoint</vt:lpstr>
      <vt:lpstr>Презентация PowerPoint</vt:lpstr>
      <vt:lpstr>Заключение </vt:lpstr>
      <vt:lpstr>Список используемой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профессиональное образовательное учреждение Политехнический техникум №2 (ГБПОУ ПТ №2)</dc:title>
  <dc:creator>Мария</dc:creator>
  <cp:lastModifiedBy>Ирина Семенычева</cp:lastModifiedBy>
  <cp:revision>71</cp:revision>
  <cp:lastPrinted>2016-03-16T09:46:39Z</cp:lastPrinted>
  <dcterms:created xsi:type="dcterms:W3CDTF">2016-02-22T08:57:23Z</dcterms:created>
  <dcterms:modified xsi:type="dcterms:W3CDTF">2016-03-16T11:31:07Z</dcterms:modified>
</cp:coreProperties>
</file>