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7" r:id="rId10"/>
    <p:sldId id="266" r:id="rId11"/>
    <p:sldId id="268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>
      <p:cViewPr varScale="1">
        <p:scale>
          <a:sx n="92" d="100"/>
          <a:sy n="92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0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2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0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4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7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9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7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4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6146" y="2564904"/>
            <a:ext cx="9324528" cy="1655762"/>
          </a:xfrm>
        </p:spPr>
        <p:txBody>
          <a:bodyPr>
            <a:normAutofit/>
          </a:bodyPr>
          <a:lstStyle/>
          <a:p>
            <a:pPr algn="ctr"/>
            <a:r>
              <a:rPr lang="ru-RU" sz="4400" b="1" smtClean="0"/>
              <a:t>Проектирование локальной вычислительной сети предприятия</a:t>
            </a:r>
            <a:endParaRPr lang="ru-RU" sz="440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66117" y="5229200"/>
            <a:ext cx="5256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выполнили студенты группы 2КС1.4:</a:t>
            </a:r>
          </a:p>
          <a:p>
            <a:r>
              <a:rPr lang="ru-RU" sz="1600" dirty="0" smtClean="0"/>
              <a:t>Руднева Мария Андреевна,</a:t>
            </a:r>
          </a:p>
          <a:p>
            <a:r>
              <a:rPr lang="ru-RU" sz="1600" dirty="0" err="1" smtClean="0"/>
              <a:t>Хлусов</a:t>
            </a:r>
            <a:r>
              <a:rPr lang="ru-RU" sz="1600" dirty="0" smtClean="0"/>
              <a:t> Николай  Павлович,</a:t>
            </a:r>
          </a:p>
          <a:p>
            <a:r>
              <a:rPr lang="ru-RU" sz="1600" dirty="0" err="1" smtClean="0"/>
              <a:t>Фрик</a:t>
            </a:r>
            <a:r>
              <a:rPr lang="ru-RU" sz="1600" dirty="0" smtClean="0"/>
              <a:t> Александр Сергеевич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282" t="9977" r="68252" b="73774"/>
          <a:stretch/>
        </p:blipFill>
        <p:spPr bwMode="auto">
          <a:xfrm>
            <a:off x="787164" y="0"/>
            <a:ext cx="7557907" cy="2267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40050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Название секции: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компьютерное моделирование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97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22" y="0"/>
            <a:ext cx="7886700" cy="920899"/>
          </a:xfrm>
        </p:spPr>
        <p:txBody>
          <a:bodyPr/>
          <a:lstStyle/>
          <a:p>
            <a:pPr algn="ctr"/>
            <a:r>
              <a:rPr lang="ru-RU" dirty="0" smtClean="0"/>
              <a:t>Смета закупки и установки оборудования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726259"/>
              </p:ext>
            </p:extLst>
          </p:nvPr>
        </p:nvGraphicFramePr>
        <p:xfrm>
          <a:off x="648122" y="920895"/>
          <a:ext cx="7886700" cy="593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50"/>
                <a:gridCol w="3096344"/>
                <a:gridCol w="792088"/>
                <a:gridCol w="576064"/>
                <a:gridCol w="1512168"/>
                <a:gridCol w="1567086"/>
              </a:tblGrid>
              <a:tr h="394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 1(руб.)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(руб.)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Сервер </a:t>
                      </a:r>
                      <a:r>
                        <a:rPr lang="ru-RU" sz="1400" kern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</a:t>
                      </a:r>
                      <a:r>
                        <a:rPr lang="ru-RU" sz="14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Квадро</a:t>
                      </a:r>
                      <a:r>
                        <a:rPr lang="ru-RU" sz="14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2208 2U 4x </a:t>
                      </a:r>
                      <a:r>
                        <a:rPr lang="ru-RU" sz="1400" kern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Xeon</a:t>
                      </a:r>
                      <a:r>
                        <a:rPr lang="ru-RU" sz="1400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E5-46xx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ru-RU" sz="13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554 926,00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554 926,00 ₽ </a:t>
                      </a:r>
                    </a:p>
                  </a:txBody>
                  <a:tcPr marL="9525" marR="9525" marT="9525" marB="0" anchor="ctr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Маршрутизатор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TP-Link TL-R460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930,00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930,00 ₽ </a:t>
                      </a:r>
                    </a:p>
                  </a:txBody>
                  <a:tcPr marL="9525" marR="9525" marT="9525" marB="0" anchor="ctr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Коммутатор (4 порта)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D-link DES-1100-06MP/A1A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12 490,00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,00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83086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Коммутатор (8 портов)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TP-LINK TL-SG2210P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13 634,00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13 634,00 ₽ </a:t>
                      </a:r>
                    </a:p>
                  </a:txBody>
                  <a:tcPr marL="9525" marR="9525" marT="9525" marB="0" anchor="ctr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Коммутатор (2 порта)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Ubiquiti ERLite-3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8 018,00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036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,00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Мониторный громкоговоритель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 BX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9 300,00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9 300,00 ₽ </a:t>
                      </a:r>
                    </a:p>
                  </a:txBody>
                  <a:tcPr marL="9525" marR="9525" marT="9525" marB="0" anchor="ctr"/>
                </a:tc>
              </a:tr>
              <a:tr h="587725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Интерактивная доска INTERWRITE DUAL BOARD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62 000,00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62 000,00 ₽ </a:t>
                      </a:r>
                    </a:p>
                  </a:txBody>
                  <a:tcPr marL="9525" marR="9525" marT="9525" marB="0" anchor="ctr"/>
                </a:tc>
              </a:tr>
              <a:tr h="394973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Проектор 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Oldi PJ11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9 990,00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9 990,00 ₽ </a:t>
                      </a:r>
                    </a:p>
                  </a:txBody>
                  <a:tcPr marL="9525" marR="9525" marT="9525" marB="0" anchor="ctr"/>
                </a:tc>
              </a:tr>
              <a:tr h="394973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307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МФУ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 Photosmart C4483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3 500,00 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3 500,00 ₽ </a:t>
                      </a:r>
                    </a:p>
                  </a:txBody>
                  <a:tcPr marL="9525" marR="9525" marT="9525" marB="0" anchor="ctr"/>
                </a:tc>
              </a:tr>
              <a:tr h="3949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r>
                        <a:rPr lang="en-US" dirty="0" smtClean="0"/>
                        <a:t>: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,00 ₽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4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8906"/>
              </p:ext>
            </p:extLst>
          </p:nvPr>
        </p:nvGraphicFramePr>
        <p:xfrm>
          <a:off x="611188" y="0"/>
          <a:ext cx="7886700" cy="602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36"/>
                <a:gridCol w="5472608"/>
                <a:gridCol w="1837656"/>
              </a:tblGrid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 по установке и настройке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Трассировка кабеля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 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Сверление стен из кирпича или бетона до 300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 розеток RJ45, RJ12, RJ11 в/на короб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 ₽ </a:t>
                      </a:r>
                    </a:p>
                  </a:txBody>
                  <a:tcPr marL="9525" marR="9525" marT="9525" marB="0" anchor="ctr"/>
                </a:tc>
              </a:tr>
              <a:tr h="618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 патч-панелей, кроссов, активного оборудования на стену с бетонными и кирпичными поверхностями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900,00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Укладка кабеля в кабель-канал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 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 настенного шкафа 19"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 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Установка и подключение розетки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400,00 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Кроссирование 1-го порта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-панели, кросс-панели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портов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Маркировка розеток и портов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Укладка кабеля многопарного 10-50 пар в короб, в лотки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Сборка модульного шкафа (цоколи, направляющие, крыша, стенки)*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 ₽ </a:t>
                      </a:r>
                    </a:p>
                  </a:txBody>
                  <a:tcPr marL="9525" marR="9525" marT="9525" marB="0" anchor="ctr"/>
                </a:tc>
              </a:tr>
              <a:tr h="415605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Итог: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13 800,00 ₽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14704" y="6237312"/>
            <a:ext cx="627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Общая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стоимость=</a:t>
            </a:r>
            <a:r>
              <a:rPr lang="ru-RU" b="1" dirty="0"/>
              <a:t> 695 296,00 ₽ </a:t>
            </a:r>
            <a:r>
              <a:rPr lang="ru-RU" b="1" dirty="0" smtClean="0"/>
              <a:t>+</a:t>
            </a:r>
            <a:r>
              <a:rPr lang="ru-RU" b="1" dirty="0"/>
              <a:t> 13 800,00 ₽ </a:t>
            </a:r>
            <a:r>
              <a:rPr lang="ru-RU" b="1" dirty="0" smtClean="0"/>
              <a:t>=</a:t>
            </a:r>
            <a:r>
              <a:rPr lang="ru-RU" b="1" dirty="0"/>
              <a:t> 709 096,00 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8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Заключение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5352"/>
            <a:ext cx="9144000" cy="561662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3000" dirty="0" smtClean="0"/>
              <a:t>	В </a:t>
            </a:r>
            <a:r>
              <a:rPr lang="ru-RU" sz="3000" dirty="0"/>
              <a:t>данной проектной работе, задачей являлось проектирование локальной вычислительной сети предприятия с применением структурированной кабельной системы. При проектировании были учтены и выполнены все требования, указанные в техническом задании.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000" dirty="0"/>
              <a:t>В пункте расчета необходимого количества оборудования приведены данные и расчеты используемого оборудования. </a:t>
            </a:r>
            <a:endParaRPr lang="ru-RU" sz="3000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000" dirty="0" smtClean="0"/>
              <a:t>Общая </a:t>
            </a:r>
            <a:r>
              <a:rPr lang="ru-RU" sz="3000" dirty="0"/>
              <a:t>стоимость организации ЛВС с расчетом затрат на оборудование и выполнение монтажных работ составила 709 096 рублей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498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Олифер</a:t>
            </a:r>
            <a:r>
              <a:rPr lang="ru-RU" dirty="0"/>
              <a:t> В. Компьютерные сети. Принципы, технологии, протоколы: Учебник для вузов. 4-е изд., С-Пб.: Питер, 2010.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Ватаманюк</a:t>
            </a:r>
            <a:r>
              <a:rPr lang="ru-RU" dirty="0" smtClean="0"/>
              <a:t> </a:t>
            </a:r>
            <a:r>
              <a:rPr lang="ru-RU" dirty="0"/>
              <a:t>А. Создание, обслуживание и администрирование сетей на 100%. С-Пб.: Питер, 2010г.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Станек</a:t>
            </a:r>
            <a:r>
              <a:rPr lang="ru-RU" dirty="0" smtClean="0"/>
              <a:t> </a:t>
            </a:r>
            <a:r>
              <a:rPr lang="ru-RU" dirty="0"/>
              <a:t>Уильям Р. Командная строка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Windows</a:t>
            </a:r>
            <a:r>
              <a:rPr lang="ru-RU" dirty="0"/>
              <a:t>. Справочник администратора. С-Пб.: БХВ-Петербург, 2009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b="1" dirty="0" err="1"/>
              <a:t>Программно</a:t>
            </a:r>
            <a:r>
              <a:rPr lang="ru-RU" b="1" dirty="0"/>
              <a:t> – техническое обеспечение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1. САПР Компас-3</a:t>
            </a:r>
            <a:r>
              <a:rPr lang="en-US" dirty="0"/>
              <a:t>D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2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Содержание</a:t>
            </a:r>
            <a:r>
              <a:rPr lang="en-US" sz="4800" dirty="0" smtClean="0"/>
              <a:t> </a:t>
            </a:r>
            <a:r>
              <a:rPr lang="ru-RU" sz="4800" dirty="0" smtClean="0"/>
              <a:t>работы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80" y="1124744"/>
            <a:ext cx="8496944" cy="4320480"/>
          </a:xfrm>
        </p:spPr>
        <p:txBody>
          <a:bodyPr>
            <a:noAutofit/>
          </a:bodyPr>
          <a:lstStyle/>
          <a:p>
            <a:pPr marL="521208" indent="-45720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функциональной схемы локальной вычислительной 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сети</a:t>
            </a:r>
          </a:p>
          <a:p>
            <a:pPr marL="342900" lvl="1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Технические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разрабатываемой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Организационно-штатная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Отделы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indent="-514350">
              <a:buFont typeface="+mj-lt"/>
              <a:buAutoNum type="arabicPeriod" startAt="3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3200" dirty="0" smtClean="0"/>
              <a:t> </a:t>
            </a:r>
            <a:r>
              <a:rPr lang="ru-RU" sz="3200" dirty="0"/>
              <a:t>структуры </a:t>
            </a:r>
            <a:r>
              <a:rPr lang="ru-RU" sz="3200" dirty="0" smtClean="0"/>
              <a:t>сети</a:t>
            </a:r>
          </a:p>
          <a:p>
            <a:pPr marL="342900" lvl="1" indent="0">
              <a:buNone/>
            </a:pPr>
            <a:r>
              <a:rPr lang="ru-RU" sz="2800" dirty="0" smtClean="0"/>
              <a:t>3.1. Выбор </a:t>
            </a:r>
            <a:r>
              <a:rPr lang="ru-RU" sz="2800" dirty="0"/>
              <a:t>структуры управления сетью</a:t>
            </a:r>
          </a:p>
          <a:p>
            <a:pPr marL="342900" lvl="1" indent="0">
              <a:buNone/>
            </a:pPr>
            <a:r>
              <a:rPr lang="ru-RU" sz="2800" dirty="0" smtClean="0"/>
              <a:t>3.2. План помещений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88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1052736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ru-RU" sz="3400" dirty="0" smtClean="0"/>
              <a:t>Сегодня </a:t>
            </a:r>
            <a:r>
              <a:rPr lang="ru-RU" sz="3400" dirty="0"/>
              <a:t>локальные вычислительные сети </a:t>
            </a:r>
            <a:r>
              <a:rPr lang="ru-RU" sz="3400" dirty="0" smtClean="0"/>
              <a:t>позволяют </a:t>
            </a:r>
            <a:r>
              <a:rPr lang="ru-RU" sz="3400" dirty="0"/>
              <a:t>объединить </a:t>
            </a:r>
            <a:r>
              <a:rPr lang="ru-RU" sz="3400" dirty="0" smtClean="0"/>
              <a:t>компьютеры в </a:t>
            </a:r>
            <a:r>
              <a:rPr lang="ru-RU" sz="3400" dirty="0"/>
              <a:t>единую систему, позволяющую обмениваться данными друг с другом. </a:t>
            </a:r>
          </a:p>
          <a:p>
            <a:pPr marL="45720" indent="0" algn="just">
              <a:buNone/>
            </a:pPr>
            <a:r>
              <a:rPr lang="ru-RU" sz="3400" dirty="0" smtClean="0"/>
              <a:t>Для того чтобы </a:t>
            </a:r>
            <a:r>
              <a:rPr lang="ru-RU" sz="3400" dirty="0"/>
              <a:t>построить высокопроизводительную ЛВС, обладающую высокой надежностью, гибкостью и универсальностью, </a:t>
            </a:r>
            <a:r>
              <a:rPr lang="ru-RU" sz="3400" dirty="0" smtClean="0"/>
              <a:t>необходимо </a:t>
            </a:r>
            <a:r>
              <a:rPr lang="ru-RU" sz="3400" dirty="0"/>
              <a:t>соблюдать следующие принципы построения локальных вычислительных сетей:</a:t>
            </a:r>
          </a:p>
          <a:p>
            <a:pPr lvl="0" algn="just"/>
            <a:r>
              <a:rPr lang="ru-RU" sz="3400" dirty="0"/>
              <a:t>ЛВС </a:t>
            </a:r>
            <a:r>
              <a:rPr lang="ru-RU" sz="3400" dirty="0" smtClean="0"/>
              <a:t>должна</a:t>
            </a:r>
            <a:r>
              <a:rPr lang="en-US" sz="3400" dirty="0" smtClean="0"/>
              <a:t> </a:t>
            </a:r>
            <a:r>
              <a:rPr lang="ru-RU" sz="3400" dirty="0" smtClean="0"/>
              <a:t>совмещаться </a:t>
            </a:r>
            <a:r>
              <a:rPr lang="ru-RU" sz="3400" dirty="0"/>
              <a:t>с современными технологиями и оборудованием для дальнейшего расширения.</a:t>
            </a:r>
          </a:p>
          <a:p>
            <a:pPr lvl="0" algn="just"/>
            <a:r>
              <a:rPr lang="ru-RU" sz="3400" dirty="0"/>
              <a:t>Должна иметь высокую надежность и устойчивость к </a:t>
            </a:r>
            <a:r>
              <a:rPr lang="ru-RU" sz="3400" dirty="0" smtClean="0"/>
              <a:t>отказам</a:t>
            </a:r>
            <a:r>
              <a:rPr lang="en-US" sz="3400" dirty="0"/>
              <a:t>.</a:t>
            </a:r>
            <a:endParaRPr lang="ru-RU" sz="3400" dirty="0"/>
          </a:p>
          <a:p>
            <a:pPr lvl="0" algn="just"/>
            <a:r>
              <a:rPr lang="ru-RU" sz="3400" dirty="0"/>
              <a:t>В ЛВС должны быть реализованы средства </a:t>
            </a:r>
            <a:r>
              <a:rPr lang="ru-RU" sz="3400" dirty="0" smtClean="0"/>
              <a:t>защиты</a:t>
            </a:r>
            <a:r>
              <a:rPr lang="en-US" sz="3400" dirty="0" smtClean="0"/>
              <a:t> </a:t>
            </a:r>
            <a:r>
              <a:rPr lang="ru-RU" sz="3400" dirty="0" smtClean="0"/>
              <a:t>информации</a:t>
            </a:r>
            <a:r>
              <a:rPr lang="ru-RU" sz="3400" dirty="0"/>
              <a:t>.</a:t>
            </a:r>
          </a:p>
          <a:p>
            <a:pPr lvl="0" algn="just"/>
            <a:r>
              <a:rPr lang="ru-RU" sz="3400" dirty="0"/>
              <a:t>Построение и эксплуатация ЛВС должны соответствовать общепринятым моделям и стандартам.</a:t>
            </a:r>
          </a:p>
          <a:p>
            <a:pPr lvl="0" algn="just"/>
            <a:r>
              <a:rPr lang="ru-RU" sz="3400" dirty="0"/>
              <a:t>При изменении в структуре предприятия ЛВС должна легко изменять свою логическую структуру.</a:t>
            </a:r>
          </a:p>
          <a:p>
            <a:pPr lvl="0" algn="just"/>
            <a:r>
              <a:rPr lang="ru-RU" sz="3400" dirty="0"/>
              <a:t>Локальная сеть должна иметь возможность подключения к территориально-удаленным сетям для объединения в единую сеть (например, технология VLAN).</a:t>
            </a:r>
          </a:p>
          <a:p>
            <a:pPr marL="45720" indent="0" algn="just">
              <a:buNone/>
            </a:pP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4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916832"/>
            <a:ext cx="8173416" cy="3744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Число </a:t>
            </a:r>
            <a:r>
              <a:rPr lang="ru-RU" sz="3200" dirty="0"/>
              <a:t>помещений – </a:t>
            </a:r>
            <a:r>
              <a:rPr lang="ru-RU" sz="3200" dirty="0" smtClean="0"/>
              <a:t>7</a:t>
            </a:r>
            <a:endParaRPr lang="ru-RU" sz="3200" dirty="0"/>
          </a:p>
          <a:p>
            <a:r>
              <a:rPr lang="ru-RU" sz="3200" dirty="0" smtClean="0"/>
              <a:t>Число </a:t>
            </a:r>
            <a:r>
              <a:rPr lang="ru-RU" sz="3200" dirty="0"/>
              <a:t>персональных компьютеров в помещениях – </a:t>
            </a:r>
            <a:r>
              <a:rPr lang="ru-RU" sz="3200" dirty="0" smtClean="0"/>
              <a:t>18</a:t>
            </a:r>
            <a:endParaRPr lang="ru-RU" sz="3200" dirty="0"/>
          </a:p>
          <a:p>
            <a:r>
              <a:rPr lang="ru-RU" sz="3200" dirty="0" smtClean="0"/>
              <a:t>Построение </a:t>
            </a:r>
            <a:r>
              <a:rPr lang="ru-RU" sz="3200" dirty="0"/>
              <a:t>сети выполнить на линиях связи типа витой </a:t>
            </a:r>
            <a:r>
              <a:rPr lang="ru-RU" sz="3200" dirty="0" smtClean="0"/>
              <a:t>пары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8077" y="476672"/>
            <a:ext cx="8407846" cy="1008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Технические требования к разрабатываемой сети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028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79296" cy="1399032"/>
          </a:xfrm>
        </p:spPr>
        <p:txBody>
          <a:bodyPr>
            <a:noAutofit/>
          </a:bodyPr>
          <a:lstStyle/>
          <a:p>
            <a:pPr marL="64008" algn="ctr"/>
            <a:r>
              <a:rPr lang="ru-RU" sz="4400" b="1" dirty="0" smtClean="0"/>
              <a:t>Организационно-штатная структура предприятия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826" y="2060848"/>
            <a:ext cx="7886700" cy="36724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 </a:t>
            </a:r>
            <a:r>
              <a:rPr lang="ru-RU" sz="3200" dirty="0"/>
              <a:t>главе стоит генеральный директор</a:t>
            </a:r>
          </a:p>
          <a:p>
            <a:r>
              <a:rPr lang="ru-RU" sz="3200" dirty="0" smtClean="0"/>
              <a:t>в </a:t>
            </a:r>
            <a:r>
              <a:rPr lang="ru-RU" sz="3200" dirty="0"/>
              <a:t>структуру предприятия входят четыре отдела (каждый отдел имеет в подчинении разное количество сотрудников</a:t>
            </a:r>
            <a:r>
              <a:rPr lang="ru-RU" sz="3200" dirty="0" smtClean="0"/>
              <a:t>)</a:t>
            </a:r>
            <a:endParaRPr lang="ru-RU" sz="3200" dirty="0"/>
          </a:p>
          <a:p>
            <a:r>
              <a:rPr lang="ru-RU" sz="3200" dirty="0" smtClean="0"/>
              <a:t>распоряжения </a:t>
            </a:r>
            <a:r>
              <a:rPr lang="ru-RU" sz="3200" dirty="0"/>
              <a:t>и оперативная информация </a:t>
            </a:r>
          </a:p>
          <a:p>
            <a:r>
              <a:rPr lang="ru-RU" sz="3200" dirty="0" smtClean="0"/>
              <a:t>доклады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9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76672"/>
            <a:ext cx="7555617" cy="585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52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478" y="0"/>
            <a:ext cx="8579296" cy="1399032"/>
          </a:xfrm>
        </p:spPr>
        <p:txBody>
          <a:bodyPr>
            <a:noAutofit/>
          </a:bodyPr>
          <a:lstStyle/>
          <a:p>
            <a:pPr marL="64008" algn="ctr"/>
            <a:r>
              <a:rPr lang="ru-RU" sz="4400" b="1" dirty="0" smtClean="0"/>
              <a:t>Отделы предприятия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910" y="1399032"/>
            <a:ext cx="8460432" cy="50543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500" dirty="0" smtClean="0"/>
              <a:t>Демонстрационный </a:t>
            </a:r>
            <a:r>
              <a:rPr lang="ru-RU" sz="3500" dirty="0"/>
              <a:t>(3 чел.) — занимается демонстрацией образцов продукции, предлагаемой </a:t>
            </a:r>
            <a:r>
              <a:rPr lang="ru-RU" sz="3500" dirty="0" smtClean="0"/>
              <a:t>клиентам.</a:t>
            </a:r>
            <a:endParaRPr lang="ru-RU" sz="3500" dirty="0"/>
          </a:p>
          <a:p>
            <a:pPr algn="just"/>
            <a:r>
              <a:rPr lang="ru-RU" sz="3500" dirty="0"/>
              <a:t>О</a:t>
            </a:r>
            <a:r>
              <a:rPr lang="ru-RU" sz="3500" dirty="0" smtClean="0"/>
              <a:t>формления </a:t>
            </a:r>
            <a:r>
              <a:rPr lang="ru-RU" sz="3500" dirty="0"/>
              <a:t>заказов (8 чел.) — принимает заказы от клиентов, зани­мается их оформлением и выдает оплаченный товар, т.е. непосредствен­но работает с </a:t>
            </a:r>
            <a:r>
              <a:rPr lang="ru-RU" sz="3500" dirty="0" smtClean="0"/>
              <a:t>клиентами.</a:t>
            </a:r>
            <a:endParaRPr lang="ru-RU" sz="3500" dirty="0"/>
          </a:p>
          <a:p>
            <a:pPr algn="just"/>
            <a:r>
              <a:rPr lang="ru-RU" sz="3500" dirty="0" smtClean="0"/>
              <a:t>Отдел информационной </a:t>
            </a:r>
            <a:r>
              <a:rPr lang="ru-RU" sz="3500" dirty="0"/>
              <a:t>и технической поддержки (2 чел.) — поддерживает работоспособность программно-аппаратного </a:t>
            </a:r>
            <a:r>
              <a:rPr lang="ru-RU" sz="3500" dirty="0" smtClean="0"/>
              <a:t>комплекса.</a:t>
            </a:r>
            <a:endParaRPr lang="ru-RU" sz="3500" dirty="0"/>
          </a:p>
          <a:p>
            <a:pPr algn="just"/>
            <a:r>
              <a:rPr lang="ru-RU" sz="3500" dirty="0"/>
              <a:t>Ф</a:t>
            </a:r>
            <a:r>
              <a:rPr lang="ru-RU" sz="3500" dirty="0" smtClean="0"/>
              <a:t>инансовый </a:t>
            </a:r>
            <a:r>
              <a:rPr lang="ru-RU" sz="3500" dirty="0"/>
              <a:t>(4 чел.) — состоит из трех служб (бухгалтерская, кадро­вая, касса</a:t>
            </a:r>
            <a:r>
              <a:rPr lang="ru-RU" sz="3500" dirty="0" smtClean="0"/>
              <a:t>).</a:t>
            </a:r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5427"/>
            <a:ext cx="8771043" cy="52231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" y="116632"/>
            <a:ext cx="6083357" cy="324036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Всего на предприятии задействовано 18 </a:t>
            </a:r>
            <a:r>
              <a:rPr lang="ru-RU" sz="2800" dirty="0" smtClean="0"/>
              <a:t>сотрудников.</a:t>
            </a:r>
            <a:br>
              <a:rPr lang="ru-RU" sz="2800" dirty="0" smtClean="0"/>
            </a:br>
            <a:r>
              <a:rPr lang="ru-RU" sz="2800" dirty="0"/>
              <a:t>К</a:t>
            </a:r>
            <a:r>
              <a:rPr lang="ru-RU" sz="2800" dirty="0" smtClean="0">
                <a:effectLst/>
              </a:rPr>
              <a:t>аждому сотруднику предполагается </a:t>
            </a:r>
            <a:r>
              <a:rPr lang="ru-RU" sz="2800" dirty="0">
                <a:effectLst/>
              </a:rPr>
              <a:t>выделить в пользование персональный </a:t>
            </a:r>
            <a:r>
              <a:rPr lang="ru-RU" sz="2800" dirty="0" smtClean="0">
                <a:effectLst/>
              </a:rPr>
              <a:t>компьютер.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96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766700" cy="5844307"/>
          </a:xfrm>
        </p:spPr>
      </p:pic>
    </p:spTree>
    <p:extLst>
      <p:ext uri="{BB962C8B-B14F-4D97-AF65-F5344CB8AC3E}">
        <p14:creationId xmlns:p14="http://schemas.microsoft.com/office/powerpoint/2010/main" val="9634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719</Words>
  <Application>Microsoft Office PowerPoint</Application>
  <PresentationFormat>Экран (4:3)</PresentationFormat>
  <Paragraphs>163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Содержание работы</vt:lpstr>
      <vt:lpstr>Введение</vt:lpstr>
      <vt:lpstr>Технические требования к разрабатываемой сети</vt:lpstr>
      <vt:lpstr>Организационно-штатная структура предприятия</vt:lpstr>
      <vt:lpstr>Презентация PowerPoint</vt:lpstr>
      <vt:lpstr>Отделы предприятия</vt:lpstr>
      <vt:lpstr>Всего на предприятии задействовано 18 сотрудников. Каждому сотруднику предполагается выделить в пользование персональный компьютер.</vt:lpstr>
      <vt:lpstr>Презентация PowerPoint</vt:lpstr>
      <vt:lpstr>Смета закупки и установки оборудования</vt:lpstr>
      <vt:lpstr>Презентация PowerPoint</vt:lpstr>
      <vt:lpstr>Заключение </vt:lpstr>
      <vt:lpstr>Список используемой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профессиональное образовательное учреждение Политехнический техникум №2 (ГБПОУ ПТ №2)</dc:title>
  <dc:creator>Мария</dc:creator>
  <cp:lastModifiedBy>Ирина Семенычева</cp:lastModifiedBy>
  <cp:revision>28</cp:revision>
  <dcterms:created xsi:type="dcterms:W3CDTF">2016-02-22T08:57:23Z</dcterms:created>
  <dcterms:modified xsi:type="dcterms:W3CDTF">2016-02-29T08:36:28Z</dcterms:modified>
</cp:coreProperties>
</file>