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7" r:id="rId1"/>
    <p:sldMasterId id="2147483749" r:id="rId2"/>
    <p:sldMasterId id="2147483779" r:id="rId3"/>
    <p:sldMasterId id="2147483809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88" d="100"/>
          <a:sy n="88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76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210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19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731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647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816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644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996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44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576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930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00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17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553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503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935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76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15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59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827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70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60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415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82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53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9672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2815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3563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2349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8932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0031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8039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4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470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405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346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228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740036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966514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64229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26690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897813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205159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52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1528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509A250-FF31-4206-8172-F9D3106AACB1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048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22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18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52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5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39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2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24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1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3736"/>
            <a:ext cx="8005864" cy="13622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9515" y="1449421"/>
            <a:ext cx="7766936" cy="1035261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КУРСОВАЯ РАБОТА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0084" y="2484682"/>
            <a:ext cx="6274342" cy="3822828"/>
          </a:xfrm>
        </p:spPr>
        <p:txBody>
          <a:bodyPr>
            <a:noAutofit/>
          </a:bodyPr>
          <a:lstStyle/>
          <a:p>
            <a:pPr marL="174625" algn="ctr" defTabSz="534988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проект локальной вычислительной сети «Учебного центра", используя оборудование компании «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cisco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»в лаборатории «Программного обеспечения компьютерных сетей», площадь кабинета 50м2,в котором необходимо разместить 17 автоматизированных рабочих мест. </a:t>
            </a:r>
          </a:p>
          <a:p>
            <a:pPr marL="174625" algn="ctr" defTabSz="534988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дисциплине: Организация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принципы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построения</a:t>
            </a:r>
          </a:p>
          <a:p>
            <a:pPr algn="ctr">
              <a:spcBef>
                <a:spcPts val="60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функционирования компьютерных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сетей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64510" y="4713175"/>
            <a:ext cx="29961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Студент гр. 3КС 1.4</a:t>
            </a:r>
          </a:p>
          <a:p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Серёгин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Станислав Игоревич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к.т.н Семёнычева И.Ф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Оценка: </a:t>
            </a:r>
            <a:endParaRPr lang="ru-RU" sz="1400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737370" y="6424242"/>
            <a:ext cx="1819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2017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413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181" y="38258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8000" y="1125056"/>
            <a:ext cx="8596668" cy="3880773"/>
          </a:xfrm>
        </p:spPr>
        <p:txBody>
          <a:bodyPr>
            <a:normAutofit/>
          </a:bodyPr>
          <a:lstStyle/>
          <a:p>
            <a:pPr marL="273050" indent="87313" algn="ctr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курсового проекта является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локальной вычислительной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сети </a:t>
            </a:r>
            <a:r>
              <a:rPr lang="ru-RU" sz="2400" dirty="0" smtClean="0">
                <a:solidFill>
                  <a:schemeClr val="bg1"/>
                </a:solidFill>
              </a:rPr>
              <a:t> «</a:t>
            </a:r>
            <a:r>
              <a:rPr lang="ru-RU" sz="2400" dirty="0">
                <a:solidFill>
                  <a:schemeClr val="bg1"/>
                </a:solidFill>
              </a:rPr>
              <a:t>У</a:t>
            </a:r>
            <a:r>
              <a:rPr lang="ru-RU" sz="2400" dirty="0" smtClean="0">
                <a:solidFill>
                  <a:schemeClr val="bg1"/>
                </a:solidFill>
              </a:rPr>
              <a:t>чебного центра».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87313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помещения;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топологию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сети;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698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2656" y="353077"/>
            <a:ext cx="6271064" cy="129089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Выбор топологии: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6281" y="2272129"/>
            <a:ext cx="521399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На мой взгляд, самая распространенная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передающей станции сети передаются через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всем линиям связи всем ПК. Информация поступает на все рабочие станции, но принимается только теми станциями, которым она предназначается. Так как передача сигналов в топологии физическая звезда является широковещательной, то есть сигналы от ПК распространяются одновременно во все направления, то логическая топология данной локальной сети является логической шиной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тральный </a:t>
            </a:r>
            <a:r>
              <a:rPr lang="ru-RU" dirty="0">
                <a:solidFill>
                  <a:schemeClr val="bg1"/>
                </a:solidFill>
              </a:rPr>
              <a:t>компьютер или </a:t>
            </a:r>
            <a:r>
              <a:rPr lang="ru-RU" dirty="0" smtClean="0">
                <a:solidFill>
                  <a:schemeClr val="bg1"/>
                </a:solidFill>
              </a:rPr>
              <a:t>коммутатор к </a:t>
            </a:r>
            <a:r>
              <a:rPr lang="ru-RU" dirty="0">
                <a:solidFill>
                  <a:schemeClr val="bg1"/>
                </a:solidFill>
              </a:rPr>
              <a:t>которому подключены все компьютеры сети.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800" y="2732313"/>
            <a:ext cx="3401284" cy="292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670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663" y="207162"/>
            <a:ext cx="5122333" cy="1507067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опология звезда: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9704" y="2427051"/>
            <a:ext cx="4649787" cy="576262"/>
          </a:xfrm>
        </p:spPr>
        <p:txBody>
          <a:bodyPr/>
          <a:lstStyle/>
          <a:p>
            <a:r>
              <a:rPr lang="ru-RU" dirty="0" smtClean="0"/>
              <a:t>Достоинства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1836" y="3167422"/>
            <a:ext cx="4937655" cy="3030538"/>
          </a:xfrm>
        </p:spPr>
        <p:txBody>
          <a:bodyPr/>
          <a:lstStyle/>
          <a:p>
            <a:r>
              <a:rPr lang="ru-RU" dirty="0"/>
              <a:t>В такой сети может быть очень много </a:t>
            </a:r>
            <a:r>
              <a:rPr lang="ru-RU" dirty="0" smtClean="0"/>
              <a:t>компьютеров</a:t>
            </a:r>
          </a:p>
          <a:p>
            <a:r>
              <a:rPr lang="ru-RU" dirty="0"/>
              <a:t>Для такой сети требуется не так много оборудование и </a:t>
            </a:r>
            <a:r>
              <a:rPr lang="ru-RU" dirty="0" smtClean="0"/>
              <a:t>обслуживание</a:t>
            </a:r>
          </a:p>
          <a:p>
            <a:r>
              <a:rPr lang="ru-RU" dirty="0"/>
              <a:t>при повреждении одной из линий без сети остается одна машина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43120" y="2427051"/>
            <a:ext cx="4665134" cy="576262"/>
          </a:xfrm>
        </p:spPr>
        <p:txBody>
          <a:bodyPr/>
          <a:lstStyle/>
          <a:p>
            <a:r>
              <a:rPr lang="ru-RU" dirty="0" smtClean="0"/>
              <a:t>Недостатки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079066" y="3150669"/>
            <a:ext cx="4929188" cy="3030538"/>
          </a:xfrm>
        </p:spPr>
        <p:txBody>
          <a:bodyPr/>
          <a:lstStyle/>
          <a:p>
            <a:r>
              <a:rPr lang="ru-RU" dirty="0" smtClean="0"/>
              <a:t>Единственным большим минусом сети </a:t>
            </a:r>
            <a:r>
              <a:rPr lang="ru-RU" dirty="0" err="1" smtClean="0"/>
              <a:t>явл</a:t>
            </a:r>
            <a:r>
              <a:rPr lang="ru-RU" dirty="0" smtClean="0"/>
              <a:t>. То что при выходе из строя центр. Комп. Или коммутатора </a:t>
            </a:r>
            <a:r>
              <a:rPr lang="ru-RU" dirty="0"/>
              <a:t>все компьютеры остаются без </a:t>
            </a:r>
            <a:r>
              <a:rPr lang="ru-RU" dirty="0" smtClean="0"/>
              <a:t>соединения</a:t>
            </a:r>
          </a:p>
          <a:p>
            <a:r>
              <a:rPr lang="ru-RU" dirty="0"/>
              <a:t> большие затраты на кабель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007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0986" y="605996"/>
            <a:ext cx="6757448" cy="1507067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и пассивное оборудование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9009" y="2276272"/>
            <a:ext cx="47407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Я выбрал  коммутатор </a:t>
            </a:r>
            <a:r>
              <a:rPr lang="ru-RU" dirty="0">
                <a:solidFill>
                  <a:schemeClr val="bg1"/>
                </a:solidFill>
              </a:rPr>
              <a:t>TL-SL2452 прост в использовании и управлении. Он поддерживает привычные для пользователей способы управления, включая графический веб-интерфейс (GUI), а также протоколы SNMP (v1/2/3) и RMON, позволяющие устройству выполнять сбор информации и отправлять предупреждающие сигналы в случае отклонений от нормального режима работы.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C:\Users\42\Desktop\Серёгин Курсач\qewqw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08" y="2276272"/>
            <a:ext cx="8157391" cy="4581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0414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9940" y="323894"/>
            <a:ext cx="5055107" cy="1507067"/>
          </a:xfrm>
        </p:spPr>
        <p:txBody>
          <a:bodyPr/>
          <a:lstStyle/>
          <a:p>
            <a:r>
              <a:rPr lang="ru-RU" dirty="0" smtClean="0"/>
              <a:t>План помещения .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34638" t="14600" r="36937" b="13992"/>
          <a:stretch/>
        </p:blipFill>
        <p:spPr bwMode="auto">
          <a:xfrm>
            <a:off x="3135086" y="2090059"/>
            <a:ext cx="4899961" cy="4648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9586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0876" y="440626"/>
            <a:ext cx="3751601" cy="1507067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Cisco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acket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Tracer</a:t>
            </a:r>
            <a:endParaRPr lang="ru-RU" dirty="0"/>
          </a:p>
        </p:txBody>
      </p:sp>
      <p:pic>
        <p:nvPicPr>
          <p:cNvPr id="5" name="Рисунок 4" descr="C:\Users\42\Desktop\Серёгин Курсач\Cth`uby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71" y="2656114"/>
            <a:ext cx="4190306" cy="3722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013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8969" y="275255"/>
            <a:ext cx="3459771" cy="1507067"/>
          </a:xfrm>
        </p:spPr>
        <p:txBody>
          <a:bodyPr/>
          <a:lstStyle/>
          <a:p>
            <a:r>
              <a:rPr lang="ru-RU" dirty="0" smtClean="0"/>
              <a:t>Заключение.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62944" y="2438400"/>
            <a:ext cx="4953000" cy="458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курсовой работе задачей являлось проектирование ЛВС с применением структурированной кабельной системы. При проектировании были выполнены все требования, указанные  в техническом задании.  </a:t>
            </a:r>
          </a:p>
          <a:p>
            <a:pPr marL="82296" indent="0" algn="ctr">
              <a:lnSpc>
                <a:spcPct val="17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стоимость организации ЛВС с расчетом затрат на оборудование и материалы составила-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628 580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lnSpc>
                <a:spcPct val="170000"/>
              </a:lnSpc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характеристика ЛВС:</a:t>
            </a:r>
          </a:p>
          <a:p>
            <a:pPr marL="82296" indent="0" algn="ctr">
              <a:lnSpc>
                <a:spcPct val="17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Топология – типа «звезда»</a:t>
            </a:r>
          </a:p>
          <a:p>
            <a:pPr marL="82296" indent="0" algn="ctr">
              <a:lnSpc>
                <a:spcPct val="17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– клиент-сервер</a:t>
            </a:r>
          </a:p>
          <a:p>
            <a:pPr marL="82296" indent="0" algn="ctr">
              <a:lnSpc>
                <a:spcPct val="17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100Base-TX (Fast Ethernet)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lnSpc>
                <a:spcPct val="17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Кабель - неэкранированная витая пара 5 категории.</a:t>
            </a:r>
          </a:p>
          <a:p>
            <a:pPr marL="82296" indent="0" algn="ctr">
              <a:lnSpc>
                <a:spcPct val="17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проекте предоставлены необходимые расчеты и чертежи, </a:t>
            </a:r>
          </a:p>
          <a:p>
            <a:pPr marL="82296" indent="0" algn="ctr">
              <a:lnSpc>
                <a:spcPct val="17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для построения ЛВС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1452">
            <a:off x="708720" y="3097426"/>
            <a:ext cx="1944216" cy="19442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690" y="3258210"/>
            <a:ext cx="2160240" cy="19346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562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используемой литературы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 факторы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2830" y="2178957"/>
            <a:ext cx="8825659" cy="4254500"/>
          </a:xfrm>
        </p:spPr>
        <p:txBody>
          <a:bodyPr>
            <a:noAutofit/>
          </a:bodyPr>
          <a:lstStyle/>
          <a:p>
            <a:pPr marL="539496" indent="-457200">
              <a:lnSpc>
                <a:spcPct val="170000"/>
              </a:lnSpc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Википедия</a:t>
            </a:r>
          </a:p>
          <a:p>
            <a:pPr marL="539496" indent="-457200">
              <a:lnSpc>
                <a:spcPct val="170000"/>
              </a:lnSpc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любимых однокурсников </a:t>
            </a:r>
          </a:p>
          <a:p>
            <a:pPr marL="539496" indent="-457200">
              <a:lnSpc>
                <a:spcPct val="170000"/>
              </a:lnSpc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от опытного наставника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Семёнычевой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Ирины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Флюровны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539496" indent="-457200">
              <a:lnSpc>
                <a:spcPct val="170000"/>
              </a:lnSpc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Божья помощь</a:t>
            </a:r>
          </a:p>
          <a:p>
            <a:pPr marL="539496" indent="-457200">
              <a:lnSpc>
                <a:spcPct val="170000"/>
              </a:lnSpc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Нагоняй от куратора</a:t>
            </a:r>
          </a:p>
          <a:p>
            <a:pPr marL="539496" indent="-457200">
              <a:lnSpc>
                <a:spcPct val="170000"/>
              </a:lnSpc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Угрозы от родителей</a:t>
            </a:r>
          </a:p>
          <a:p>
            <a:pPr marL="539496" indent="-457200">
              <a:lnSpc>
                <a:spcPct val="170000"/>
              </a:lnSpc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63560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254</TotalTime>
  <Words>414</Words>
  <Application>Microsoft Office PowerPoint</Application>
  <PresentationFormat>Широкоэкранный</PresentationFormat>
  <Paragraphs>50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Times New Roman</vt:lpstr>
      <vt:lpstr>Wingdings 2</vt:lpstr>
      <vt:lpstr>Wingdings 3</vt:lpstr>
      <vt:lpstr>HDOfficeLightV0</vt:lpstr>
      <vt:lpstr>1_HDOfficeLightV0</vt:lpstr>
      <vt:lpstr>2_HDOfficeLightV0</vt:lpstr>
      <vt:lpstr>Ион (конференц-зал)</vt:lpstr>
      <vt:lpstr>КУРСОВАЯ РАБОТА </vt:lpstr>
      <vt:lpstr>Введение</vt:lpstr>
      <vt:lpstr>    Выбор топологии:</vt:lpstr>
      <vt:lpstr>Топология звезда:</vt:lpstr>
      <vt:lpstr>Активное и пассивное оборудование. </vt:lpstr>
      <vt:lpstr>План помещения .</vt:lpstr>
      <vt:lpstr>Cisco Рacket Tracer</vt:lpstr>
      <vt:lpstr>Заключение.</vt:lpstr>
      <vt:lpstr>Список используемой литературы и другие факторы влияния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КУРСОВАЯ РАБОТА</dc:title>
  <dc:creator>Студент 42</dc:creator>
  <cp:lastModifiedBy>Студент 42</cp:lastModifiedBy>
  <cp:revision>23</cp:revision>
  <dcterms:created xsi:type="dcterms:W3CDTF">2017-04-28T08:13:36Z</dcterms:created>
  <dcterms:modified xsi:type="dcterms:W3CDTF">2017-05-15T10:29:52Z</dcterms:modified>
</cp:coreProperties>
</file>