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  <p:sldMasterId id="2147483749" r:id="rId2"/>
    <p:sldMasterId id="2147483779" r:id="rId3"/>
    <p:sldMasterId id="2147483791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98" d="100"/>
          <a:sy n="98" d="100"/>
        </p:scale>
        <p:origin x="6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760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21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819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731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647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8162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644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996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442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5769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93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2004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2170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5532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5038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9352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5764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0151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591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8272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3704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605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4157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827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9531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9672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2815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544562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9820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7394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1597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29505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105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9470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088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0008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9416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754373"/>
      </p:ext>
    </p:extLst>
  </p:cSld>
  <p:clrMapOvr>
    <a:masterClrMapping/>
  </p:clrMapOvr>
  <p:hf sldNum="0" hdr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793263"/>
      </p:ext>
    </p:extLst>
  </p:cSld>
  <p:clrMapOvr>
    <a:masterClrMapping/>
  </p:clrMapOvr>
  <p:hf sldNum="0"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8229511"/>
      </p:ext>
    </p:extLst>
  </p:cSld>
  <p:clrMapOvr>
    <a:masterClrMapping/>
  </p:clrMapOvr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860978"/>
      </p:ext>
    </p:extLst>
  </p:cSld>
  <p:clrMapOvr>
    <a:masterClrMapping/>
  </p:clrMapOvr>
  <p:hf sldNum="0"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3706267"/>
      </p:ext>
    </p:extLst>
  </p:cSld>
  <p:clrMapOvr>
    <a:masterClrMapping/>
  </p:clrMapOvr>
  <p:hf sldNum="0" hdr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896763"/>
      </p:ext>
    </p:extLst>
  </p:cSld>
  <p:clrMapOvr>
    <a:masterClrMapping/>
  </p:clrMapOvr>
  <p:hf sldNum="0"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4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15287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927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22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18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52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156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397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27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241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AAD347D-5ACD-4C99-B74B-A9C85AD731AF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039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  <p:sldLayoutId id="2147483806" r:id="rId15"/>
    <p:sldLayoutId id="2147483807" r:id="rId16"/>
    <p:sldLayoutId id="214748380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3736"/>
            <a:ext cx="8005864" cy="136229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9515" y="1449421"/>
            <a:ext cx="7766936" cy="1035261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КУРСОВАЯ РАБОТА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0084" y="2484682"/>
            <a:ext cx="6274342" cy="3822828"/>
          </a:xfrm>
        </p:spPr>
        <p:txBody>
          <a:bodyPr>
            <a:noAutofit/>
          </a:bodyPr>
          <a:lstStyle/>
          <a:p>
            <a:pPr marL="174625" algn="ctr" defTabSz="534988"/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тему:</a:t>
            </a:r>
            <a:r>
              <a:rPr lang="en-US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Разработать проект локальной вычислительной сети в офисе модельного агентства, используя оборудование компании </a:t>
            </a:r>
            <a:r>
              <a:rPr lang="ru-RU" sz="2400" dirty="0" err="1">
                <a:solidFill>
                  <a:schemeClr val="bg1"/>
                </a:solidFill>
              </a:rPr>
              <a:t>DLink</a:t>
            </a:r>
            <a:r>
              <a:rPr lang="ru-RU" sz="2400" dirty="0">
                <a:solidFill>
                  <a:schemeClr val="bg1"/>
                </a:solidFill>
              </a:rPr>
              <a:t>, площадь помещения составляет 50 м</a:t>
            </a:r>
            <a:r>
              <a:rPr lang="ru-RU" sz="2400" baseline="30000" dirty="0">
                <a:solidFill>
                  <a:schemeClr val="bg1"/>
                </a:solidFill>
              </a:rPr>
              <a:t>2</a:t>
            </a:r>
            <a:r>
              <a:rPr lang="ru-RU" sz="2400" dirty="0">
                <a:solidFill>
                  <a:schemeClr val="bg1"/>
                </a:solidFill>
              </a:rPr>
              <a:t>, в котором необходимо разместить 13 автоматизированных рабочих места</a:t>
            </a:r>
            <a:r>
              <a:rPr lang="ru-RU" sz="2400" dirty="0" smtClean="0">
                <a:solidFill>
                  <a:schemeClr val="bg1"/>
                </a:solidFill>
              </a:rPr>
              <a:t>.</a:t>
            </a:r>
          </a:p>
          <a:p>
            <a:pPr marL="174625" algn="ctr" defTabSz="534988"/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дисциплине: Организация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принципы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построения</a:t>
            </a:r>
          </a:p>
          <a:p>
            <a:pPr algn="ctr">
              <a:spcBef>
                <a:spcPts val="600"/>
              </a:spcBef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функционирования компьютерных сетей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91081" y="4702289"/>
            <a:ext cx="299611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Подготовил: Студент гр. 3КС 1.4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Ипатов Кирилл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Игоревич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к.т.н Семёнычева И.Ф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Оценка: </a:t>
            </a:r>
            <a:r>
              <a:rPr lang="ru-RU" sz="14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Отлично</a:t>
            </a:r>
          </a:p>
          <a:p>
            <a:endParaRPr lang="ru-RU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4737370" y="6424242"/>
            <a:ext cx="1819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Москва 2017</a:t>
            </a: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413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28969" y="275255"/>
            <a:ext cx="3459771" cy="1507067"/>
          </a:xfrm>
        </p:spPr>
        <p:txBody>
          <a:bodyPr/>
          <a:lstStyle/>
          <a:p>
            <a:r>
              <a:rPr lang="ru-RU" dirty="0" smtClean="0"/>
              <a:t>Заключение.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06620" y="3093395"/>
            <a:ext cx="634788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данной курсовой работе задачей являлось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sz="1600" dirty="0">
                <a:solidFill>
                  <a:schemeClr val="bg1"/>
                </a:solidFill>
              </a:rPr>
              <a:t>локальной вычислительной сети в офисе модельного </a:t>
            </a:r>
            <a:r>
              <a:rPr lang="ru-RU" sz="1600" dirty="0" smtClean="0">
                <a:solidFill>
                  <a:schemeClr val="bg1"/>
                </a:solidFill>
              </a:rPr>
              <a:t>агентства.</a:t>
            </a:r>
          </a:p>
          <a:p>
            <a:endParaRPr lang="ru-RU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проектировании были выполнены все требования, указанные  в техническом задании.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Общая стоимость на оборудование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материалы составила- </a:t>
            </a:r>
            <a:r>
              <a:rPr lang="ru-RU">
                <a:solidFill>
                  <a:schemeClr val="bg1"/>
                </a:solidFill>
              </a:rPr>
              <a:t>338743 </a:t>
            </a:r>
            <a:r>
              <a:rPr lang="ru-RU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756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181" y="382589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4457" y="1897942"/>
            <a:ext cx="8596668" cy="3880773"/>
          </a:xfrm>
        </p:spPr>
        <p:txBody>
          <a:bodyPr>
            <a:normAutofit/>
          </a:bodyPr>
          <a:lstStyle/>
          <a:p>
            <a:pPr marL="273050" indent="87313" algn="ctr">
              <a:buNone/>
            </a:pP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курсового проекта является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локальной вычислительной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сети </a:t>
            </a:r>
            <a:r>
              <a:rPr lang="ru-RU" sz="2400" dirty="0">
                <a:solidFill>
                  <a:schemeClr val="bg1"/>
                </a:solidFill>
              </a:rPr>
              <a:t>в офисе </a:t>
            </a:r>
            <a:r>
              <a:rPr lang="ru-RU" sz="2400" dirty="0" smtClean="0">
                <a:solidFill>
                  <a:schemeClr val="bg1"/>
                </a:solidFill>
              </a:rPr>
              <a:t>«модельного агентства».</a:t>
            </a:r>
            <a:endPara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indent="87313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7675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помещения;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топологию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сети;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Подобрать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698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2656" y="353077"/>
            <a:ext cx="6271064" cy="1290898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топология сети звезда.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54510" y="2248258"/>
            <a:ext cx="52139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На мой взгляд, самая распространенная и верная топология. Такая сеть организована по принципу централизованного обращения, т.е. есть центральный компьютер или </a:t>
            </a:r>
            <a:r>
              <a:rPr lang="ru-RU" dirty="0" smtClean="0">
                <a:solidFill>
                  <a:schemeClr val="bg1"/>
                </a:solidFill>
              </a:rPr>
              <a:t>коммутатор к </a:t>
            </a:r>
            <a:r>
              <a:rPr lang="ru-RU" dirty="0">
                <a:solidFill>
                  <a:schemeClr val="bg1"/>
                </a:solidFill>
              </a:rPr>
              <a:t>которому подключены все компьютеры сети.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026" name="Picture 2" descr="Картинки по запросу топология сети звез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7116" y="2102343"/>
            <a:ext cx="3998665" cy="2995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8670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0663" y="207162"/>
            <a:ext cx="5122333" cy="1507067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топология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звезда.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9704" y="2427051"/>
            <a:ext cx="4649787" cy="576262"/>
          </a:xfrm>
        </p:spPr>
        <p:txBody>
          <a:bodyPr/>
          <a:lstStyle/>
          <a:p>
            <a:r>
              <a:rPr lang="ru-RU" dirty="0" smtClean="0"/>
              <a:t>Достоинства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1836" y="3167422"/>
            <a:ext cx="4937655" cy="3030538"/>
          </a:xfrm>
        </p:spPr>
        <p:txBody>
          <a:bodyPr/>
          <a:lstStyle/>
          <a:p>
            <a:r>
              <a:rPr lang="ru-RU" dirty="0"/>
              <a:t>В такой сети может быть очень много </a:t>
            </a:r>
            <a:r>
              <a:rPr lang="ru-RU" dirty="0" smtClean="0"/>
              <a:t>компьютеров</a:t>
            </a:r>
          </a:p>
          <a:p>
            <a:r>
              <a:rPr lang="ru-RU" dirty="0"/>
              <a:t>Для такой сети требуется не так много оборудование и </a:t>
            </a:r>
            <a:r>
              <a:rPr lang="ru-RU" dirty="0" smtClean="0"/>
              <a:t>обслуживание</a:t>
            </a:r>
          </a:p>
          <a:p>
            <a:r>
              <a:rPr lang="ru-RU" dirty="0"/>
              <a:t>при повреждении одной из линий без сети остается одна машина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343120" y="2427051"/>
            <a:ext cx="4665134" cy="576262"/>
          </a:xfrm>
        </p:spPr>
        <p:txBody>
          <a:bodyPr/>
          <a:lstStyle/>
          <a:p>
            <a:r>
              <a:rPr lang="ru-RU" dirty="0" smtClean="0"/>
              <a:t>Недостатки 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079066" y="3150669"/>
            <a:ext cx="4929188" cy="3030538"/>
          </a:xfrm>
        </p:spPr>
        <p:txBody>
          <a:bodyPr/>
          <a:lstStyle/>
          <a:p>
            <a:r>
              <a:rPr lang="ru-RU" dirty="0" smtClean="0"/>
              <a:t>Единственным большим минусом сети </a:t>
            </a:r>
            <a:r>
              <a:rPr lang="ru-RU" dirty="0" err="1" smtClean="0"/>
              <a:t>явл</a:t>
            </a:r>
            <a:r>
              <a:rPr lang="ru-RU" dirty="0" smtClean="0"/>
              <a:t>. То что при выходе из строя центр. Комп. Или коммутатора </a:t>
            </a:r>
            <a:r>
              <a:rPr lang="ru-RU" dirty="0"/>
              <a:t>все компьютеры остаются без </a:t>
            </a:r>
            <a:r>
              <a:rPr lang="ru-RU" dirty="0" smtClean="0"/>
              <a:t>соединения</a:t>
            </a:r>
          </a:p>
          <a:p>
            <a:r>
              <a:rPr lang="ru-RU" dirty="0"/>
              <a:t> большие затраты на кабель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8007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0986" y="605996"/>
            <a:ext cx="6757448" cy="1507067"/>
          </a:xfrm>
        </p:spPr>
        <p:txBody>
          <a:bodyPr/>
          <a:lstStyle/>
          <a:p>
            <a:r>
              <a:rPr lang="ru-RU" dirty="0" smtClean="0"/>
              <a:t>Активное Оборудование.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9009" y="2276272"/>
            <a:ext cx="474070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Я выбрал  коммутатор </a:t>
            </a:r>
            <a:r>
              <a:rPr lang="ru-RU" dirty="0">
                <a:solidFill>
                  <a:schemeClr val="bg1"/>
                </a:solidFill>
              </a:rPr>
              <a:t>TL-SL2452 прост в использовании и управлении. Он поддерживает привычные для пользователей способы управления, включая графический веб-интерфейс (GUI), а также протоколы SNMP (v1/2/3) и RMON, позволяющие устройству выполнять сбор информации и отправлять предупреждающие сигналы в случае отклонений от нормального режима работы.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5" name="Рисунок 4" descr="http://static.tp-link.com/res/images/products/gallery/TL-SL245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623" y="2276272"/>
            <a:ext cx="3735624" cy="32782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0414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4995" y="518447"/>
            <a:ext cx="7292469" cy="1507067"/>
          </a:xfrm>
        </p:spPr>
        <p:txBody>
          <a:bodyPr/>
          <a:lstStyle/>
          <a:p>
            <a:r>
              <a:rPr lang="ru-RU" dirty="0" smtClean="0"/>
              <a:t>Пассивное оборудование.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47473" y="2198451"/>
            <a:ext cx="50681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chemeClr val="bg1"/>
                </a:solidFill>
              </a:rPr>
              <a:t>Вита́я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па́ра</a:t>
            </a:r>
            <a:r>
              <a:rPr lang="ru-RU" dirty="0">
                <a:solidFill>
                  <a:schemeClr val="bg1"/>
                </a:solidFill>
              </a:rPr>
              <a:t>— вид кабеля связи. Представляет собой одну или несколько </a:t>
            </a:r>
            <a:r>
              <a:rPr lang="ru-RU" b="1" dirty="0" err="1">
                <a:solidFill>
                  <a:schemeClr val="bg1"/>
                </a:solidFill>
              </a:rPr>
              <a:t>пар</a:t>
            </a:r>
            <a:r>
              <a:rPr lang="ru-RU" dirty="0" err="1">
                <a:solidFill>
                  <a:schemeClr val="bg1"/>
                </a:solidFill>
              </a:rPr>
              <a:t>изолированных</a:t>
            </a:r>
            <a:r>
              <a:rPr lang="ru-RU" dirty="0">
                <a:solidFill>
                  <a:schemeClr val="bg1"/>
                </a:solidFill>
              </a:rPr>
              <a:t> проводников, скрученных между </a:t>
            </a:r>
            <a:r>
              <a:rPr lang="ru-RU" dirty="0" err="1" smtClean="0">
                <a:solidFill>
                  <a:schemeClr val="bg1"/>
                </a:solidFill>
              </a:rPr>
              <a:t>собой</a:t>
            </a:r>
            <a:r>
              <a:rPr lang="ru-RU" dirty="0" err="1">
                <a:solidFill>
                  <a:schemeClr val="bg1"/>
                </a:solidFill>
              </a:rPr>
              <a:t>покрытых</a:t>
            </a:r>
            <a:r>
              <a:rPr lang="ru-RU" dirty="0">
                <a:solidFill>
                  <a:schemeClr val="bg1"/>
                </a:solidFill>
              </a:rPr>
              <a:t> пластиковой оболочкой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endParaRPr lang="ru-RU" dirty="0"/>
          </a:p>
        </p:txBody>
      </p:sp>
      <p:pic>
        <p:nvPicPr>
          <p:cNvPr id="2052" name="Picture 4" descr="Картинки по запрос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6867693" y="1801778"/>
            <a:ext cx="3385259" cy="3788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7343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9940" y="323894"/>
            <a:ext cx="5055107" cy="1507067"/>
          </a:xfrm>
        </p:spPr>
        <p:txBody>
          <a:bodyPr/>
          <a:lstStyle/>
          <a:p>
            <a:r>
              <a:rPr lang="ru-RU" dirty="0" smtClean="0"/>
              <a:t>План помещения .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456" y="1633720"/>
            <a:ext cx="4687476" cy="49129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9586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60876" y="440626"/>
            <a:ext cx="3751601" cy="1507067"/>
          </a:xfrm>
        </p:spPr>
        <p:txBody>
          <a:bodyPr/>
          <a:lstStyle/>
          <a:p>
            <a:r>
              <a:rPr lang="ru-RU" dirty="0" smtClean="0"/>
              <a:t>Схема сети.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5017" y="2374980"/>
            <a:ext cx="5023317" cy="33254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013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76050" y="508720"/>
            <a:ext cx="4656273" cy="1507067"/>
          </a:xfrm>
        </p:spPr>
        <p:txBody>
          <a:bodyPr>
            <a:normAutofit/>
          </a:bodyPr>
          <a:lstStyle/>
          <a:p>
            <a:r>
              <a:rPr lang="ru-RU" dirty="0"/>
              <a:t>Таблица </a:t>
            </a:r>
            <a:r>
              <a:rPr lang="ru-RU" dirty="0" smtClean="0"/>
              <a:t> Смета.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495527"/>
              </p:ext>
            </p:extLst>
          </p:nvPr>
        </p:nvGraphicFramePr>
        <p:xfrm>
          <a:off x="3476050" y="2361241"/>
          <a:ext cx="5445760" cy="25274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6100"/>
                <a:gridCol w="907415"/>
                <a:gridCol w="907415"/>
                <a:gridCol w="907415"/>
                <a:gridCol w="907415"/>
              </a:tblGrid>
              <a:tr h="2393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Наименование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Ед. измерения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Цена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Кол-во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Сумма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393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RJ-45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Шт.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31 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1240 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393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Мышь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Шт.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144 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1872 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393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клавиатура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Шт.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258 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3354 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393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Витая пара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Метры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4161 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4161 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393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Монитор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Шт.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4419 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57447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393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Windows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Шт.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6283 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81679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393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коммутатор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Шт.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12710 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12710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393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системный блок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Шт.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13560 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176280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393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Итог: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338743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5295966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227</TotalTime>
  <Words>380</Words>
  <Application>Microsoft Office PowerPoint</Application>
  <PresentationFormat>Широкоэкранный</PresentationFormat>
  <Paragraphs>90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Times New Roman</vt:lpstr>
      <vt:lpstr>Wingdings 2</vt:lpstr>
      <vt:lpstr>Wingdings 3</vt:lpstr>
      <vt:lpstr>HDOfficeLightV0</vt:lpstr>
      <vt:lpstr>1_HDOfficeLightV0</vt:lpstr>
      <vt:lpstr>2_HDOfficeLightV0</vt:lpstr>
      <vt:lpstr>Сектор</vt:lpstr>
      <vt:lpstr>КУРСОВАЯ РАБОТА </vt:lpstr>
      <vt:lpstr>Введение</vt:lpstr>
      <vt:lpstr>топология сети звезда.</vt:lpstr>
      <vt:lpstr>топология звезда.</vt:lpstr>
      <vt:lpstr>Активное Оборудование. </vt:lpstr>
      <vt:lpstr>Пассивное оборудование.</vt:lpstr>
      <vt:lpstr>План помещения .</vt:lpstr>
      <vt:lpstr>Схема сети.</vt:lpstr>
      <vt:lpstr>Таблица  Смета. </vt:lpstr>
      <vt:lpstr>Заключение.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КУРСОВАЯ РАБОТА</dc:title>
  <dc:creator>Студент 42</dc:creator>
  <cp:lastModifiedBy>Студент 42</cp:lastModifiedBy>
  <cp:revision>18</cp:revision>
  <dcterms:created xsi:type="dcterms:W3CDTF">2017-04-28T08:13:36Z</dcterms:created>
  <dcterms:modified xsi:type="dcterms:W3CDTF">2017-05-04T09:36:49Z</dcterms:modified>
</cp:coreProperties>
</file>